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99" r:id="rId2"/>
    <p:sldId id="442" r:id="rId3"/>
    <p:sldId id="445" r:id="rId4"/>
    <p:sldId id="446" r:id="rId5"/>
    <p:sldId id="463" r:id="rId6"/>
    <p:sldId id="447" r:id="rId7"/>
    <p:sldId id="465" r:id="rId8"/>
    <p:sldId id="449" r:id="rId9"/>
    <p:sldId id="448" r:id="rId10"/>
    <p:sldId id="458" r:id="rId11"/>
    <p:sldId id="467" r:id="rId12"/>
    <p:sldId id="468" r:id="rId13"/>
    <p:sldId id="455" r:id="rId14"/>
    <p:sldId id="457" r:id="rId15"/>
    <p:sldId id="459" r:id="rId16"/>
    <p:sldId id="471" r:id="rId17"/>
    <p:sldId id="472" r:id="rId18"/>
    <p:sldId id="478" r:id="rId19"/>
    <p:sldId id="480" r:id="rId20"/>
    <p:sldId id="481" r:id="rId21"/>
    <p:sldId id="474" r:id="rId22"/>
    <p:sldId id="476" r:id="rId23"/>
    <p:sldId id="479" r:id="rId24"/>
    <p:sldId id="477" r:id="rId25"/>
    <p:sldId id="450" r:id="rId26"/>
    <p:sldId id="452" r:id="rId27"/>
    <p:sldId id="451" r:id="rId28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FF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82664" autoAdjust="0"/>
  </p:normalViewPr>
  <p:slideViewPr>
    <p:cSldViewPr snapToGrid="0">
      <p:cViewPr>
        <p:scale>
          <a:sx n="60" d="100"/>
          <a:sy n="60" d="100"/>
        </p:scale>
        <p:origin x="93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6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hul\Dropbox\OLCEU\OSM_LU_paper2\TagConfidence_figur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high confidence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Sheet1!$H$4:$L$4</c:f>
              <c:strCache>
                <c:ptCount val="5"/>
                <c:pt idx="0">
                  <c:v>100% agreement</c:v>
                </c:pt>
                <c:pt idx="1">
                  <c:v>80% agreement</c:v>
                </c:pt>
                <c:pt idx="2">
                  <c:v>60% agreement</c:v>
                </c:pt>
                <c:pt idx="3">
                  <c:v>40% agreement</c:v>
                </c:pt>
                <c:pt idx="4">
                  <c:v>20% agreement</c:v>
                </c:pt>
              </c:strCache>
            </c:strRef>
          </c:cat>
          <c:val>
            <c:numRef>
              <c:f>Sheet1!$H$5:$L$5</c:f>
              <c:numCache>
                <c:formatCode>General</c:formatCode>
                <c:ptCount val="5"/>
                <c:pt idx="0">
                  <c:v>0.8</c:v>
                </c:pt>
                <c:pt idx="1">
                  <c:v>0.61467889908256879</c:v>
                </c:pt>
                <c:pt idx="2">
                  <c:v>0.40789473684210525</c:v>
                </c:pt>
                <c:pt idx="3">
                  <c:v>0.32</c:v>
                </c:pt>
                <c:pt idx="4">
                  <c:v>0.66666666666666663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F-4268-92E9-8923F603E4C0}"/>
            </c:ext>
          </c:extLst>
        </c:ser>
        <c:ser>
          <c:idx val="1"/>
          <c:order val="1"/>
          <c:tx>
            <c:v>medium confidence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Sheet1!$H$4:$L$4</c:f>
              <c:strCache>
                <c:ptCount val="5"/>
                <c:pt idx="0">
                  <c:v>100% agreement</c:v>
                </c:pt>
                <c:pt idx="1">
                  <c:v>80% agreement</c:v>
                </c:pt>
                <c:pt idx="2">
                  <c:v>60% agreement</c:v>
                </c:pt>
                <c:pt idx="3">
                  <c:v>40% agreement</c:v>
                </c:pt>
                <c:pt idx="4">
                  <c:v>20% agreement</c:v>
                </c:pt>
              </c:strCache>
            </c:strRef>
          </c:cat>
          <c:val>
            <c:numRef>
              <c:f>Sheet1!$H$6:$L$6</c:f>
              <c:numCache>
                <c:formatCode>General</c:formatCode>
                <c:ptCount val="5"/>
                <c:pt idx="0">
                  <c:v>0.16326530612244897</c:v>
                </c:pt>
                <c:pt idx="1">
                  <c:v>0.22935779816513763</c:v>
                </c:pt>
                <c:pt idx="2">
                  <c:v>0.40789473684210525</c:v>
                </c:pt>
                <c:pt idx="3">
                  <c:v>0.44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F-4268-92E9-8923F603E4C0}"/>
            </c:ext>
          </c:extLst>
        </c:ser>
        <c:ser>
          <c:idx val="2"/>
          <c:order val="2"/>
          <c:tx>
            <c:v>low confidence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Sheet1!$H$4:$L$4</c:f>
              <c:strCache>
                <c:ptCount val="5"/>
                <c:pt idx="0">
                  <c:v>100% agreement</c:v>
                </c:pt>
                <c:pt idx="1">
                  <c:v>80% agreement</c:v>
                </c:pt>
                <c:pt idx="2">
                  <c:v>60% agreement</c:v>
                </c:pt>
                <c:pt idx="3">
                  <c:v>40% agreement</c:v>
                </c:pt>
                <c:pt idx="4">
                  <c:v>20% agreement</c:v>
                </c:pt>
              </c:strCache>
            </c:strRef>
          </c:cat>
          <c:val>
            <c:numRef>
              <c:f>Sheet1!$H$7:$L$7</c:f>
              <c:numCache>
                <c:formatCode>General</c:formatCode>
                <c:ptCount val="5"/>
                <c:pt idx="0">
                  <c:v>3.6734693877551024E-2</c:v>
                </c:pt>
                <c:pt idx="1">
                  <c:v>0.15596330275229359</c:v>
                </c:pt>
                <c:pt idx="2">
                  <c:v>0.18421052631578946</c:v>
                </c:pt>
                <c:pt idx="3">
                  <c:v>0.24</c:v>
                </c:pt>
                <c:pt idx="4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6F-4268-92E9-8923F603E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141888"/>
        <c:axId val="189323904"/>
      </c:barChart>
      <c:catAx>
        <c:axId val="183141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expert's tag usage agreement levels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9323904"/>
        <c:crosses val="autoZero"/>
        <c:auto val="1"/>
        <c:lblAlgn val="ctr"/>
        <c:lblOffset val="100"/>
        <c:noMultiLvlLbl val="0"/>
      </c:catAx>
      <c:valAx>
        <c:axId val="1893239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confidence proportions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314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/>
              <a:t>Agreement among experts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v>100% agreement</c:v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3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53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53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3BC-416C-8868-0298D819D05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3BC-416C-8868-0298D819D05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3BC-416C-8868-0298D819D05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3BC-416C-8868-0298D819D05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tint val="5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5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5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3BC-416C-8868-0298D819D0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Lit>
              <c:ptCount val="5"/>
              <c:pt idx="0">
                <c:v>100% agreement</c:v>
              </c:pt>
              <c:pt idx="1">
                <c:v>80% agreement</c:v>
              </c:pt>
              <c:pt idx="2">
                <c:v>60% agreement</c:v>
              </c:pt>
              <c:pt idx="3">
                <c:v>40% agreement</c:v>
              </c:pt>
              <c:pt idx="4">
                <c:v>20% agreement</c:v>
              </c:pt>
            </c:strLit>
          </c:cat>
          <c:val>
            <c:numRef>
              <c:f>Tabelle1!$F$3:$J$3</c:f>
              <c:numCache>
                <c:formatCode>General</c:formatCode>
                <c:ptCount val="5"/>
                <c:pt idx="0">
                  <c:v>49</c:v>
                </c:pt>
                <c:pt idx="1">
                  <c:v>24</c:v>
                </c:pt>
                <c:pt idx="2">
                  <c:v>18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3BC-416C-8868-0298D819D05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306474190726163"/>
          <c:y val="0.33832020997375323"/>
          <c:w val="0.25860192475940502"/>
          <c:h val="0.45081291921843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BC8A3-B389-4FA6-885E-F218532227A4}" type="datetimeFigureOut">
              <a:rPr lang="de-DE" smtClean="0"/>
              <a:t>11.06.2018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6EE77-74F4-4B65-B637-CD4FA158F8C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486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37484-B694-47F5-B659-B9C5E7810531}" type="datetimeFigureOut">
              <a:rPr lang="de-DE" smtClean="0"/>
              <a:t>11.06.2018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3350A-216B-40FE-872F-0D1A0EBC06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27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5B5DB-FB40-42A6-8347-7BA6A0D779B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737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360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227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298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89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398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41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214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651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139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008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537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320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763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6437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806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5B5DB-FB40-42A6-8347-7BA6A0D779B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698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493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058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15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79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OSM Community provides general instructions</a:t>
            </a:r>
            <a:r>
              <a:rPr lang="en-GB" baseline="0" dirty="0" smtClean="0"/>
              <a:t> on how to identify, map and tag LULC classes.</a:t>
            </a:r>
          </a:p>
          <a:p>
            <a:endParaRPr lang="en-GB" dirty="0" smtClean="0"/>
          </a:p>
          <a:p>
            <a:r>
              <a:rPr lang="en-GB" dirty="0" smtClean="0"/>
              <a:t>Thinking on</a:t>
            </a:r>
            <a:r>
              <a:rPr lang="en-GB" baseline="0" dirty="0" smtClean="0"/>
              <a:t> the process of how tags are created, widely adopted and finally crystalized in OSM wiki, one could say this is bottom-up LULC mapping. 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770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Some researchers have attempted to translate</a:t>
            </a:r>
            <a:r>
              <a:rPr lang="en-GB" baseline="0" dirty="0" smtClean="0"/>
              <a:t> this BU and organic OSM LULC mapping/tagging into LULC maps of official and authoritative nomenclatures.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translation is done however via a manual, costly and somewhat subjective association of tags to the classes.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848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49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483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03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tags appear,</a:t>
            </a:r>
          </a:p>
          <a:p>
            <a:r>
              <a:rPr lang="en-GB" dirty="0" smtClean="0"/>
              <a:t>Tags</a:t>
            </a:r>
            <a:r>
              <a:rPr lang="en-GB" baseline="0" dirty="0" smtClean="0"/>
              <a:t> change theirs usage/meaning</a:t>
            </a:r>
          </a:p>
          <a:p>
            <a:r>
              <a:rPr lang="en-GB" baseline="0" dirty="0" smtClean="0"/>
              <a:t>Tags become deprecated</a:t>
            </a:r>
          </a:p>
          <a:p>
            <a:endParaRPr lang="en-GB" baseline="0" dirty="0" smtClean="0"/>
          </a:p>
          <a:p>
            <a:r>
              <a:rPr lang="en-GB" baseline="0" dirty="0" smtClean="0"/>
              <a:t>Tag meaning is culture-dependent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3350A-216B-40FE-872F-0D1A0EBC061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92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5E453-2EA9-407B-9B8C-B4E81B73E1DB}" type="datetime1">
              <a:rPr lang="de-DE" smtClean="0"/>
              <a:t>11.06.2018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Jour Fix – Novack, Peters and Zipf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987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EFF6-5B95-42FB-96EC-ED70F03A70FB}" type="datetime1">
              <a:rPr lang="de-DE" smtClean="0"/>
              <a:t>11.06.2018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925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B7D5-97D8-472B-9BBB-472B5DE3C644}" type="datetime1">
              <a:rPr lang="de-DE" smtClean="0"/>
              <a:t>11.06.2018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72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4852-537C-41C0-BC8A-83A9403EA36B}" type="datetime1">
              <a:rPr lang="de-DE" smtClean="0"/>
              <a:t>11.06.2018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Jour Fix – Novack, Peters and Zipf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84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CB1E-8DD1-4E8A-9DFB-07F8BFD89765}" type="datetime1">
              <a:rPr lang="de-DE" smtClean="0"/>
              <a:t>11.06.2018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909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7F05-58DA-4C43-8942-C06C4F37B97C}" type="datetime1">
              <a:rPr lang="de-DE" smtClean="0"/>
              <a:t>11.06.2018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5029200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88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A738-BA7D-44BD-8CAE-CA9994398A94}" type="datetime1">
              <a:rPr lang="de-DE" smtClean="0"/>
              <a:t>11.06.2018</a:t>
            </a:fld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83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02F5E-33B8-47E3-AED0-E63F1B59F1EF}" type="datetime1">
              <a:rPr lang="de-DE" smtClean="0"/>
              <a:t>11.06.2018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754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78D0-D553-4128-A971-8762B048FC5F}" type="datetime1">
              <a:rPr lang="de-DE" smtClean="0"/>
              <a:t>11.06.2018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31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D691-8159-4572-A01D-22679EC4E7A3}" type="datetime1">
              <a:rPr lang="de-DE" smtClean="0"/>
              <a:t>11.06.2018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698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D9B9E-91DD-4AC7-A018-617FD1159A99}" type="datetime1">
              <a:rPr lang="de-DE" smtClean="0"/>
              <a:t>11.06.2018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Seminar GIS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Bereich</a:t>
            </a:r>
            <a:r>
              <a:rPr lang="en-US" dirty="0" smtClean="0"/>
              <a:t> Gesundheit und </a:t>
            </a:r>
            <a:r>
              <a:rPr lang="en-US" dirty="0" err="1" smtClean="0"/>
              <a:t>Humanitäre</a:t>
            </a:r>
            <a:r>
              <a:rPr lang="en-US" dirty="0" smtClean="0"/>
              <a:t> </a:t>
            </a:r>
            <a:r>
              <a:rPr lang="en-US" dirty="0" err="1" smtClean="0"/>
              <a:t>Einsätze</a:t>
            </a:r>
            <a:r>
              <a:rPr lang="en-US" dirty="0" smtClean="0"/>
              <a:t> – Prof. Dr. </a:t>
            </a:r>
            <a:r>
              <a:rPr lang="en-US" dirty="0" err="1" smtClean="0"/>
              <a:t>Zipf</a:t>
            </a:r>
            <a:r>
              <a:rPr lang="en-US" dirty="0" smtClean="0"/>
              <a:t>, Dr. </a:t>
            </a:r>
            <a:r>
              <a:rPr lang="en-US" dirty="0" err="1" smtClean="0"/>
              <a:t>Novack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448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0358D-D508-4F77-819F-1596A221EFCF}" type="datetime1">
              <a:rPr lang="de-DE" smtClean="0"/>
              <a:t>11.06.2018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Jour Fix – Novack, Peters and Zipf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477A2-E667-40CB-BBE9-15F9DA08CE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52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ovack@uni-heidelberg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6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5.wmf"/><Relationship Id="rId20" Type="http://schemas.openxmlformats.org/officeDocument/2006/relationships/image" Target="../media/image2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2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ovack@uni-heidelberg.d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19954" y="737899"/>
            <a:ext cx="11156705" cy="2111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Associating </a:t>
            </a:r>
            <a:r>
              <a:rPr lang="en-US" sz="3600" dirty="0" err="1"/>
              <a:t>OpenStreetMap</a:t>
            </a:r>
            <a:r>
              <a:rPr lang="en-US" sz="3600" dirty="0"/>
              <a:t> tags to CORINE land-cover classes using text and semantic similarity measures</a:t>
            </a:r>
            <a:endParaRPr lang="en-GB" sz="3600" dirty="0"/>
          </a:p>
          <a:p>
            <a:pPr algn="ctr"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200" dirty="0" smtClean="0"/>
              <a:t>- VGI-ALIVE Workshop -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19954" y="3310387"/>
            <a:ext cx="11156705" cy="178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Tessio Novack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Janek Voss, Michael Schultz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Alexander Zipf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 smtClean="0">
                <a:solidFill>
                  <a:srgbClr val="0033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novack@uni-heidelberg.de</a:t>
            </a:r>
            <a:endParaRPr lang="de-DE" sz="2400" b="1" dirty="0" smtClean="0">
              <a:solidFill>
                <a:srgbClr val="0033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e-DE" sz="1200" b="1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Heidelberg University –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GIScience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Group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19954" y="418290"/>
            <a:ext cx="11156705" cy="5941915"/>
          </a:xfrm>
          <a:prstGeom prst="rect">
            <a:avLst/>
          </a:prstGeom>
          <a:noFill/>
          <a:ln w="15875"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3756" y="5392758"/>
            <a:ext cx="1452623" cy="7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9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– OSM Tag Descriptions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08" y="1074043"/>
            <a:ext cx="10890013" cy="510199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517516" y="3317132"/>
            <a:ext cx="8317149" cy="982494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9892366" y="3162975"/>
            <a:ext cx="1284716" cy="290344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966" y="1879167"/>
            <a:ext cx="7807865" cy="1305475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2889115" y="1918255"/>
            <a:ext cx="2655651" cy="358748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2889114" y="2372074"/>
            <a:ext cx="7749717" cy="812568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– CORINE Land Cover Class Descriptions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/>
          <a:srcRect r="26147" b="70919"/>
          <a:stretch/>
        </p:blipFill>
        <p:spPr>
          <a:xfrm>
            <a:off x="490363" y="3797040"/>
            <a:ext cx="5291674" cy="2354597"/>
          </a:xfrm>
          <a:prstGeom prst="rect">
            <a:avLst/>
          </a:prstGeom>
        </p:spPr>
      </p:pic>
      <p:cxnSp>
        <p:nvCxnSpPr>
          <p:cNvPr id="11" name="Gerade Verbindung mit Pfeil 10"/>
          <p:cNvCxnSpPr/>
          <p:nvPr/>
        </p:nvCxnSpPr>
        <p:spPr>
          <a:xfrm flipV="1">
            <a:off x="904672" y="2277003"/>
            <a:ext cx="1984441" cy="193625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29" idx="0"/>
          </p:cNvCxnSpPr>
          <p:nvPr/>
        </p:nvCxnSpPr>
        <p:spPr>
          <a:xfrm flipV="1">
            <a:off x="1895439" y="3184642"/>
            <a:ext cx="993674" cy="102861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347436" y="941642"/>
            <a:ext cx="717204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CORINE </a:t>
            </a:r>
            <a:r>
              <a:rPr lang="de-DE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Nomenclature</a:t>
            </a:r>
            <a:r>
              <a:rPr lang="de-DE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Ilustrated</a:t>
            </a:r>
            <a:r>
              <a:rPr lang="de-DE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Guide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3">
              <a:spcBef>
                <a:spcPts val="600"/>
              </a:spcBef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490363" y="4213252"/>
            <a:ext cx="715867" cy="358748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1436783" y="4213252"/>
            <a:ext cx="917311" cy="204713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– CORINE Land Cover Class Descriptions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r="26147" b="70919"/>
          <a:stretch/>
        </p:blipFill>
        <p:spPr>
          <a:xfrm>
            <a:off x="490363" y="3797040"/>
            <a:ext cx="5291674" cy="2354597"/>
          </a:xfrm>
          <a:prstGeom prst="rect">
            <a:avLst/>
          </a:prstGeom>
        </p:spPr>
      </p:pic>
      <p:cxnSp>
        <p:nvCxnSpPr>
          <p:cNvPr id="18" name="Gerade Verbindung mit Pfeil 17"/>
          <p:cNvCxnSpPr>
            <a:stCxn id="29" idx="3"/>
            <a:endCxn id="33" idx="1"/>
          </p:cNvCxnSpPr>
          <p:nvPr/>
        </p:nvCxnSpPr>
        <p:spPr>
          <a:xfrm flipV="1">
            <a:off x="4430254" y="3809681"/>
            <a:ext cx="1624736" cy="501509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2918297" y="4213253"/>
            <a:ext cx="1511957" cy="195874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74" y="1441159"/>
            <a:ext cx="5681220" cy="4769307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6054990" y="1408896"/>
            <a:ext cx="5681220" cy="4801570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347436" y="941642"/>
            <a:ext cx="7172045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CORINE </a:t>
            </a:r>
            <a:r>
              <a:rPr lang="de-DE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Nomenclature</a:t>
            </a:r>
            <a:r>
              <a:rPr lang="de-DE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Ilustrated</a:t>
            </a:r>
            <a:r>
              <a:rPr lang="de-DE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Guide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3">
              <a:spcBef>
                <a:spcPts val="600"/>
              </a:spcBef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/>
          <p:cNvSpPr/>
          <p:nvPr/>
        </p:nvSpPr>
        <p:spPr>
          <a:xfrm>
            <a:off x="7032253" y="1084170"/>
            <a:ext cx="4223209" cy="4898341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11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Methods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347435" y="941642"/>
            <a:ext cx="6358316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Pre-processing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speech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tagging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14500" lvl="3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tag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separetely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nouns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adjectives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kept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Lemmatization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nouns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singular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</a:t>
            </a:r>
          </a:p>
          <a:p>
            <a:pPr marL="1657350" lvl="3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Textual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similarity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tags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spcBef>
                <a:spcPts val="600"/>
              </a:spcBef>
              <a:buFont typeface="+mj-lt"/>
              <a:buAutoNum type="arabicPeriod"/>
            </a:pP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TF-IDF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similarity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metric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spcBef>
                <a:spcPts val="600"/>
              </a:spcBef>
              <a:buFont typeface="+mj-lt"/>
              <a:buAutoNum type="arabicPeriod"/>
            </a:pP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Multinomial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Naive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Classifier</a:t>
            </a:r>
            <a:endParaRPr lang="de-DE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spcBef>
                <a:spcPts val="600"/>
              </a:spcBef>
              <a:buFont typeface="+mj-lt"/>
              <a:buAutoNum type="arabicPeriod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Probabilities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P(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class|tag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518592"/>
              </p:ext>
            </p:extLst>
          </p:nvPr>
        </p:nvGraphicFramePr>
        <p:xfrm>
          <a:off x="8000061" y="1215504"/>
          <a:ext cx="1922111" cy="317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6" name="Equation" r:id="rId5" imgW="1218671" imgH="203112" progId="Equation.DSMT4">
                  <p:embed/>
                </p:oleObj>
              </mc:Choice>
              <mc:Fallback>
                <p:oleObj name="Equation" r:id="rId5" imgW="1218671" imgH="203112" progId="Equation.DSMT4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0061" y="1215504"/>
                        <a:ext cx="1922111" cy="3175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267101"/>
              </p:ext>
            </p:extLst>
          </p:nvPr>
        </p:nvGraphicFramePr>
        <p:xfrm>
          <a:off x="7261570" y="1810592"/>
          <a:ext cx="3610228" cy="701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7" name="Equation" r:id="rId7" imgW="2349500" imgH="444500" progId="Equation.DSMT4">
                  <p:embed/>
                </p:oleObj>
              </mc:Choice>
              <mc:Fallback>
                <p:oleObj name="Equation" r:id="rId7" imgW="2349500" imgH="444500" progId="Equation.DSMT4">
                  <p:embed/>
                  <p:pic>
                    <p:nvPicPr>
                      <p:cNvPr id="9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1570" y="1810592"/>
                        <a:ext cx="3610228" cy="7019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878691"/>
              </p:ext>
            </p:extLst>
          </p:nvPr>
        </p:nvGraphicFramePr>
        <p:xfrm>
          <a:off x="7390344" y="2899866"/>
          <a:ext cx="3008525" cy="651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8" name="Equation" r:id="rId9" imgW="1955800" imgH="419100" progId="Equation.DSMT4">
                  <p:embed/>
                </p:oleObj>
              </mc:Choice>
              <mc:Fallback>
                <p:oleObj name="Equation" r:id="rId9" imgW="1955800" imgH="419100" progId="Equation.DSMT4">
                  <p:embed/>
                  <p:pic>
                    <p:nvPicPr>
                      <p:cNvPr id="11" name="Objek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0344" y="2899866"/>
                        <a:ext cx="3008525" cy="6518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7094298" y="1476754"/>
            <a:ext cx="135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where</a:t>
            </a:r>
            <a:endParaRPr lang="en-GB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7094297" y="2579109"/>
            <a:ext cx="135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and</a:t>
            </a:r>
            <a:endParaRPr lang="en-GB" b="1" dirty="0"/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1699368"/>
              </p:ext>
            </p:extLst>
          </p:nvPr>
        </p:nvGraphicFramePr>
        <p:xfrm>
          <a:off x="7861060" y="4724908"/>
          <a:ext cx="330953" cy="281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9" name="Equation" r:id="rId11" imgW="215640" imgH="177480" progId="Equation.DSMT4">
                  <p:embed/>
                </p:oleObj>
              </mc:Choice>
              <mc:Fallback>
                <p:oleObj name="Equation" r:id="rId11" imgW="215640" imgH="177480" progId="Equation.DSMT4">
                  <p:embed/>
                  <p:pic>
                    <p:nvPicPr>
                      <p:cNvPr id="19" name="Objek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1060" y="4724908"/>
                        <a:ext cx="330953" cy="2814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419023"/>
              </p:ext>
            </p:extLst>
          </p:nvPr>
        </p:nvGraphicFramePr>
        <p:xfrm>
          <a:off x="7707866" y="5092242"/>
          <a:ext cx="468144" cy="381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0" name="Equation" r:id="rId13" imgW="304560" imgH="241200" progId="Equation.DSMT4">
                  <p:embed/>
                </p:oleObj>
              </mc:Choice>
              <mc:Fallback>
                <p:oleObj name="Equation" r:id="rId13" imgW="304560" imgH="241200" progId="Equation.DSMT4">
                  <p:embed/>
                  <p:pic>
                    <p:nvPicPr>
                      <p:cNvPr id="22" name="Objek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7866" y="5092242"/>
                        <a:ext cx="468144" cy="3818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k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823828"/>
              </p:ext>
            </p:extLst>
          </p:nvPr>
        </p:nvGraphicFramePr>
        <p:xfrm>
          <a:off x="7905511" y="4357736"/>
          <a:ext cx="291352" cy="281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1" name="Equation" r:id="rId15" imgW="190440" imgH="177480" progId="Equation.DSMT4">
                  <p:embed/>
                </p:oleObj>
              </mc:Choice>
              <mc:Fallback>
                <p:oleObj name="Equation" r:id="rId15" imgW="190440" imgH="177480" progId="Equation.DSMT4">
                  <p:embed/>
                  <p:pic>
                    <p:nvPicPr>
                      <p:cNvPr id="22" name="Objek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511" y="4357736"/>
                        <a:ext cx="291352" cy="2814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000742"/>
              </p:ext>
            </p:extLst>
          </p:nvPr>
        </p:nvGraphicFramePr>
        <p:xfrm>
          <a:off x="7970597" y="3980083"/>
          <a:ext cx="233365" cy="240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2" name="Equation" r:id="rId17" imgW="152280" imgH="152280" progId="Equation.DSMT4">
                  <p:embed/>
                </p:oleObj>
              </mc:Choice>
              <mc:Fallback>
                <p:oleObj name="Equation" r:id="rId17" imgW="152280" imgH="152280" progId="Equation.DSMT4">
                  <p:embed/>
                  <p:pic>
                    <p:nvPicPr>
                      <p:cNvPr id="22" name="Objek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0597" y="3980083"/>
                        <a:ext cx="233365" cy="240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524566"/>
              </p:ext>
            </p:extLst>
          </p:nvPr>
        </p:nvGraphicFramePr>
        <p:xfrm>
          <a:off x="7094297" y="5522068"/>
          <a:ext cx="1014075" cy="322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3" name="Equation" r:id="rId19" imgW="660240" imgH="203040" progId="Equation.DSMT4">
                  <p:embed/>
                </p:oleObj>
              </mc:Choice>
              <mc:Fallback>
                <p:oleObj name="Equation" r:id="rId19" imgW="660240" imgH="203040" progId="Equation.DSMT4">
                  <p:embed/>
                  <p:pic>
                    <p:nvPicPr>
                      <p:cNvPr id="23" name="Objek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4297" y="5522068"/>
                        <a:ext cx="1014075" cy="3224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8174167" y="5482058"/>
            <a:ext cx="308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num. of docs. that contain </a:t>
            </a:r>
            <a:r>
              <a:rPr lang="en-GB" sz="1600" i="1" dirty="0" smtClean="0"/>
              <a:t>t</a:t>
            </a:r>
            <a:endParaRPr lang="en-GB" sz="1600" i="1" dirty="0"/>
          </a:p>
        </p:txBody>
      </p:sp>
      <p:sp>
        <p:nvSpPr>
          <p:cNvPr id="29" name="Textfeld 28"/>
          <p:cNvSpPr txBox="1"/>
          <p:nvPr/>
        </p:nvSpPr>
        <p:spPr>
          <a:xfrm>
            <a:off x="8174166" y="5099554"/>
            <a:ext cx="308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number of times </a:t>
            </a:r>
            <a:r>
              <a:rPr lang="en-GB" sz="1600" i="1" dirty="0" smtClean="0"/>
              <a:t>t</a:t>
            </a:r>
            <a:r>
              <a:rPr lang="en-GB" sz="1600" dirty="0" smtClean="0"/>
              <a:t> occurs in </a:t>
            </a:r>
            <a:r>
              <a:rPr lang="en-GB" sz="1600" i="1" dirty="0" smtClean="0"/>
              <a:t>f</a:t>
            </a:r>
            <a:endParaRPr lang="en-GB" sz="1600" i="1" dirty="0"/>
          </a:p>
        </p:txBody>
      </p:sp>
      <p:sp>
        <p:nvSpPr>
          <p:cNvPr id="30" name="Textfeld 29"/>
          <p:cNvSpPr txBox="1"/>
          <p:nvPr/>
        </p:nvSpPr>
        <p:spPr>
          <a:xfrm>
            <a:off x="8174165" y="4706179"/>
            <a:ext cx="308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the set of documents</a:t>
            </a:r>
            <a:endParaRPr lang="en-GB" sz="1600" i="1" dirty="0"/>
          </a:p>
        </p:txBody>
      </p:sp>
      <p:sp>
        <p:nvSpPr>
          <p:cNvPr id="31" name="Textfeld 30"/>
          <p:cNvSpPr txBox="1"/>
          <p:nvPr/>
        </p:nvSpPr>
        <p:spPr>
          <a:xfrm>
            <a:off x="8174165" y="4324404"/>
            <a:ext cx="308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 document</a:t>
            </a:r>
            <a:endParaRPr lang="en-GB" sz="1600" i="1" dirty="0"/>
          </a:p>
        </p:txBody>
      </p:sp>
      <p:sp>
        <p:nvSpPr>
          <p:cNvPr id="32" name="Textfeld 31"/>
          <p:cNvSpPr txBox="1"/>
          <p:nvPr/>
        </p:nvSpPr>
        <p:spPr>
          <a:xfrm>
            <a:off x="8174165" y="3916223"/>
            <a:ext cx="308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 term</a:t>
            </a:r>
            <a:endParaRPr lang="en-GB" sz="1600" i="1" dirty="0"/>
          </a:p>
        </p:txBody>
      </p:sp>
      <p:sp>
        <p:nvSpPr>
          <p:cNvPr id="33" name="Textfeld 32"/>
          <p:cNvSpPr txBox="1"/>
          <p:nvPr/>
        </p:nvSpPr>
        <p:spPr>
          <a:xfrm>
            <a:off x="7032253" y="3641771"/>
            <a:ext cx="308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------------------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13210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/>
      <p:bldP spid="21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42"/>
          <p:cNvSpPr/>
          <p:nvPr/>
        </p:nvSpPr>
        <p:spPr>
          <a:xfrm>
            <a:off x="7617791" y="1371364"/>
            <a:ext cx="3379415" cy="1741824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Methods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347436" y="941642"/>
            <a:ext cx="10186038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Semantic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similarity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tags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similarity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657350" lvl="3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a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-model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WordNet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marL="21145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Shortest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1145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Wup</a:t>
            </a:r>
            <a:endParaRPr lang="de-DE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lvl="3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a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corpus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(Brown,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SemCor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WordNet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145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Resnik</a:t>
            </a:r>
            <a:endParaRPr lang="de-DE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lvl="3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a </a:t>
            </a:r>
            <a:r>
              <a:rPr lang="de-DE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</a:t>
            </a:r>
            <a:r>
              <a:rPr lang="de-DE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-model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corpus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1145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</a:t>
            </a:r>
          </a:p>
          <a:p>
            <a:pPr marL="21145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Jcn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Metrics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extracted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matrix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lvl="3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Max.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/>
              <a:t>50</a:t>
            </a:r>
            <a:r>
              <a:rPr lang="en-GB" baseline="30000" dirty="0"/>
              <a:t>th</a:t>
            </a:r>
            <a:r>
              <a:rPr lang="en-GB" dirty="0"/>
              <a:t>, 75</a:t>
            </a:r>
            <a:r>
              <a:rPr lang="en-GB" baseline="30000" dirty="0"/>
              <a:t>th</a:t>
            </a:r>
            <a:r>
              <a:rPr lang="en-GB" dirty="0"/>
              <a:t> and 90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GB" dirty="0" smtClean="0"/>
              <a:t>percentiles</a:t>
            </a:r>
          </a:p>
          <a:p>
            <a:pPr lvl="3">
              <a:spcBef>
                <a:spcPts val="600"/>
              </a:spcBef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124819"/>
              </p:ext>
            </p:extLst>
          </p:nvPr>
        </p:nvGraphicFramePr>
        <p:xfrm>
          <a:off x="8319985" y="4162487"/>
          <a:ext cx="251081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4">
                  <a:extLst>
                    <a:ext uri="{9D8B030D-6E8A-4147-A177-3AD203B41FA5}">
                      <a16:colId xmlns:a16="http://schemas.microsoft.com/office/drawing/2014/main" val="3294315472"/>
                    </a:ext>
                  </a:extLst>
                </a:gridCol>
                <a:gridCol w="627704">
                  <a:extLst>
                    <a:ext uri="{9D8B030D-6E8A-4147-A177-3AD203B41FA5}">
                      <a16:colId xmlns:a16="http://schemas.microsoft.com/office/drawing/2014/main" val="3130247335"/>
                    </a:ext>
                  </a:extLst>
                </a:gridCol>
                <a:gridCol w="627704">
                  <a:extLst>
                    <a:ext uri="{9D8B030D-6E8A-4147-A177-3AD203B41FA5}">
                      <a16:colId xmlns:a16="http://schemas.microsoft.com/office/drawing/2014/main" val="3270454627"/>
                    </a:ext>
                  </a:extLst>
                </a:gridCol>
                <a:gridCol w="627704">
                  <a:extLst>
                    <a:ext uri="{9D8B030D-6E8A-4147-A177-3AD203B41FA5}">
                      <a16:colId xmlns:a16="http://schemas.microsoft.com/office/drawing/2014/main" val="2655937570"/>
                    </a:ext>
                  </a:extLst>
                </a:gridCol>
              </a:tblGrid>
              <a:tr h="3648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811795"/>
                  </a:ext>
                </a:extLst>
              </a:tr>
              <a:tr h="36483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574508"/>
                  </a:ext>
                </a:extLst>
              </a:tr>
              <a:tr h="36483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111228"/>
                  </a:ext>
                </a:extLst>
              </a:tr>
              <a:tr h="36483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246928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8032769" y="3592893"/>
            <a:ext cx="3307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 smtClean="0"/>
              <a:t>i-th</a:t>
            </a:r>
            <a:r>
              <a:rPr lang="en-GB" sz="1400" dirty="0" smtClean="0"/>
              <a:t> word in the tag description</a:t>
            </a:r>
            <a:endParaRPr lang="en-GB" sz="1400" dirty="0"/>
          </a:p>
        </p:txBody>
      </p:sp>
      <p:sp>
        <p:nvSpPr>
          <p:cNvPr id="35" name="Textfeld 34"/>
          <p:cNvSpPr txBox="1"/>
          <p:nvPr/>
        </p:nvSpPr>
        <p:spPr>
          <a:xfrm rot="16200000">
            <a:off x="6062665" y="4319288"/>
            <a:ext cx="3307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j</a:t>
            </a:r>
            <a:r>
              <a:rPr lang="en-GB" sz="1400" i="1" dirty="0" smtClean="0"/>
              <a:t>-</a:t>
            </a:r>
            <a:r>
              <a:rPr lang="en-GB" sz="1400" i="1" dirty="0" err="1" smtClean="0"/>
              <a:t>th</a:t>
            </a:r>
            <a:r>
              <a:rPr lang="en-GB" sz="1400" dirty="0" smtClean="0"/>
              <a:t> word in the class description</a:t>
            </a:r>
            <a:endParaRPr lang="en-GB" sz="1400" dirty="0"/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7870257" y="4672938"/>
            <a:ext cx="381588" cy="6073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9192637" y="3876258"/>
            <a:ext cx="0" cy="257045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/>
          <p:cNvSpPr/>
          <p:nvPr/>
        </p:nvSpPr>
        <p:spPr>
          <a:xfrm>
            <a:off x="8939718" y="4536779"/>
            <a:ext cx="635675" cy="346574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feld 41"/>
          <p:cNvSpPr txBox="1"/>
          <p:nvPr/>
        </p:nvSpPr>
        <p:spPr>
          <a:xfrm>
            <a:off x="7728883" y="1481945"/>
            <a:ext cx="3663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for each synset of word </a:t>
            </a:r>
            <a:r>
              <a:rPr lang="en-GB" sz="1600" i="1" dirty="0" err="1" smtClean="0"/>
              <a:t>i</a:t>
            </a:r>
            <a:r>
              <a:rPr lang="en-GB" sz="1600" dirty="0" smtClean="0"/>
              <a:t> :</a:t>
            </a:r>
          </a:p>
          <a:p>
            <a:r>
              <a:rPr lang="en-GB" sz="1600" dirty="0" smtClean="0"/>
              <a:t>       for </a:t>
            </a:r>
            <a:r>
              <a:rPr lang="en-GB" sz="1600" dirty="0"/>
              <a:t>each synset of word </a:t>
            </a:r>
            <a:r>
              <a:rPr lang="en-GB" sz="1600" i="1" dirty="0" smtClean="0"/>
              <a:t>j</a:t>
            </a:r>
            <a:r>
              <a:rPr lang="en-GB" sz="1600" dirty="0" smtClean="0"/>
              <a:t> :</a:t>
            </a:r>
          </a:p>
          <a:p>
            <a:r>
              <a:rPr lang="en-GB" sz="1600" dirty="0" smtClean="0"/>
              <a:t>              compute semantic similarity</a:t>
            </a:r>
          </a:p>
          <a:p>
            <a:endParaRPr lang="en-GB" sz="1600" dirty="0"/>
          </a:p>
          <a:p>
            <a:r>
              <a:rPr lang="en-GB" sz="1600" dirty="0" smtClean="0"/>
              <a:t>get highest semantic similarity value</a:t>
            </a:r>
          </a:p>
          <a:p>
            <a:r>
              <a:rPr lang="en-GB" sz="1600" dirty="0" smtClean="0"/>
              <a:t>assign value to </a:t>
            </a:r>
            <a:r>
              <a:rPr lang="en-GB" sz="1600" i="1" dirty="0" err="1" smtClean="0"/>
              <a:t>ij</a:t>
            </a:r>
            <a:r>
              <a:rPr lang="en-GB" sz="1600" dirty="0" smtClean="0"/>
              <a:t>-cell   </a:t>
            </a:r>
            <a:endParaRPr lang="en-GB" sz="1600" dirty="0"/>
          </a:p>
          <a:p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480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Experiment Design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347435" y="941642"/>
            <a:ext cx="1125766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One-hundred OSM tags were considered in the experiment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area-covering tags in Heidelberg, Vienna and Toulouse with keys ‘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landuse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‘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leisure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‘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and ‘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amenity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’.</a:t>
            </a:r>
          </a:p>
          <a:p>
            <a:pPr marL="742950" lvl="1" indent="-28575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 made from five experienced LULC researchers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Specialists were asked to associate each tag to a 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CORINE Level 2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LULC class and give it a certainty label, i.e., ‘High’, ‘Medium’, ’Low’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6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827489"/>
              </p:ext>
            </p:extLst>
          </p:nvPr>
        </p:nvGraphicFramePr>
        <p:xfrm>
          <a:off x="7672756" y="3522987"/>
          <a:ext cx="2644342" cy="2308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936">
                  <a:extLst>
                    <a:ext uri="{9D8B030D-6E8A-4147-A177-3AD203B41FA5}">
                      <a16:colId xmlns:a16="http://schemas.microsoft.com/office/drawing/2014/main" val="261232747"/>
                    </a:ext>
                  </a:extLst>
                </a:gridCol>
                <a:gridCol w="875489">
                  <a:extLst>
                    <a:ext uri="{9D8B030D-6E8A-4147-A177-3AD203B41FA5}">
                      <a16:colId xmlns:a16="http://schemas.microsoft.com/office/drawing/2014/main" val="2561504307"/>
                    </a:ext>
                  </a:extLst>
                </a:gridCol>
                <a:gridCol w="1087917">
                  <a:extLst>
                    <a:ext uri="{9D8B030D-6E8A-4147-A177-3AD203B41FA5}">
                      <a16:colId xmlns:a16="http://schemas.microsoft.com/office/drawing/2014/main" val="40474759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  <a:latin typeface="+mn-lt"/>
                        </a:rPr>
                        <a:t>value</a:t>
                      </a:r>
                      <a:endParaRPr lang="en-GB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smtClean="0">
                          <a:effectLst/>
                          <a:latin typeface="+mn-lt"/>
                        </a:rPr>
                        <a:t>Area Percentage</a:t>
                      </a:r>
                      <a:endParaRPr lang="en-GB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097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landuse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residential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47,75%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4438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landuse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farmland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latin typeface="+mn-lt"/>
                        </a:rPr>
                        <a:t>9,24024%</a:t>
                      </a:r>
                      <a:endParaRPr lang="en-GB" sz="1200" b="1" i="0" u="none" strike="noStrike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971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landuse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industrial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latin typeface="+mn-lt"/>
                        </a:rPr>
                        <a:t>8,98507%</a:t>
                      </a:r>
                      <a:endParaRPr lang="en-GB" sz="1200" b="1" i="0" u="none" strike="noStrike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7506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leisure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aerodrome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latin typeface="+mn-lt"/>
                        </a:rPr>
                        <a:t>3,94755%</a:t>
                      </a:r>
                      <a:endParaRPr lang="en-GB" sz="1200" b="1" i="0" u="none" strike="noStrike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117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amenity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park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latin typeface="+mn-lt"/>
                        </a:rPr>
                        <a:t>3,65981%</a:t>
                      </a:r>
                      <a:endParaRPr lang="en-GB" sz="1200" b="1" i="0" u="none" strike="noStrike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3505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landuse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commercial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3,00400%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703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landuse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+mn-lt"/>
                        </a:rPr>
                        <a:t>forest</a:t>
                      </a:r>
                      <a:endParaRPr lang="en-GB" sz="1200" b="1" i="0" u="none" strike="noStrike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2,96482%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3094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amenity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+mn-lt"/>
                        </a:rPr>
                        <a:t>grassland</a:t>
                      </a:r>
                      <a:endParaRPr lang="en-GB" sz="1200" b="1" i="0" u="none" strike="noStrike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2,54019%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4395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landuse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retail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2,19148%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7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landuse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+mn-lt"/>
                        </a:rPr>
                        <a:t>riverbank</a:t>
                      </a:r>
                      <a:endParaRPr lang="en-GB" sz="1200" b="1" i="0" u="none" strike="noStrike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2,01785%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530351"/>
                  </a:ext>
                </a:extLst>
              </a:tr>
              <a:tr h="1619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amenity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parking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1,01970%</a:t>
                      </a:r>
                      <a:endParaRPr lang="en-GB" sz="1200" b="1" i="0" u="none" strike="noStrike" dirty="0">
                        <a:solidFill>
                          <a:srgbClr val="3F3F3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085695"/>
                  </a:ext>
                </a:extLst>
              </a:tr>
            </a:tbl>
          </a:graphicData>
        </a:graphic>
      </p:graphicFrame>
      <p:graphicFrame>
        <p:nvGraphicFramePr>
          <p:cNvPr id="26" name="Tabel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02232"/>
              </p:ext>
            </p:extLst>
          </p:nvPr>
        </p:nvGraphicFramePr>
        <p:xfrm>
          <a:off x="2276274" y="3561899"/>
          <a:ext cx="4219543" cy="2169267"/>
        </p:xfrm>
        <a:graphic>
          <a:graphicData uri="http://schemas.openxmlformats.org/drawingml/2006/table">
            <a:tbl>
              <a:tblPr/>
              <a:tblGrid>
                <a:gridCol w="867858">
                  <a:extLst>
                    <a:ext uri="{9D8B030D-6E8A-4147-A177-3AD203B41FA5}">
                      <a16:colId xmlns:a16="http://schemas.microsoft.com/office/drawing/2014/main" val="746752730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57387263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2355784680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2599656086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863792174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3026379741"/>
                    </a:ext>
                  </a:extLst>
                </a:gridCol>
              </a:tblGrid>
              <a:tr h="23020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 tags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842750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allotments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758917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basin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58206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beach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489286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brownfield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10796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camp_site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711916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cemetery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290759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cliff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436009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310837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303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76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14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Experiment Design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8" name="Chart 1">
            <a:extLst>
              <a:ext uri="{FF2B5EF4-FFF2-40B4-BE49-F238E27FC236}">
                <a16:creationId xmlns:a16="http://schemas.microsoft.com/office/drawing/2014/main" id="{13376BFF-0851-488F-9EAF-444872487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718575"/>
              </p:ext>
            </p:extLst>
          </p:nvPr>
        </p:nvGraphicFramePr>
        <p:xfrm>
          <a:off x="5976266" y="3370635"/>
          <a:ext cx="493839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Diagramm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188177"/>
              </p:ext>
            </p:extLst>
          </p:nvPr>
        </p:nvGraphicFramePr>
        <p:xfrm>
          <a:off x="1076528" y="337063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chteck 18"/>
          <p:cNvSpPr/>
          <p:nvPr/>
        </p:nvSpPr>
        <p:spPr>
          <a:xfrm>
            <a:off x="347435" y="941642"/>
            <a:ext cx="1125766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One-hundred OSM tags were considered in the experiment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most area-covering tags in Heidelberg, Vienna and Toulouse with keys ‘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landuse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‘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leisure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‘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and ‘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amenity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’.</a:t>
            </a:r>
          </a:p>
          <a:p>
            <a:pPr marL="742950" lvl="1" indent="-28575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Validation made from five experienced LULC researchers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Specialists were asked to associate each tag to a 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CORINE Level 2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LULC class and give it a certainty label, i.e., ‘High’, ‘Medium’, ’Low’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6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4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15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Experiment Design – Accuracy Evaluation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347435" y="941642"/>
            <a:ext cx="1125766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 analysis of the tag to class associations: 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Tag-class association methods were evaluated in terms of their 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“strict”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“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soft”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accuracies.</a:t>
            </a:r>
          </a:p>
          <a:p>
            <a:pPr marL="1657350" lvl="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 acc.: the highest 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P(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class|tag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agrees with the opinion of at least one expert.</a:t>
            </a:r>
          </a:p>
          <a:p>
            <a:pPr marL="1657350" lvl="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acc.: one the 3 highest 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P(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class|tag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agrees with the opinion of at least one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expert.</a:t>
            </a:r>
            <a:endParaRPr lang="en-US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6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88544"/>
              </p:ext>
            </p:extLst>
          </p:nvPr>
        </p:nvGraphicFramePr>
        <p:xfrm>
          <a:off x="2921548" y="3054944"/>
          <a:ext cx="6230554" cy="661110"/>
        </p:xfrm>
        <a:graphic>
          <a:graphicData uri="http://schemas.openxmlformats.org/drawingml/2006/table">
            <a:tbl>
              <a:tblPr/>
              <a:tblGrid>
                <a:gridCol w="867858">
                  <a:extLst>
                    <a:ext uri="{9D8B030D-6E8A-4147-A177-3AD203B41FA5}">
                      <a16:colId xmlns:a16="http://schemas.microsoft.com/office/drawing/2014/main" val="746752730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57387263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2355784680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2599656086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863792174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3026379741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264147803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907395492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385342581"/>
                    </a:ext>
                  </a:extLst>
                </a:gridCol>
              </a:tblGrid>
              <a:tr h="23020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 tags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GB" sz="1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842750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allotments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758917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9697"/>
                  </a:ext>
                </a:extLst>
              </a:tr>
            </a:tbl>
          </a:graphicData>
        </a:graphic>
      </p:graphicFrame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457417"/>
              </p:ext>
            </p:extLst>
          </p:nvPr>
        </p:nvGraphicFramePr>
        <p:xfrm>
          <a:off x="828174" y="4644943"/>
          <a:ext cx="10559126" cy="912980"/>
        </p:xfrm>
        <a:graphic>
          <a:graphicData uri="http://schemas.openxmlformats.org/drawingml/2006/table">
            <a:tbl>
              <a:tblPr/>
              <a:tblGrid>
                <a:gridCol w="736465">
                  <a:extLst>
                    <a:ext uri="{9D8B030D-6E8A-4147-A177-3AD203B41FA5}">
                      <a16:colId xmlns:a16="http://schemas.microsoft.com/office/drawing/2014/main" val="186312776"/>
                    </a:ext>
                  </a:extLst>
                </a:gridCol>
                <a:gridCol w="714841">
                  <a:extLst>
                    <a:ext uri="{9D8B030D-6E8A-4147-A177-3AD203B41FA5}">
                      <a16:colId xmlns:a16="http://schemas.microsoft.com/office/drawing/2014/main" val="93843169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320905882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276223827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842776564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5874614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5406836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82827485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297428282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3354194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264497323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1913093486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1088638457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55614738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217927332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872853056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597921906"/>
                    </a:ext>
                  </a:extLst>
                </a:gridCol>
              </a:tblGrid>
              <a:tr h="267174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CORINE Level 2 LULC Classes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02750"/>
                  </a:ext>
                </a:extLst>
              </a:tr>
              <a:tr h="227355"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3979"/>
                  </a:ext>
                </a:extLst>
              </a:tr>
              <a:tr h="2273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 tags</a:t>
                      </a:r>
                    </a:p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allotments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0.0654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0.0660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09279"/>
                  </a:ext>
                </a:extLst>
              </a:tr>
              <a:tr h="70583">
                <a:tc v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0.0696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0.0766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0.0654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0.0644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742889"/>
                  </a:ext>
                </a:extLst>
              </a:tr>
            </a:tbl>
          </a:graphicData>
        </a:graphic>
      </p:graphicFrame>
      <p:cxnSp>
        <p:nvCxnSpPr>
          <p:cNvPr id="20" name="Gerade Verbindung mit Pfeil 19"/>
          <p:cNvCxnSpPr>
            <a:stCxn id="22" idx="3"/>
            <a:endCxn id="23" idx="1"/>
          </p:cNvCxnSpPr>
          <p:nvPr/>
        </p:nvCxnSpPr>
        <p:spPr>
          <a:xfrm flipV="1">
            <a:off x="3490716" y="3387621"/>
            <a:ext cx="3698024" cy="1885008"/>
          </a:xfrm>
          <a:prstGeom prst="straightConnector1">
            <a:avLst/>
          </a:prstGeom>
          <a:ln w="15875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2897328" y="5175941"/>
            <a:ext cx="593388" cy="193376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7188740" y="3278220"/>
            <a:ext cx="603116" cy="218801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41"/>
          <p:cNvSpPr txBox="1"/>
          <p:nvPr/>
        </p:nvSpPr>
        <p:spPr>
          <a:xfrm>
            <a:off x="3629631" y="4104782"/>
            <a:ext cx="132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</a:t>
            </a:r>
            <a:r>
              <a:rPr lang="en-US" b="1" i="1" dirty="0" smtClean="0"/>
              <a:t>(</a:t>
            </a:r>
            <a:r>
              <a:rPr lang="en-US" b="1" i="1" dirty="0" err="1" smtClean="0"/>
              <a:t>class|tag</a:t>
            </a:r>
            <a:r>
              <a:rPr lang="en-US" b="1" i="1" dirty="0" smtClean="0"/>
              <a:t>)</a:t>
            </a:r>
            <a:endParaRPr lang="en-US" b="1" i="1" dirty="0"/>
          </a:p>
        </p:txBody>
      </p:sp>
      <p:cxnSp>
        <p:nvCxnSpPr>
          <p:cNvPr id="25" name="Gerade Verbindung mit Pfeil 24"/>
          <p:cNvCxnSpPr>
            <a:stCxn id="26" idx="3"/>
            <a:endCxn id="28" idx="1"/>
          </p:cNvCxnSpPr>
          <p:nvPr/>
        </p:nvCxnSpPr>
        <p:spPr>
          <a:xfrm flipV="1">
            <a:off x="4093027" y="3624940"/>
            <a:ext cx="3095713" cy="1841154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3499639" y="5369406"/>
            <a:ext cx="593388" cy="193376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7188740" y="3528252"/>
            <a:ext cx="593388" cy="193376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15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Experiment Design – Accuracy Evaluation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347435" y="941642"/>
            <a:ext cx="1125766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 analysis of the tag to class associations: 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Tag-class association methods were evaluated in terms of their 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“strict”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“</a:t>
            </a:r>
            <a:r>
              <a:rPr lang="en-US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soft”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accuracies.</a:t>
            </a:r>
          </a:p>
          <a:p>
            <a:pPr marL="1657350" lvl="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 acc.: the highest 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P(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class|tag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agrees with the opinion of at least one expert.</a:t>
            </a:r>
          </a:p>
          <a:p>
            <a:pPr marL="1657350" lvl="3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acc.: one the 3 highest 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P(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class|tag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agrees with the opinion of at least one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expert.</a:t>
            </a:r>
            <a:endParaRPr lang="en-US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>
              <a:spcBef>
                <a:spcPts val="6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069559"/>
              </p:ext>
            </p:extLst>
          </p:nvPr>
        </p:nvGraphicFramePr>
        <p:xfrm>
          <a:off x="2921548" y="3054944"/>
          <a:ext cx="6230554" cy="661110"/>
        </p:xfrm>
        <a:graphic>
          <a:graphicData uri="http://schemas.openxmlformats.org/drawingml/2006/table">
            <a:tbl>
              <a:tblPr/>
              <a:tblGrid>
                <a:gridCol w="867858">
                  <a:extLst>
                    <a:ext uri="{9D8B030D-6E8A-4147-A177-3AD203B41FA5}">
                      <a16:colId xmlns:a16="http://schemas.microsoft.com/office/drawing/2014/main" val="746752730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57387263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2355784680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2599656086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863792174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3026379741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264147803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1907395492"/>
                    </a:ext>
                  </a:extLst>
                </a:gridCol>
                <a:gridCol w="670337">
                  <a:extLst>
                    <a:ext uri="{9D8B030D-6E8A-4147-A177-3AD203B41FA5}">
                      <a16:colId xmlns:a16="http://schemas.microsoft.com/office/drawing/2014/main" val="385342581"/>
                    </a:ext>
                  </a:extLst>
                </a:gridCol>
              </a:tblGrid>
              <a:tr h="23020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 tags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 5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GB" sz="1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GB" sz="1200" b="1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</a:t>
                      </a: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842750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allotments</a:t>
                      </a: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758917"/>
                  </a:ext>
                </a:extLst>
              </a:tr>
              <a:tr h="2154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9697"/>
                  </a:ext>
                </a:extLst>
              </a:tr>
            </a:tbl>
          </a:graphicData>
        </a:graphic>
      </p:graphicFrame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704660"/>
              </p:ext>
            </p:extLst>
          </p:nvPr>
        </p:nvGraphicFramePr>
        <p:xfrm>
          <a:off x="828174" y="4644943"/>
          <a:ext cx="10559126" cy="912980"/>
        </p:xfrm>
        <a:graphic>
          <a:graphicData uri="http://schemas.openxmlformats.org/drawingml/2006/table">
            <a:tbl>
              <a:tblPr/>
              <a:tblGrid>
                <a:gridCol w="736465">
                  <a:extLst>
                    <a:ext uri="{9D8B030D-6E8A-4147-A177-3AD203B41FA5}">
                      <a16:colId xmlns:a16="http://schemas.microsoft.com/office/drawing/2014/main" val="186312776"/>
                    </a:ext>
                  </a:extLst>
                </a:gridCol>
                <a:gridCol w="714841">
                  <a:extLst>
                    <a:ext uri="{9D8B030D-6E8A-4147-A177-3AD203B41FA5}">
                      <a16:colId xmlns:a16="http://schemas.microsoft.com/office/drawing/2014/main" val="93843169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320905882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276223827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842776564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5874614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5406836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82827485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297428282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3354194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264497323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1913093486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1088638457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55614738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217927332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872853056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597921906"/>
                    </a:ext>
                  </a:extLst>
                </a:gridCol>
              </a:tblGrid>
              <a:tr h="267174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gridSpan="15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CORINE Level 2 LULC Classes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02750"/>
                  </a:ext>
                </a:extLst>
              </a:tr>
              <a:tr h="227355"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3979"/>
                  </a:ext>
                </a:extLst>
              </a:tr>
              <a:tr h="2273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 tags</a:t>
                      </a:r>
                    </a:p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allotments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0.0654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0.0660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09279"/>
                  </a:ext>
                </a:extLst>
              </a:tr>
              <a:tr h="70583">
                <a:tc v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0.0696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0.0766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0.0654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0.0644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0.0649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742889"/>
                  </a:ext>
                </a:extLst>
              </a:tr>
            </a:tbl>
          </a:graphicData>
        </a:graphic>
      </p:graphicFrame>
      <p:cxnSp>
        <p:nvCxnSpPr>
          <p:cNvPr id="20" name="Gerade Verbindung mit Pfeil 19"/>
          <p:cNvCxnSpPr>
            <a:endCxn id="23" idx="1"/>
          </p:cNvCxnSpPr>
          <p:nvPr/>
        </p:nvCxnSpPr>
        <p:spPr>
          <a:xfrm flipV="1">
            <a:off x="3753853" y="3616228"/>
            <a:ext cx="3434887" cy="1744194"/>
          </a:xfrm>
          <a:prstGeom prst="straightConnector1">
            <a:avLst/>
          </a:prstGeom>
          <a:ln w="15875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7188740" y="3506827"/>
            <a:ext cx="603116" cy="218801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41"/>
          <p:cNvSpPr txBox="1"/>
          <p:nvPr/>
        </p:nvSpPr>
        <p:spPr>
          <a:xfrm>
            <a:off x="3629631" y="4104782"/>
            <a:ext cx="132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</a:t>
            </a:r>
            <a:r>
              <a:rPr lang="en-US" b="1" i="1" dirty="0" smtClean="0"/>
              <a:t>(</a:t>
            </a:r>
            <a:r>
              <a:rPr lang="en-US" b="1" i="1" dirty="0" err="1" smtClean="0"/>
              <a:t>class|tag</a:t>
            </a:r>
            <a:r>
              <a:rPr lang="en-US" b="1" i="1" dirty="0" smtClean="0"/>
              <a:t>)</a:t>
            </a:r>
            <a:endParaRPr lang="en-US" b="1" i="1" dirty="0"/>
          </a:p>
        </p:txBody>
      </p:sp>
      <p:sp>
        <p:nvSpPr>
          <p:cNvPr id="29" name="Rechteck 28"/>
          <p:cNvSpPr/>
          <p:nvPr/>
        </p:nvSpPr>
        <p:spPr>
          <a:xfrm>
            <a:off x="2905344" y="5364437"/>
            <a:ext cx="593388" cy="193376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/>
          <p:cNvSpPr/>
          <p:nvPr/>
        </p:nvSpPr>
        <p:spPr>
          <a:xfrm>
            <a:off x="3502920" y="5360422"/>
            <a:ext cx="593388" cy="193376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/>
          <p:cNvSpPr/>
          <p:nvPr/>
        </p:nvSpPr>
        <p:spPr>
          <a:xfrm>
            <a:off x="8520226" y="3502822"/>
            <a:ext cx="603116" cy="218801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Gerade Verbindung mit Pfeil 37"/>
          <p:cNvCxnSpPr>
            <a:stCxn id="29" idx="0"/>
          </p:cNvCxnSpPr>
          <p:nvPr/>
        </p:nvCxnSpPr>
        <p:spPr>
          <a:xfrm flipV="1">
            <a:off x="3202038" y="3725628"/>
            <a:ext cx="4928708" cy="1638809"/>
          </a:xfrm>
          <a:prstGeom prst="straightConnector1">
            <a:avLst/>
          </a:prstGeom>
          <a:ln w="15875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/>
          <p:cNvSpPr/>
          <p:nvPr/>
        </p:nvSpPr>
        <p:spPr>
          <a:xfrm>
            <a:off x="7854483" y="3511576"/>
            <a:ext cx="603116" cy="218801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Gerade Verbindung mit Pfeil 39"/>
          <p:cNvCxnSpPr/>
          <p:nvPr/>
        </p:nvCxnSpPr>
        <p:spPr>
          <a:xfrm flipV="1">
            <a:off x="6268453" y="3729644"/>
            <a:ext cx="2553331" cy="1610224"/>
          </a:xfrm>
          <a:prstGeom prst="straightConnector1">
            <a:avLst/>
          </a:prstGeom>
          <a:ln w="15875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/>
          <p:cNvSpPr/>
          <p:nvPr/>
        </p:nvSpPr>
        <p:spPr>
          <a:xfrm>
            <a:off x="5923122" y="5347889"/>
            <a:ext cx="593388" cy="193376"/>
          </a:xfrm>
          <a:prstGeom prst="rect">
            <a:avLst/>
          </a:prstGeom>
          <a:solidFill>
            <a:srgbClr val="3333FF">
              <a:alpha val="9000"/>
            </a:srgbClr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18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Main </a:t>
            </a:r>
            <a:r>
              <a:rPr lang="en-US" sz="2400" b="1" dirty="0" smtClean="0"/>
              <a:t>Results – Level 2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347436" y="941642"/>
            <a:ext cx="54891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endParaRPr lang="de-D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 tags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considered</a:t>
            </a:r>
            <a:endParaRPr lang="de-D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soft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70%.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TF-IDF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(62%),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followed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(48%)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5995981" y="1070043"/>
            <a:ext cx="0" cy="48249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48" y="3108113"/>
            <a:ext cx="4514854" cy="251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1100548" y="5668588"/>
            <a:ext cx="451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and semantic similarities with TF-IDF and knowledge model-based methods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83" y="3114822"/>
            <a:ext cx="4514400" cy="24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/>
          <p:cNvSpPr/>
          <p:nvPr/>
        </p:nvSpPr>
        <p:spPr>
          <a:xfrm>
            <a:off x="6018319" y="949664"/>
            <a:ext cx="5648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endParaRPr lang="de-D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49 tags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100%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agreem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90%.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TF-IDF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(67%)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771431" y="5676610"/>
            <a:ext cx="451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and semantic similarities with TF-IDF, knowledge model-based (</a:t>
            </a:r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Spath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and corpus-based (</a:t>
            </a:r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Resnik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methods.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58" y="2743199"/>
            <a:ext cx="5069962" cy="3262881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5829658" y="2750607"/>
            <a:ext cx="5069962" cy="3256022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– CORINE Land Cover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347436" y="941642"/>
            <a:ext cx="696776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cartographic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land-cover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characteristics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hierarchical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levels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1990, 2000, 2006, 2012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produced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Country-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 RS, GIS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national in-situ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interpretation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semi-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spcBef>
                <a:spcPts val="600"/>
              </a:spcBef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approaches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Spatial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236" y="1048132"/>
            <a:ext cx="2367374" cy="242188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047235" y="1040321"/>
            <a:ext cx="2362181" cy="2429697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18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Main </a:t>
            </a:r>
            <a:r>
              <a:rPr lang="en-US" sz="2400" b="1" dirty="0" smtClean="0"/>
              <a:t>Results – Level 1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5995981" y="1070043"/>
            <a:ext cx="0" cy="48249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26" y="3122842"/>
            <a:ext cx="4514400" cy="243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557707" y="954438"/>
            <a:ext cx="5489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1 (5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 tags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85%.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TF-IDF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(90%)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001437" y="5642221"/>
            <a:ext cx="438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Text and semantic similarities with TF-IDF and knowledge model-based methods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3106800"/>
            <a:ext cx="4514400" cy="242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hteck 27"/>
          <p:cNvSpPr/>
          <p:nvPr/>
        </p:nvSpPr>
        <p:spPr>
          <a:xfrm>
            <a:off x="5995980" y="938396"/>
            <a:ext cx="5609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1 (5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49 tags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100%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agreem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</a:t>
            </a:r>
            <a:endParaRPr lang="de-D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80%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95 %.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528604" y="5649132"/>
            <a:ext cx="451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and semantic similarities with TF-IDF, knowledge model-based (</a:t>
            </a:r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Spath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and corpus-based (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methods.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19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Future Work (Follow-up Idea)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27" name="Ellipse 26"/>
          <p:cNvSpPr/>
          <p:nvPr/>
        </p:nvSpPr>
        <p:spPr>
          <a:xfrm>
            <a:off x="1698359" y="4805833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/>
          <p:cNvSpPr/>
          <p:nvPr/>
        </p:nvSpPr>
        <p:spPr>
          <a:xfrm>
            <a:off x="3699860" y="4793235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3699860" y="3665898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1698359" y="3676263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04" name="Gerade Verbindung mit Pfeil 21503"/>
          <p:cNvCxnSpPr>
            <a:stCxn id="27" idx="0"/>
            <a:endCxn id="38" idx="4"/>
          </p:cNvCxnSpPr>
          <p:nvPr/>
        </p:nvCxnSpPr>
        <p:spPr>
          <a:xfrm flipV="1">
            <a:off x="1920781" y="4121106"/>
            <a:ext cx="0" cy="68472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stCxn id="36" idx="0"/>
            <a:endCxn id="37" idx="4"/>
          </p:cNvCxnSpPr>
          <p:nvPr/>
        </p:nvCxnSpPr>
        <p:spPr>
          <a:xfrm flipV="1">
            <a:off x="3922282" y="4110741"/>
            <a:ext cx="0" cy="68249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0" name="Gerader Verbinder 21509"/>
          <p:cNvCxnSpPr>
            <a:stCxn id="38" idx="6"/>
            <a:endCxn id="37" idx="2"/>
          </p:cNvCxnSpPr>
          <p:nvPr/>
        </p:nvCxnSpPr>
        <p:spPr>
          <a:xfrm flipV="1">
            <a:off x="2143203" y="3888320"/>
            <a:ext cx="155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009" t="12614" r="20168" b="52335"/>
          <a:stretch/>
        </p:blipFill>
        <p:spPr>
          <a:xfrm>
            <a:off x="1798480" y="3759957"/>
            <a:ext cx="244603" cy="32030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992" t="11133" r="289" b="54802"/>
          <a:stretch/>
        </p:blipFill>
        <p:spPr>
          <a:xfrm>
            <a:off x="3778185" y="3750817"/>
            <a:ext cx="291831" cy="3112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9345" y="4907222"/>
            <a:ext cx="238125" cy="3143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2572" y="4895572"/>
            <a:ext cx="304800" cy="390525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561474" y="1342802"/>
            <a:ext cx="1900183" cy="142186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3339941" y="1337757"/>
            <a:ext cx="1900183" cy="142186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1329606" y="1440076"/>
            <a:ext cx="20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</a:t>
            </a:r>
            <a:endParaRPr lang="en-US" sz="2000" b="1" i="1" dirty="0"/>
          </a:p>
        </p:txBody>
      </p:sp>
      <p:sp>
        <p:nvSpPr>
          <p:cNvPr id="44" name="Textfeld 43"/>
          <p:cNvSpPr txBox="1"/>
          <p:nvPr/>
        </p:nvSpPr>
        <p:spPr>
          <a:xfrm>
            <a:off x="4157123" y="1446556"/>
            <a:ext cx="20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/>
              <a:t>j</a:t>
            </a:r>
            <a:endParaRPr lang="en-US" sz="2000" b="1" i="1" dirty="0"/>
          </a:p>
        </p:txBody>
      </p:sp>
      <p:sp>
        <p:nvSpPr>
          <p:cNvPr id="19" name="Textfeld 18"/>
          <p:cNvSpPr txBox="1"/>
          <p:nvPr/>
        </p:nvSpPr>
        <p:spPr>
          <a:xfrm>
            <a:off x="884313" y="1878729"/>
            <a:ext cx="1361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amenity=club</a:t>
            </a:r>
            <a:endParaRPr lang="en-US" sz="1600" dirty="0"/>
          </a:p>
        </p:txBody>
      </p:sp>
      <p:sp>
        <p:nvSpPr>
          <p:cNvPr id="45" name="Textfeld 44"/>
          <p:cNvSpPr txBox="1"/>
          <p:nvPr/>
        </p:nvSpPr>
        <p:spPr>
          <a:xfrm>
            <a:off x="3394060" y="1876183"/>
            <a:ext cx="1975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landuse</a:t>
            </a:r>
            <a:r>
              <a:rPr lang="en-US" sz="1600" dirty="0" smtClean="0"/>
              <a:t>=allotments</a:t>
            </a:r>
            <a:endParaRPr lang="en-US" sz="1600" dirty="0"/>
          </a:p>
        </p:txBody>
      </p:sp>
      <p:graphicFrame>
        <p:nvGraphicFramePr>
          <p:cNvPr id="47" name="Tabel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462973"/>
              </p:ext>
            </p:extLst>
          </p:nvPr>
        </p:nvGraphicFramePr>
        <p:xfrm>
          <a:off x="5725124" y="1337757"/>
          <a:ext cx="5701622" cy="912980"/>
        </p:xfrm>
        <a:graphic>
          <a:graphicData uri="http://schemas.openxmlformats.org/drawingml/2006/table">
            <a:tbl>
              <a:tblPr/>
              <a:tblGrid>
                <a:gridCol w="736465">
                  <a:extLst>
                    <a:ext uri="{9D8B030D-6E8A-4147-A177-3AD203B41FA5}">
                      <a16:colId xmlns:a16="http://schemas.microsoft.com/office/drawing/2014/main" val="186312776"/>
                    </a:ext>
                  </a:extLst>
                </a:gridCol>
                <a:gridCol w="714841">
                  <a:extLst>
                    <a:ext uri="{9D8B030D-6E8A-4147-A177-3AD203B41FA5}">
                      <a16:colId xmlns:a16="http://schemas.microsoft.com/office/drawing/2014/main" val="93843169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320905882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276223827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842776564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5874614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5406836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82827485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2974282823"/>
                    </a:ext>
                  </a:extLst>
                </a:gridCol>
              </a:tblGrid>
              <a:tr h="267174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CORINE Level 2 LULC Classes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02750"/>
                  </a:ext>
                </a:extLst>
              </a:tr>
              <a:tr h="227355"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3979"/>
                  </a:ext>
                </a:extLst>
              </a:tr>
              <a:tr h="2273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 tags</a:t>
                      </a:r>
                    </a:p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allotments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09279"/>
                  </a:ext>
                </a:extLst>
              </a:tr>
              <a:tr h="70583">
                <a:tc v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0.0696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0.0766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742889"/>
                  </a:ext>
                </a:extLst>
              </a:tr>
            </a:tbl>
          </a:graphicData>
        </a:graphic>
      </p:graphicFrame>
      <p:sp>
        <p:nvSpPr>
          <p:cNvPr id="48" name="Rechteck 47"/>
          <p:cNvSpPr/>
          <p:nvPr/>
        </p:nvSpPr>
        <p:spPr>
          <a:xfrm>
            <a:off x="7794278" y="1868755"/>
            <a:ext cx="593388" cy="193376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8989958" y="2052403"/>
            <a:ext cx="593388" cy="193376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662" y="4219564"/>
            <a:ext cx="1114425" cy="44767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057" y="4228971"/>
            <a:ext cx="1152525" cy="485775"/>
          </a:xfrm>
          <a:prstGeom prst="rect">
            <a:avLst/>
          </a:prstGeom>
        </p:spPr>
      </p:pic>
      <p:pic>
        <p:nvPicPr>
          <p:cNvPr id="21508" name="Grafik 215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0" y="3207209"/>
            <a:ext cx="1162050" cy="466725"/>
          </a:xfrm>
          <a:prstGeom prst="rect">
            <a:avLst/>
          </a:prstGeom>
        </p:spPr>
      </p:pic>
      <p:grpSp>
        <p:nvGrpSpPr>
          <p:cNvPr id="67" name="Gruppieren 66"/>
          <p:cNvGrpSpPr/>
          <p:nvPr/>
        </p:nvGrpSpPr>
        <p:grpSpPr>
          <a:xfrm>
            <a:off x="7100435" y="2776777"/>
            <a:ext cx="2482911" cy="3075494"/>
            <a:chOff x="2303679" y="2836274"/>
            <a:chExt cx="2188592" cy="2760412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060"/>
            <a:stretch/>
          </p:blipFill>
          <p:spPr bwMode="auto">
            <a:xfrm>
              <a:off x="2303679" y="3106800"/>
              <a:ext cx="719607" cy="248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9" name="Gruppieren 68"/>
            <p:cNvGrpSpPr/>
            <p:nvPr/>
          </p:nvGrpSpPr>
          <p:grpSpPr>
            <a:xfrm>
              <a:off x="2727460" y="2836274"/>
              <a:ext cx="1764811" cy="2690648"/>
              <a:chOff x="2727460" y="2836274"/>
              <a:chExt cx="1764811" cy="2690648"/>
            </a:xfrm>
          </p:grpSpPr>
          <p:pic>
            <p:nvPicPr>
              <p:cNvPr id="70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68" r="38272" b="11046"/>
              <a:stretch/>
            </p:blipFill>
            <p:spPr bwMode="auto">
              <a:xfrm>
                <a:off x="3023286" y="3106800"/>
                <a:ext cx="864973" cy="2214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07" t="88495" r="35843" b="1911"/>
              <a:stretch/>
            </p:blipFill>
            <p:spPr bwMode="auto">
              <a:xfrm>
                <a:off x="3042336" y="5288025"/>
                <a:ext cx="963827" cy="238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907" b="86646"/>
              <a:stretch/>
            </p:blipFill>
            <p:spPr bwMode="auto">
              <a:xfrm>
                <a:off x="2727460" y="2836274"/>
                <a:ext cx="1764811" cy="332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057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19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Future Work (Follow-up Idea)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27" name="Ellipse 26"/>
          <p:cNvSpPr/>
          <p:nvPr/>
        </p:nvSpPr>
        <p:spPr>
          <a:xfrm>
            <a:off x="1698359" y="4805833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/>
          <p:cNvSpPr/>
          <p:nvPr/>
        </p:nvSpPr>
        <p:spPr>
          <a:xfrm>
            <a:off x="3699860" y="4793235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e 36"/>
          <p:cNvSpPr/>
          <p:nvPr/>
        </p:nvSpPr>
        <p:spPr>
          <a:xfrm>
            <a:off x="3699860" y="3665898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/>
          <p:nvPr/>
        </p:nvSpPr>
        <p:spPr>
          <a:xfrm>
            <a:off x="1698359" y="3676263"/>
            <a:ext cx="444844" cy="444843"/>
          </a:xfrm>
          <a:prstGeom prst="ellipse">
            <a:avLst/>
          </a:prstGeom>
          <a:solidFill>
            <a:srgbClr val="C00000">
              <a:alpha val="15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504" name="Gerade Verbindung mit Pfeil 21503"/>
          <p:cNvCxnSpPr>
            <a:stCxn id="27" idx="0"/>
            <a:endCxn id="38" idx="4"/>
          </p:cNvCxnSpPr>
          <p:nvPr/>
        </p:nvCxnSpPr>
        <p:spPr>
          <a:xfrm flipV="1">
            <a:off x="1920781" y="4121106"/>
            <a:ext cx="0" cy="68472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>
            <a:stCxn id="36" idx="0"/>
            <a:endCxn id="37" idx="4"/>
          </p:cNvCxnSpPr>
          <p:nvPr/>
        </p:nvCxnSpPr>
        <p:spPr>
          <a:xfrm flipV="1">
            <a:off x="3922282" y="4110741"/>
            <a:ext cx="0" cy="68249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10" name="Gerader Verbinder 21509"/>
          <p:cNvCxnSpPr>
            <a:stCxn id="38" idx="6"/>
            <a:endCxn id="37" idx="2"/>
          </p:cNvCxnSpPr>
          <p:nvPr/>
        </p:nvCxnSpPr>
        <p:spPr>
          <a:xfrm flipV="1">
            <a:off x="2143203" y="3888320"/>
            <a:ext cx="15566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009" t="12614" r="20168" b="52335"/>
          <a:stretch/>
        </p:blipFill>
        <p:spPr>
          <a:xfrm>
            <a:off x="1798480" y="3759957"/>
            <a:ext cx="244603" cy="32030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7992" t="11133" r="289" b="54802"/>
          <a:stretch/>
        </p:blipFill>
        <p:spPr>
          <a:xfrm>
            <a:off x="3778185" y="3750817"/>
            <a:ext cx="291831" cy="3112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9345" y="4907222"/>
            <a:ext cx="238125" cy="3143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2572" y="4895572"/>
            <a:ext cx="304800" cy="390525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561474" y="1342802"/>
            <a:ext cx="1900183" cy="142186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3339941" y="1337757"/>
            <a:ext cx="1900183" cy="142186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1329606" y="1440076"/>
            <a:ext cx="20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</a:t>
            </a:r>
            <a:endParaRPr lang="en-US" sz="2000" b="1" i="1" dirty="0"/>
          </a:p>
        </p:txBody>
      </p:sp>
      <p:sp>
        <p:nvSpPr>
          <p:cNvPr id="44" name="Textfeld 43"/>
          <p:cNvSpPr txBox="1"/>
          <p:nvPr/>
        </p:nvSpPr>
        <p:spPr>
          <a:xfrm>
            <a:off x="4157123" y="1446556"/>
            <a:ext cx="20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/>
              <a:t>j</a:t>
            </a:r>
            <a:endParaRPr lang="en-US" sz="2000" b="1" i="1" dirty="0"/>
          </a:p>
        </p:txBody>
      </p:sp>
      <p:sp>
        <p:nvSpPr>
          <p:cNvPr id="19" name="Textfeld 18"/>
          <p:cNvSpPr txBox="1"/>
          <p:nvPr/>
        </p:nvSpPr>
        <p:spPr>
          <a:xfrm>
            <a:off x="884313" y="1878729"/>
            <a:ext cx="1361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amenity=club</a:t>
            </a:r>
            <a:endParaRPr lang="en-US" sz="1600" dirty="0"/>
          </a:p>
        </p:txBody>
      </p:sp>
      <p:sp>
        <p:nvSpPr>
          <p:cNvPr id="45" name="Textfeld 44"/>
          <p:cNvSpPr txBox="1"/>
          <p:nvPr/>
        </p:nvSpPr>
        <p:spPr>
          <a:xfrm>
            <a:off x="3394060" y="1876183"/>
            <a:ext cx="1975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landuse</a:t>
            </a:r>
            <a:r>
              <a:rPr lang="en-US" sz="1600" dirty="0" smtClean="0"/>
              <a:t>=allotments</a:t>
            </a:r>
            <a:endParaRPr lang="en-US" sz="1600" dirty="0"/>
          </a:p>
        </p:txBody>
      </p:sp>
      <p:graphicFrame>
        <p:nvGraphicFramePr>
          <p:cNvPr id="47" name="Tabelle 46"/>
          <p:cNvGraphicFramePr>
            <a:graphicFrameLocks noGrp="1"/>
          </p:cNvGraphicFramePr>
          <p:nvPr/>
        </p:nvGraphicFramePr>
        <p:xfrm>
          <a:off x="5725124" y="1337757"/>
          <a:ext cx="5701622" cy="912980"/>
        </p:xfrm>
        <a:graphic>
          <a:graphicData uri="http://schemas.openxmlformats.org/drawingml/2006/table">
            <a:tbl>
              <a:tblPr/>
              <a:tblGrid>
                <a:gridCol w="736465">
                  <a:extLst>
                    <a:ext uri="{9D8B030D-6E8A-4147-A177-3AD203B41FA5}">
                      <a16:colId xmlns:a16="http://schemas.microsoft.com/office/drawing/2014/main" val="186312776"/>
                    </a:ext>
                  </a:extLst>
                </a:gridCol>
                <a:gridCol w="714841">
                  <a:extLst>
                    <a:ext uri="{9D8B030D-6E8A-4147-A177-3AD203B41FA5}">
                      <a16:colId xmlns:a16="http://schemas.microsoft.com/office/drawing/2014/main" val="93843169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320905882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276223827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3842776564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4258746143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54068360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82827485"/>
                    </a:ext>
                  </a:extLst>
                </a:gridCol>
                <a:gridCol w="607188">
                  <a:extLst>
                    <a:ext uri="{9D8B030D-6E8A-4147-A177-3AD203B41FA5}">
                      <a16:colId xmlns:a16="http://schemas.microsoft.com/office/drawing/2014/main" val="2974282823"/>
                    </a:ext>
                  </a:extLst>
                </a:gridCol>
              </a:tblGrid>
              <a:tr h="267174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CORINE Level 2 LULC Classes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02750"/>
                  </a:ext>
                </a:extLst>
              </a:tr>
              <a:tr h="227355"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73979"/>
                  </a:ext>
                </a:extLst>
              </a:tr>
              <a:tr h="2273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OSM tags</a:t>
                      </a:r>
                    </a:p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allotments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0.0681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0.0732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0.0659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0.0661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0.0666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0.0675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009279"/>
                  </a:ext>
                </a:extLst>
              </a:tr>
              <a:tr h="70583">
                <a:tc vMerge="1"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club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0.0696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0.0766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0.0652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0.0655</a:t>
                      </a: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5" marR="8215" marT="82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742889"/>
                  </a:ext>
                </a:extLst>
              </a:tr>
            </a:tbl>
          </a:graphicData>
        </a:graphic>
      </p:graphicFrame>
      <p:sp>
        <p:nvSpPr>
          <p:cNvPr id="48" name="Rechteck 47"/>
          <p:cNvSpPr/>
          <p:nvPr/>
        </p:nvSpPr>
        <p:spPr>
          <a:xfrm>
            <a:off x="7794278" y="1868755"/>
            <a:ext cx="593388" cy="193376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8989958" y="2052403"/>
            <a:ext cx="593388" cy="193376"/>
          </a:xfrm>
          <a:prstGeom prst="rect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662" y="4219564"/>
            <a:ext cx="1114425" cy="44767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057" y="4228971"/>
            <a:ext cx="1152525" cy="485775"/>
          </a:xfrm>
          <a:prstGeom prst="rect">
            <a:avLst/>
          </a:prstGeom>
        </p:spPr>
      </p:pic>
      <p:pic>
        <p:nvPicPr>
          <p:cNvPr id="21508" name="Grafik 215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200" y="3207209"/>
            <a:ext cx="1162050" cy="466725"/>
          </a:xfrm>
          <a:prstGeom prst="rect">
            <a:avLst/>
          </a:prstGeom>
        </p:spPr>
      </p:pic>
      <p:grpSp>
        <p:nvGrpSpPr>
          <p:cNvPr id="21512" name="Gruppieren 21511"/>
          <p:cNvGrpSpPr/>
          <p:nvPr/>
        </p:nvGrpSpPr>
        <p:grpSpPr>
          <a:xfrm>
            <a:off x="6720683" y="2944558"/>
            <a:ext cx="4324586" cy="2991580"/>
            <a:chOff x="6770035" y="3111829"/>
            <a:chExt cx="4324586" cy="2991580"/>
          </a:xfrm>
        </p:grpSpPr>
        <p:pic>
          <p:nvPicPr>
            <p:cNvPr id="52" name="Grafik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5294" y="3147250"/>
              <a:ext cx="4209327" cy="731064"/>
            </a:xfrm>
            <a:prstGeom prst="rect">
              <a:avLst/>
            </a:prstGeom>
          </p:spPr>
        </p:pic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4865" y="5189580"/>
              <a:ext cx="2490185" cy="913829"/>
            </a:xfrm>
            <a:prstGeom prst="rect">
              <a:avLst/>
            </a:prstGeom>
          </p:spPr>
        </p:pic>
        <p:sp>
          <p:nvSpPr>
            <p:cNvPr id="21509" name="Textfeld 21508"/>
            <p:cNvSpPr txBox="1"/>
            <p:nvPr/>
          </p:nvSpPr>
          <p:spPr>
            <a:xfrm>
              <a:off x="6885294" y="3919293"/>
              <a:ext cx="894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where</a:t>
              </a:r>
              <a:endParaRPr lang="en-US" dirty="0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6899333" y="4983619"/>
              <a:ext cx="894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and</a:t>
              </a:r>
              <a:endParaRPr lang="en-US" dirty="0"/>
            </a:p>
          </p:txBody>
        </p:sp>
        <p:pic>
          <p:nvPicPr>
            <p:cNvPr id="21511" name="Grafik 215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2766" y="4384327"/>
              <a:ext cx="3000375" cy="400050"/>
            </a:xfrm>
            <a:prstGeom prst="rect">
              <a:avLst/>
            </a:prstGeom>
          </p:spPr>
        </p:pic>
        <p:sp>
          <p:nvSpPr>
            <p:cNvPr id="65" name="Rechteck 64"/>
            <p:cNvSpPr/>
            <p:nvPr/>
          </p:nvSpPr>
          <p:spPr>
            <a:xfrm>
              <a:off x="6770035" y="3111829"/>
              <a:ext cx="4324586" cy="2981174"/>
            </a:xfrm>
            <a:prstGeom prst="rect">
              <a:avLst/>
            </a:prstGeom>
            <a:solidFill>
              <a:srgbClr val="C00000">
                <a:alpha val="15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61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Last Remarks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347435" y="1134146"/>
            <a:ext cx="1112266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simple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approach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automatically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OSM tags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LULC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semantic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similarities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potential.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Level 2, but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Level 1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considering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OSM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Besides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tual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semantic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also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19954" y="737899"/>
            <a:ext cx="11156705" cy="2111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Associating </a:t>
            </a:r>
            <a:r>
              <a:rPr lang="en-US" sz="3600" dirty="0" err="1"/>
              <a:t>OpenStreetMap</a:t>
            </a:r>
            <a:r>
              <a:rPr lang="en-US" sz="3600" dirty="0"/>
              <a:t> tags to CORINE land-cover classes using text and semantic similarity measures</a:t>
            </a:r>
            <a:endParaRPr lang="en-GB" sz="3600" dirty="0"/>
          </a:p>
          <a:p>
            <a:pPr algn="ctr">
              <a:lnSpc>
                <a:spcPct val="107000"/>
              </a:lnSpc>
              <a:spcBef>
                <a:spcPts val="3000"/>
              </a:spcBef>
              <a:spcAft>
                <a:spcPts val="800"/>
              </a:spcAft>
            </a:pPr>
            <a:r>
              <a:rPr lang="en-GB" sz="3200" dirty="0" smtClean="0"/>
              <a:t>- VGI-ALIVE Workshop -</a:t>
            </a:r>
            <a:endParaRPr lang="en-GB" sz="32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19954" y="3310387"/>
            <a:ext cx="11156705" cy="178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Tessio Novack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Janek Voss, Michael Schultz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Alexander Zipf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b="1" dirty="0" smtClean="0">
                <a:solidFill>
                  <a:srgbClr val="0033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novack@uni-heidelberg.de</a:t>
            </a:r>
            <a:endParaRPr lang="de-DE" sz="2400" b="1" dirty="0" smtClean="0">
              <a:solidFill>
                <a:srgbClr val="0033C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de-DE" sz="1200" b="1" dirty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Heidelberg University – </a:t>
            </a:r>
            <a:r>
              <a:rPr lang="de-DE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GIScience</a:t>
            </a:r>
            <a:r>
              <a:rPr lang="de-DE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Group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19954" y="418290"/>
            <a:ext cx="11156705" cy="5941915"/>
          </a:xfrm>
          <a:prstGeom prst="rect">
            <a:avLst/>
          </a:prstGeom>
          <a:noFill/>
          <a:ln w="15875">
            <a:solidFill>
              <a:srgbClr val="8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3756" y="5392758"/>
            <a:ext cx="1452623" cy="7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00" y="3106800"/>
            <a:ext cx="4514400" cy="248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3106800"/>
            <a:ext cx="4514400" cy="243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17</a:t>
            </a:r>
            <a:endParaRPr lang="de-DE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Main Results</a:t>
            </a:r>
            <a:endParaRPr lang="en-US" sz="2400" b="1" dirty="0"/>
          </a:p>
        </p:txBody>
      </p:sp>
      <p:sp>
        <p:nvSpPr>
          <p:cNvPr id="20" name="Rechteck 19"/>
          <p:cNvSpPr/>
          <p:nvPr/>
        </p:nvSpPr>
        <p:spPr>
          <a:xfrm>
            <a:off x="347436" y="941642"/>
            <a:ext cx="5648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2 (15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49 tags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100%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agreem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90%.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TF-IDF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(67%)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00548" y="5668588"/>
            <a:ext cx="451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and semantic similarities with TF-IDF, knowledge model-based (</a:t>
            </a:r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Spath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and corpus-based (</a:t>
            </a:r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Resnik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methods.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995981" y="938396"/>
            <a:ext cx="5489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1 (5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 tags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85%.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TF-IDF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(90%)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439711" y="5626179"/>
            <a:ext cx="438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Text and semantic similarities with TF-IDF and knowledge model-based methods</a:t>
            </a:r>
          </a:p>
        </p:txBody>
      </p:sp>
      <p:cxnSp>
        <p:nvCxnSpPr>
          <p:cNvPr id="5" name="Gerader Verbinder 4"/>
          <p:cNvCxnSpPr/>
          <p:nvPr/>
        </p:nvCxnSpPr>
        <p:spPr>
          <a:xfrm flipV="1">
            <a:off x="5995981" y="1070043"/>
            <a:ext cx="0" cy="48249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96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00" y="3106800"/>
            <a:ext cx="4514400" cy="258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3106800"/>
            <a:ext cx="4514400" cy="242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18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Main Results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347436" y="941642"/>
            <a:ext cx="5489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1 (5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 tags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considered</a:t>
            </a:r>
            <a:endParaRPr lang="de-D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(85%).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90%.</a:t>
            </a: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5995981" y="1070043"/>
            <a:ext cx="0" cy="48249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420218" y="5713731"/>
            <a:ext cx="438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Semantic </a:t>
            </a:r>
            <a:r>
              <a:rPr lang="en-US" dirty="0"/>
              <a:t>similarities with </a:t>
            </a:r>
            <a:r>
              <a:rPr lang="en-US" dirty="0" smtClean="0"/>
              <a:t>corpus-based and hybrid methods</a:t>
            </a:r>
            <a:endParaRPr lang="en-US" dirty="0"/>
          </a:p>
        </p:txBody>
      </p:sp>
      <p:sp>
        <p:nvSpPr>
          <p:cNvPr id="21" name="Rechteck 20"/>
          <p:cNvSpPr/>
          <p:nvPr/>
        </p:nvSpPr>
        <p:spPr>
          <a:xfrm>
            <a:off x="5995980" y="938396"/>
            <a:ext cx="5609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1 (5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49 tags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100%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agreem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experts</a:t>
            </a:r>
            <a:endParaRPr lang="de-DE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80%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95 %.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528604" y="5649132"/>
            <a:ext cx="451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and semantic similarities with TF-IDF, knowledge model-based (</a:t>
            </a:r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Spath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and corpus-based (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methods.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16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Main Results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48" y="3108113"/>
            <a:ext cx="4514854" cy="251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52" y="3108113"/>
            <a:ext cx="4559712" cy="251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347436" y="941642"/>
            <a:ext cx="982769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 2 (15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classes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de-DE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 tags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comments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soft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70%.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TF-IDF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strict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(62%),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(48%)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(47%).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00548" y="5668588"/>
            <a:ext cx="451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Text and semantic similarities with TF-IDF and knowledge model-based methods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39711" y="5626179"/>
            <a:ext cx="4382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Semantic </a:t>
            </a:r>
            <a:r>
              <a:rPr lang="en-US" dirty="0"/>
              <a:t>similarities with </a:t>
            </a:r>
            <a:r>
              <a:rPr lang="en-US" dirty="0" smtClean="0"/>
              <a:t>corpus-based and hybrid methods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0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– </a:t>
            </a:r>
            <a:r>
              <a:rPr lang="en-US" sz="2400" b="1" dirty="0" err="1" smtClean="0"/>
              <a:t>OpenStreetMap</a:t>
            </a:r>
            <a:r>
              <a:rPr lang="en-US" sz="2400" b="1" dirty="0" smtClean="0"/>
              <a:t> (OSM)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835" y="1032006"/>
            <a:ext cx="3572411" cy="223719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660" y="3434433"/>
            <a:ext cx="3624586" cy="264179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57200" y="112311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1200"/>
              </a:spcBef>
            </a:pPr>
            <a:r>
              <a:rPr lang="en-GB" i="1" dirty="0" smtClean="0"/>
              <a:t>“</a:t>
            </a:r>
            <a:r>
              <a:rPr lang="en-GB" i="1" dirty="0" err="1" smtClean="0"/>
              <a:t>OpenStreetMap</a:t>
            </a:r>
            <a:r>
              <a:rPr lang="en-GB" i="1" dirty="0" smtClean="0"/>
              <a:t> </a:t>
            </a:r>
            <a:r>
              <a:rPr lang="en-GB" i="1" dirty="0"/>
              <a:t>is a map of the world, created by people like you and free to use under an open licence</a:t>
            </a:r>
            <a:r>
              <a:rPr lang="en-GB" i="1" dirty="0" smtClean="0"/>
              <a:t>.”</a:t>
            </a:r>
            <a:endParaRPr lang="en-GB" i="1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6"/>
          <a:srcRect b="65165"/>
          <a:stretch/>
        </p:blipFill>
        <p:spPr>
          <a:xfrm>
            <a:off x="6756523" y="3413017"/>
            <a:ext cx="2279928" cy="2253735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347436" y="1116743"/>
            <a:ext cx="620576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mappers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growing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growing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becoming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accurate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geometrically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semantically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hteck 20"/>
          <p:cNvSpPr/>
          <p:nvPr/>
        </p:nvSpPr>
        <p:spPr>
          <a:xfrm>
            <a:off x="347436" y="3338880"/>
            <a:ext cx="62057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</a:pP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entities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mapped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Nodes 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1200150" lvl="2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polygons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endParaRPr lang="de-DE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 (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polygons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Semantic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attached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so-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tags, i.e.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</a:t>
            </a:r>
            <a:r>
              <a:rPr lang="de-DE" dirty="0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pairs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523" y="1027058"/>
            <a:ext cx="2328153" cy="56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– </a:t>
            </a:r>
            <a:r>
              <a:rPr lang="en-US" sz="2400" b="1" dirty="0" smtClean="0"/>
              <a:t>Land-Use/Cover in </a:t>
            </a:r>
            <a:r>
              <a:rPr lang="en-US" sz="2400" b="1" dirty="0" smtClean="0"/>
              <a:t>OSM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3" y="925142"/>
            <a:ext cx="10205317" cy="52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778157" y="5509746"/>
            <a:ext cx="10253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tabLst>
                <a:tab pos="228600" algn="l"/>
              </a:tabLst>
            </a:pPr>
            <a:r>
              <a:rPr lang="en-GB" sz="1400" dirty="0">
                <a:ea typeface="Times New Roman" panose="02020603050405020304" pitchFamily="18" charset="0"/>
              </a:rPr>
              <a:t>Schultz, M., Voss, J., Auer, M., Carter, S., and </a:t>
            </a:r>
            <a:r>
              <a:rPr lang="en-GB" sz="1400" dirty="0" err="1">
                <a:ea typeface="Times New Roman" panose="02020603050405020304" pitchFamily="18" charset="0"/>
              </a:rPr>
              <a:t>Zipf</a:t>
            </a:r>
            <a:r>
              <a:rPr lang="en-GB" sz="1400" dirty="0">
                <a:ea typeface="Times New Roman" panose="02020603050405020304" pitchFamily="18" charset="0"/>
              </a:rPr>
              <a:t>, A. (2017): Open land cover from </a:t>
            </a:r>
            <a:r>
              <a:rPr lang="en-GB" sz="1400" dirty="0" err="1">
                <a:ea typeface="Times New Roman" panose="02020603050405020304" pitchFamily="18" charset="0"/>
              </a:rPr>
              <a:t>OpenStreetMap</a:t>
            </a:r>
            <a:r>
              <a:rPr lang="en-GB" sz="1400" dirty="0">
                <a:ea typeface="Times New Roman" panose="02020603050405020304" pitchFamily="18" charset="0"/>
              </a:rPr>
              <a:t> and remote sensing. International Journal of Applied Earth Observation and </a:t>
            </a:r>
            <a:r>
              <a:rPr lang="en-GB" sz="1400" dirty="0" err="1">
                <a:ea typeface="Times New Roman" panose="02020603050405020304" pitchFamily="18" charset="0"/>
              </a:rPr>
              <a:t>Geoinformation</a:t>
            </a:r>
            <a:r>
              <a:rPr lang="en-GB" sz="1400" dirty="0">
                <a:ea typeface="Times New Roman" panose="02020603050405020304" pitchFamily="18" charset="0"/>
              </a:rPr>
              <a:t>, 63, pp. 206-213. </a:t>
            </a:r>
            <a:endParaRPr lang="en-US" sz="1400" dirty="0">
              <a:ea typeface="Times New Roman" panose="02020603050405020304" pitchFamily="18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Related Work – OSM to Land Use/Land Cover Maps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72" y="986556"/>
            <a:ext cx="10925004" cy="394861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21672" y="4837894"/>
            <a:ext cx="2814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Source: [Schultz et al., 2017]</a:t>
            </a:r>
            <a:endParaRPr lang="en-US" sz="1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199" y="268204"/>
            <a:ext cx="9581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Related Work – </a:t>
            </a:r>
            <a:r>
              <a:rPr lang="en-GB" sz="2400" b="1" dirty="0" err="1" smtClean="0"/>
              <a:t>OSMLandUse</a:t>
            </a:r>
            <a:r>
              <a:rPr lang="en-GB" sz="2400" b="1" dirty="0" smtClean="0"/>
              <a:t> (http</a:t>
            </a:r>
            <a:r>
              <a:rPr lang="en-GB" sz="2400" b="1" dirty="0"/>
              <a:t>://</a:t>
            </a:r>
            <a:r>
              <a:rPr lang="en-GB" sz="2400" b="1" dirty="0" smtClean="0"/>
              <a:t>osmlanduse.geog.uni-heidelberg.de)</a:t>
            </a:r>
            <a:endParaRPr lang="en-US" sz="2400" b="1" dirty="0"/>
          </a:p>
          <a:p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19" y="866775"/>
            <a:ext cx="10682611" cy="540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 smtClean="0"/>
              <a:t>6</a:t>
            </a:r>
            <a:endParaRPr lang="de-DE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21672" y="4711435"/>
            <a:ext cx="329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Source: [Fonte and </a:t>
            </a:r>
            <a:r>
              <a:rPr lang="en-US" sz="1200" dirty="0" err="1" smtClean="0">
                <a:solidFill>
                  <a:srgbClr val="3333FF"/>
                </a:solidFill>
              </a:rPr>
              <a:t>Martinho</a:t>
            </a:r>
            <a:r>
              <a:rPr lang="en-US" sz="1200" dirty="0" smtClean="0">
                <a:solidFill>
                  <a:srgbClr val="3333FF"/>
                </a:solidFill>
              </a:rPr>
              <a:t>, 2017]</a:t>
            </a:r>
            <a:endParaRPr lang="en-US" sz="1200" dirty="0">
              <a:solidFill>
                <a:srgbClr val="3333FF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72" y="1031720"/>
            <a:ext cx="5814849" cy="368834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74" y="950840"/>
            <a:ext cx="4375171" cy="3651222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7182520" y="4604427"/>
            <a:ext cx="329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Source: [Fonte et al., 2017]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Related Work – OSM to Land Use/Land Cover Maps</a:t>
            </a:r>
            <a:endParaRPr lang="en-US" sz="2400" b="1" dirty="0"/>
          </a:p>
        </p:txBody>
      </p:sp>
      <p:sp>
        <p:nvSpPr>
          <p:cNvPr id="3" name="Rechteck 2"/>
          <p:cNvSpPr/>
          <p:nvPr/>
        </p:nvSpPr>
        <p:spPr>
          <a:xfrm>
            <a:off x="621672" y="5181324"/>
            <a:ext cx="11029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tabLst>
                <a:tab pos="2286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Fonte, CC, </a:t>
            </a:r>
            <a:r>
              <a:rPr lang="en-US" sz="1400" dirty="0" err="1">
                <a:ea typeface="Times New Roman" panose="02020603050405020304" pitchFamily="18" charset="0"/>
              </a:rPr>
              <a:t>Minghini</a:t>
            </a:r>
            <a:r>
              <a:rPr lang="en-US" sz="1400" dirty="0">
                <a:ea typeface="Times New Roman" panose="02020603050405020304" pitchFamily="18" charset="0"/>
              </a:rPr>
              <a:t>, M., </a:t>
            </a:r>
            <a:r>
              <a:rPr lang="en-US" sz="1400" dirty="0" err="1">
                <a:ea typeface="Times New Roman" panose="02020603050405020304" pitchFamily="18" charset="0"/>
              </a:rPr>
              <a:t>Patriarca</a:t>
            </a:r>
            <a:r>
              <a:rPr lang="en-US" sz="1400" dirty="0">
                <a:ea typeface="Times New Roman" panose="02020603050405020304" pitchFamily="18" charset="0"/>
              </a:rPr>
              <a:t>, J., Antoniou, V., See, L. and </a:t>
            </a:r>
            <a:r>
              <a:rPr lang="en-US" sz="1400" dirty="0" err="1">
                <a:ea typeface="Times New Roman" panose="02020603050405020304" pitchFamily="18" charset="0"/>
              </a:rPr>
              <a:t>Skopeliti</a:t>
            </a:r>
            <a:r>
              <a:rPr lang="en-US" sz="1400" dirty="0">
                <a:ea typeface="Times New Roman" panose="02020603050405020304" pitchFamily="18" charset="0"/>
              </a:rPr>
              <a:t>, A. (2017a) Generating Up-to-Date and Detailed Land Use and Land Cover Maps Using </a:t>
            </a:r>
            <a:r>
              <a:rPr lang="en-US" sz="1400" dirty="0" err="1">
                <a:ea typeface="Times New Roman" panose="02020603050405020304" pitchFamily="18" charset="0"/>
              </a:rPr>
              <a:t>OpenStreetMapand</a:t>
            </a:r>
            <a:r>
              <a:rPr lang="en-US" sz="1400" dirty="0">
                <a:ea typeface="Times New Roman" panose="02020603050405020304" pitchFamily="18" charset="0"/>
              </a:rPr>
              <a:t> GlobeLand30. ISPRS International Journal of Geo-Information, 6, 125.</a:t>
            </a:r>
            <a:endParaRPr lang="en-GB" sz="1400" dirty="0">
              <a:ea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41127" y="5777016"/>
            <a:ext cx="10545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Aft>
                <a:spcPts val="0"/>
              </a:spcAft>
              <a:tabLst>
                <a:tab pos="2286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Fonte, CC and </a:t>
            </a:r>
            <a:r>
              <a:rPr lang="en-US" sz="1400" dirty="0" err="1">
                <a:ea typeface="Times New Roman" panose="02020603050405020304" pitchFamily="18" charset="0"/>
              </a:rPr>
              <a:t>Martinho</a:t>
            </a:r>
            <a:r>
              <a:rPr lang="en-US" sz="1400" dirty="0">
                <a:ea typeface="Times New Roman" panose="02020603050405020304" pitchFamily="18" charset="0"/>
              </a:rPr>
              <a:t> N. (</a:t>
            </a:r>
            <a:r>
              <a:rPr lang="en-US" sz="1400" dirty="0" smtClean="0">
                <a:ea typeface="Times New Roman" panose="02020603050405020304" pitchFamily="18" charset="0"/>
              </a:rPr>
              <a:t>2017) </a:t>
            </a:r>
            <a:r>
              <a:rPr lang="en-US" sz="1400" dirty="0">
                <a:ea typeface="Times New Roman" panose="02020603050405020304" pitchFamily="18" charset="0"/>
              </a:rPr>
              <a:t>Assessing the applicability of </a:t>
            </a:r>
            <a:r>
              <a:rPr lang="en-US" sz="1400" dirty="0" err="1">
                <a:ea typeface="Times New Roman" panose="02020603050405020304" pitchFamily="18" charset="0"/>
              </a:rPr>
              <a:t>OpenStreetMap</a:t>
            </a:r>
            <a:r>
              <a:rPr lang="en-US" sz="1400" dirty="0">
                <a:ea typeface="Times New Roman" panose="02020603050405020304" pitchFamily="18" charset="0"/>
              </a:rPr>
              <a:t> data to assist the validation of land use/land cover maps, </a:t>
            </a:r>
            <a:r>
              <a:rPr lang="en-US" sz="1400" i="1" dirty="0">
                <a:ea typeface="Times New Roman" panose="02020603050405020304" pitchFamily="18" charset="0"/>
              </a:rPr>
              <a:t>International Journal of Geographical Information Science</a:t>
            </a:r>
            <a:r>
              <a:rPr lang="en-US" sz="1400" dirty="0">
                <a:ea typeface="Times New Roman" panose="02020603050405020304" pitchFamily="18" charset="0"/>
              </a:rPr>
              <a:t>, 31:12, 2382-2400.</a:t>
            </a:r>
            <a:endParaRPr lang="en-GB" sz="1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7</a:t>
            </a:r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11664" r="12164" b="12364"/>
          <a:stretch/>
        </p:blipFill>
        <p:spPr>
          <a:xfrm>
            <a:off x="6149783" y="1131499"/>
            <a:ext cx="5056484" cy="43527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12201" r="13505" b="10521"/>
          <a:stretch/>
        </p:blipFill>
        <p:spPr>
          <a:xfrm>
            <a:off x="985339" y="1126447"/>
            <a:ext cx="4390914" cy="435790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Related Work – OSM to Global Land 30</a:t>
            </a:r>
            <a:endParaRPr lang="en-US" sz="24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1034874" y="5387849"/>
            <a:ext cx="329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Source: [Fonte et al., 2017]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88433" y="5387300"/>
            <a:ext cx="3298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FF"/>
                </a:solidFill>
              </a:rPr>
              <a:t>Source: [Fonte et al., 2017]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32818" y="4060851"/>
            <a:ext cx="164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Enhanced Map</a:t>
            </a:r>
            <a:endParaRPr lang="en-US" sz="14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1465636" y="877311"/>
            <a:ext cx="164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Global Land 30</a:t>
            </a:r>
            <a:endParaRPr lang="en-US" sz="14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6856449" y="905372"/>
            <a:ext cx="164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Global Land 30</a:t>
            </a:r>
            <a:endParaRPr lang="en-US" sz="14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3576540" y="875462"/>
            <a:ext cx="164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OSM-derived LULC</a:t>
            </a:r>
            <a:endParaRPr lang="en-US" sz="14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9254307" y="896138"/>
            <a:ext cx="164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OSM-derived LULC</a:t>
            </a:r>
            <a:endParaRPr lang="en-US" sz="1400" b="1" dirty="0"/>
          </a:p>
        </p:txBody>
      </p:sp>
      <p:sp>
        <p:nvSpPr>
          <p:cNvPr id="24" name="Textfeld 23"/>
          <p:cNvSpPr txBox="1"/>
          <p:nvPr/>
        </p:nvSpPr>
        <p:spPr>
          <a:xfrm rot="16200000">
            <a:off x="5194975" y="4067332"/>
            <a:ext cx="1648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Enhanced Map</a:t>
            </a:r>
            <a:endParaRPr lang="en-US" sz="1400" b="1" dirty="0"/>
          </a:p>
        </p:txBody>
      </p:sp>
      <p:sp>
        <p:nvSpPr>
          <p:cNvPr id="25" name="Rechteck 24"/>
          <p:cNvSpPr/>
          <p:nvPr/>
        </p:nvSpPr>
        <p:spPr>
          <a:xfrm>
            <a:off x="641127" y="5777016"/>
            <a:ext cx="10545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Aft>
                <a:spcPts val="0"/>
              </a:spcAft>
              <a:tabLst>
                <a:tab pos="228600" algn="l"/>
              </a:tabLst>
            </a:pPr>
            <a:r>
              <a:rPr lang="en-US" sz="1400" dirty="0">
                <a:ea typeface="Times New Roman" panose="02020603050405020304" pitchFamily="18" charset="0"/>
              </a:rPr>
              <a:t>Fonte, CC and </a:t>
            </a:r>
            <a:r>
              <a:rPr lang="en-US" sz="1400" dirty="0" err="1">
                <a:ea typeface="Times New Roman" panose="02020603050405020304" pitchFamily="18" charset="0"/>
              </a:rPr>
              <a:t>Martinho</a:t>
            </a:r>
            <a:r>
              <a:rPr lang="en-US" sz="1400" dirty="0">
                <a:ea typeface="Times New Roman" panose="02020603050405020304" pitchFamily="18" charset="0"/>
              </a:rPr>
              <a:t> N. (</a:t>
            </a:r>
            <a:r>
              <a:rPr lang="en-US" sz="1400" dirty="0" smtClean="0">
                <a:ea typeface="Times New Roman" panose="02020603050405020304" pitchFamily="18" charset="0"/>
              </a:rPr>
              <a:t>2017) </a:t>
            </a:r>
            <a:r>
              <a:rPr lang="en-US" sz="1400" dirty="0">
                <a:ea typeface="Times New Roman" panose="02020603050405020304" pitchFamily="18" charset="0"/>
              </a:rPr>
              <a:t>Assessing the applicability of </a:t>
            </a:r>
            <a:r>
              <a:rPr lang="en-US" sz="1400" dirty="0" err="1">
                <a:ea typeface="Times New Roman" panose="02020603050405020304" pitchFamily="18" charset="0"/>
              </a:rPr>
              <a:t>OpenStreetMap</a:t>
            </a:r>
            <a:r>
              <a:rPr lang="en-US" sz="1400" dirty="0">
                <a:ea typeface="Times New Roman" panose="02020603050405020304" pitchFamily="18" charset="0"/>
              </a:rPr>
              <a:t> data to assist the validation of land use/land cover maps, </a:t>
            </a:r>
            <a:r>
              <a:rPr lang="en-US" sz="1400" i="1" dirty="0">
                <a:ea typeface="Times New Roman" panose="02020603050405020304" pitchFamily="18" charset="0"/>
              </a:rPr>
              <a:t>International Journal of Geographical Information Science</a:t>
            </a:r>
            <a:r>
              <a:rPr lang="en-US" sz="1400" dirty="0">
                <a:ea typeface="Times New Roman" panose="02020603050405020304" pitchFamily="18" charset="0"/>
              </a:rPr>
              <a:t>, 31:12, 2382-2400.</a:t>
            </a:r>
            <a:endParaRPr lang="en-GB" sz="1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1000"/>
                    </a14:imgEffect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t="15816" b="1066"/>
          <a:stretch/>
        </p:blipFill>
        <p:spPr>
          <a:xfrm>
            <a:off x="828174" y="894946"/>
            <a:ext cx="9732404" cy="52061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53450" y="6356350"/>
            <a:ext cx="2743200" cy="365125"/>
          </a:xfrm>
        </p:spPr>
        <p:txBody>
          <a:bodyPr/>
          <a:lstStyle/>
          <a:p>
            <a:r>
              <a:rPr lang="de-DE" dirty="0"/>
              <a:t>8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57200" y="268204"/>
            <a:ext cx="767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Goal, Contribution and Approach</a:t>
            </a:r>
            <a:endParaRPr lang="en-US" sz="2400" b="1" dirty="0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561474" y="741445"/>
            <a:ext cx="9972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V="1">
            <a:off x="828174" y="6335795"/>
            <a:ext cx="1051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8831" y="118964"/>
            <a:ext cx="1424581" cy="747811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781050" y="6356350"/>
            <a:ext cx="2743200" cy="365125"/>
          </a:xfrm>
        </p:spPr>
        <p:txBody>
          <a:bodyPr/>
          <a:lstStyle/>
          <a:p>
            <a:r>
              <a:rPr lang="de-DE" dirty="0" smtClean="0"/>
              <a:t>12.06.2018</a:t>
            </a:r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90674" y="6356350"/>
            <a:ext cx="5692302" cy="365125"/>
          </a:xfrm>
        </p:spPr>
        <p:txBody>
          <a:bodyPr/>
          <a:lstStyle/>
          <a:p>
            <a:r>
              <a:rPr lang="en-US" dirty="0" smtClean="0"/>
              <a:t>VGI – ALIVE Workshop (AGILE 2018) – Tessio </a:t>
            </a:r>
            <a:r>
              <a:rPr lang="en-US" dirty="0" err="1" smtClean="0"/>
              <a:t>Novack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015841" y="2801784"/>
            <a:ext cx="901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CONTRIBUTION:</a:t>
            </a:r>
          </a:p>
          <a:p>
            <a:pPr marL="252000">
              <a:spcBef>
                <a:spcPts val="1200"/>
              </a:spcBef>
            </a:pPr>
            <a:r>
              <a:rPr lang="en-GB" dirty="0" smtClean="0">
                <a:ea typeface="Times New Roman" panose="02020603050405020304" pitchFamily="18" charset="0"/>
              </a:rPr>
              <a:t>To conceive an effective approach for </a:t>
            </a:r>
            <a:r>
              <a:rPr lang="en-GB" dirty="0" smtClean="0">
                <a:solidFill>
                  <a:srgbClr val="3333FF"/>
                </a:solidFill>
                <a:ea typeface="Times New Roman" panose="02020603050405020304" pitchFamily="18" charset="0"/>
              </a:rPr>
              <a:t>automatically</a:t>
            </a:r>
            <a:r>
              <a:rPr lang="en-GB" dirty="0" smtClean="0">
                <a:ea typeface="Times New Roman" panose="02020603050405020304" pitchFamily="18" charset="0"/>
              </a:rPr>
              <a:t> associating OSM tags to LULC classes of widely adopted nomenclatures.</a:t>
            </a:r>
            <a:endParaRPr lang="en-GB" dirty="0"/>
          </a:p>
        </p:txBody>
      </p:sp>
      <p:sp>
        <p:nvSpPr>
          <p:cNvPr id="17" name="Rechteck 16"/>
          <p:cNvSpPr/>
          <p:nvPr/>
        </p:nvSpPr>
        <p:spPr>
          <a:xfrm>
            <a:off x="1015840" y="1294540"/>
            <a:ext cx="901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GOAL:</a:t>
            </a:r>
          </a:p>
          <a:p>
            <a:pPr marL="252000">
              <a:spcBef>
                <a:spcPts val="1200"/>
              </a:spcBef>
            </a:pPr>
            <a:r>
              <a:rPr lang="en-GB" dirty="0">
                <a:ea typeface="Times New Roman" panose="02020603050405020304" pitchFamily="18" charset="0"/>
              </a:rPr>
              <a:t>To </a:t>
            </a:r>
            <a:r>
              <a:rPr lang="en-GB" dirty="0" smtClean="0">
                <a:ea typeface="Times New Roman" panose="02020603050405020304" pitchFamily="18" charset="0"/>
              </a:rPr>
              <a:t>estimate </a:t>
            </a:r>
            <a:r>
              <a:rPr lang="en-GB" dirty="0">
                <a:ea typeface="Times New Roman" panose="02020603050405020304" pitchFamily="18" charset="0"/>
              </a:rPr>
              <a:t>the updated state </a:t>
            </a:r>
            <a:r>
              <a:rPr lang="en-GB" dirty="0" smtClean="0">
                <a:ea typeface="Times New Roman" panose="02020603050405020304" pitchFamily="18" charset="0"/>
              </a:rPr>
              <a:t>and enhance official land-use and land-cover (LULC) maps </a:t>
            </a:r>
            <a:r>
              <a:rPr lang="en-GB" dirty="0">
                <a:ea typeface="Times New Roman" panose="02020603050405020304" pitchFamily="18" charset="0"/>
              </a:rPr>
              <a:t>at the frequency with which the OSM dataset is edited and </a:t>
            </a:r>
            <a:r>
              <a:rPr lang="en-GB" dirty="0" smtClean="0">
                <a:ea typeface="Times New Roman" panose="02020603050405020304" pitchFamily="18" charset="0"/>
              </a:rPr>
              <a:t>extended.</a:t>
            </a:r>
            <a:endParaRPr lang="en-GB" dirty="0"/>
          </a:p>
        </p:txBody>
      </p:sp>
      <p:sp>
        <p:nvSpPr>
          <p:cNvPr id="18" name="Rechteck 17"/>
          <p:cNvSpPr/>
          <p:nvPr/>
        </p:nvSpPr>
        <p:spPr>
          <a:xfrm>
            <a:off x="1012596" y="4404156"/>
            <a:ext cx="901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APPROACH:</a:t>
            </a:r>
          </a:p>
          <a:p>
            <a:pPr marL="252000">
              <a:spcBef>
                <a:spcPts val="1200"/>
              </a:spcBef>
            </a:pPr>
            <a:r>
              <a:rPr lang="en-GB" dirty="0" smtClean="0">
                <a:ea typeface="Times New Roman" panose="02020603050405020304" pitchFamily="18" charset="0"/>
              </a:rPr>
              <a:t>Based on the textual and semantic similarities between OSM tags and the LULC classes of a given nomenclature.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4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2444</Words>
  <Application>Microsoft Office PowerPoint</Application>
  <PresentationFormat>Breitbild</PresentationFormat>
  <Paragraphs>631</Paragraphs>
  <Slides>27</Slides>
  <Notes>27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Times New Roman</vt:lpstr>
      <vt:lpstr>Wingdings</vt:lpstr>
      <vt:lpstr>Office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Novack, Dr. Tessio</dc:creator>
  <cp:lastModifiedBy>besuch</cp:lastModifiedBy>
  <cp:revision>681</cp:revision>
  <cp:lastPrinted>2017-11-22T18:35:37Z</cp:lastPrinted>
  <dcterms:created xsi:type="dcterms:W3CDTF">2016-10-12T14:45:40Z</dcterms:created>
  <dcterms:modified xsi:type="dcterms:W3CDTF">2018-06-12T09:16:18Z</dcterms:modified>
</cp:coreProperties>
</file>