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520" r:id="rId2"/>
    <p:sldId id="1013" r:id="rId3"/>
    <p:sldId id="1033" r:id="rId4"/>
    <p:sldId id="1035" r:id="rId5"/>
    <p:sldId id="1039" r:id="rId6"/>
    <p:sldId id="1040" r:id="rId7"/>
    <p:sldId id="1041" r:id="rId8"/>
    <p:sldId id="1010" r:id="rId9"/>
    <p:sldId id="1048" r:id="rId10"/>
    <p:sldId id="1030" r:id="rId11"/>
    <p:sldId id="1037" r:id="rId12"/>
    <p:sldId id="1049" r:id="rId13"/>
    <p:sldId id="1032" r:id="rId14"/>
    <p:sldId id="1046" r:id="rId15"/>
    <p:sldId id="1043" r:id="rId16"/>
    <p:sldId id="1045" r:id="rId17"/>
    <p:sldId id="1042" r:id="rId18"/>
    <p:sldId id="1047" r:id="rId19"/>
    <p:sldId id="1027" r:id="rId20"/>
    <p:sldId id="1050" r:id="rId21"/>
    <p:sldId id="1011" r:id="rId22"/>
    <p:sldId id="1051" r:id="rId23"/>
    <p:sldId id="1017" r:id="rId24"/>
    <p:sldId id="1023" r:id="rId25"/>
    <p:sldId id="1025" r:id="rId26"/>
    <p:sldId id="1028" r:id="rId27"/>
    <p:sldId id="1052" r:id="rId28"/>
    <p:sldId id="1019" r:id="rId29"/>
    <p:sldId id="1020" r:id="rId30"/>
    <p:sldId id="1038" r:id="rId31"/>
    <p:sldId id="1029" r:id="rId32"/>
    <p:sldId id="1031" r:id="rId33"/>
    <p:sldId id="1021" r:id="rId34"/>
    <p:sldId id="980" r:id="rId35"/>
    <p:sldId id="981" r:id="rId36"/>
    <p:sldId id="982" r:id="rId37"/>
    <p:sldId id="984" r:id="rId38"/>
    <p:sldId id="983" r:id="rId39"/>
    <p:sldId id="986" r:id="rId40"/>
    <p:sldId id="985" r:id="rId41"/>
    <p:sldId id="987" r:id="rId42"/>
    <p:sldId id="988" r:id="rId4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ivation" id="{CD9EF5C9-F702-4A0B-9C19-05D43E65FE98}">
          <p14:sldIdLst>
            <p14:sldId id="520"/>
            <p14:sldId id="1013"/>
            <p14:sldId id="1033"/>
            <p14:sldId id="1035"/>
            <p14:sldId id="1039"/>
            <p14:sldId id="1040"/>
            <p14:sldId id="1041"/>
            <p14:sldId id="1010"/>
            <p14:sldId id="1048"/>
            <p14:sldId id="1030"/>
            <p14:sldId id="1037"/>
            <p14:sldId id="1049"/>
            <p14:sldId id="1032"/>
            <p14:sldId id="1046"/>
            <p14:sldId id="1043"/>
            <p14:sldId id="1045"/>
            <p14:sldId id="1042"/>
            <p14:sldId id="1047"/>
            <p14:sldId id="1027"/>
            <p14:sldId id="1050"/>
            <p14:sldId id="1011"/>
            <p14:sldId id="1051"/>
            <p14:sldId id="1017"/>
            <p14:sldId id="1023"/>
            <p14:sldId id="1025"/>
            <p14:sldId id="1028"/>
            <p14:sldId id="1052"/>
            <p14:sldId id="1019"/>
            <p14:sldId id="1020"/>
            <p14:sldId id="1038"/>
            <p14:sldId id="1029"/>
            <p14:sldId id="1031"/>
            <p14:sldId id="1021"/>
          </p14:sldIdLst>
        </p14:section>
        <p14:section name="FlickrTrails" id="{BF7CEB10-E2C5-4512-946C-1A55D2C58413}">
          <p14:sldIdLst/>
        </p14:section>
        <p14:section name="MixedTrails" id="{39C79458-5332-4291-804F-19046D2CB5DC}">
          <p14:sldIdLst/>
        </p14:section>
        <p14:section name="Summary" id="{B3AD56FA-3C2F-4BEA-9498-C86AA195586B}">
          <p14:sldIdLst/>
        </p14:section>
        <p14:section name="Details" id="{7DD60C92-302F-4A21-849B-5B2D786EFD4A}">
          <p14:sldIdLst/>
        </p14:section>
        <p14:section name="Details: Subgroup Discovery" id="{96FD18A8-A293-4F11-A3E0-0460E39C670F}">
          <p14:sldIdLst/>
        </p14:section>
        <p14:section name="Details: SubTrails" id="{113911B2-19FC-4F0B-B903-108B3D2BB0B6}">
          <p14:sldIdLst/>
        </p14:section>
        <p14:section name="Details: FlickrTrails" id="{5915F09E-0EAD-4BFE-A504-1022E7794EED}">
          <p14:sldIdLst/>
        </p14:section>
        <p14:section name="Details: FolkTrails" id="{7F26248E-4901-4637-A185-FBEE5CA192F9}">
          <p14:sldIdLst/>
        </p14:section>
        <p14:section name="Details: MicroTrails" id="{4C7FBB3A-D369-485D-9811-CC52601E7465}">
          <p14:sldIdLst/>
        </p14:section>
        <p14:section name="Details: Bayes und HypTrails" id="{1C3D61BE-FE11-4BC0-AE1E-8ACEA6E9689B}">
          <p14:sldIdLst/>
        </p14:section>
        <p14:section name="Details: MixedTrails" id="{F0ACE73B-FDB0-4588-BAA1-E7DB52B90440}">
          <p14:sldIdLst/>
        </p14:section>
        <p14:section name="Details: MapReduce und SparkTrails" id="{9B3639A4-250B-4DD3-914E-7C112553A169}">
          <p14:sldIdLst/>
        </p14:section>
        <p14:section name="Details: EvA - WideNoise" id="{A4A4D24B-BEE0-4AE8-B9F3-8B0DD6B0029F}">
          <p14:sldIdLst/>
        </p14:section>
        <p14:section name="Details: EvA - AirProbe" id="{28BED5ED-4A69-4A26-95EF-37EB182F6861}">
          <p14:sldIdLst>
            <p14:sldId id="980"/>
            <p14:sldId id="981"/>
            <p14:sldId id="982"/>
            <p14:sldId id="984"/>
            <p14:sldId id="983"/>
            <p14:sldId id="986"/>
            <p14:sldId id="985"/>
            <p14:sldId id="987"/>
            <p14:sldId id="988"/>
          </p14:sldIdLst>
        </p14:section>
        <p14:section name="Details: EvA - Architecture" id="{20E23FC8-D43D-4EA6-9A9C-E737D319294D}">
          <p14:sldIdLst/>
        </p14:section>
        <p14:section name="Markov Chains" id="{032DCD62-28FB-473F-ACB8-3AC99DF01AE1}">
          <p14:sldIdLst/>
        </p14:section>
        <p14:section name="Material" id="{F255DC77-8D6D-4404-BBC1-95FB6E7887CC}">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cker" initials="MB" lastIdx="1" clrIdx="0">
    <p:extLst>
      <p:ext uri="{19B8F6BF-5375-455C-9EA6-DF929625EA0E}">
        <p15:presenceInfo xmlns:p15="http://schemas.microsoft.com/office/powerpoint/2012/main" userId="Martin Becker" providerId="None"/>
      </p:ext>
    </p:extLst>
  </p:cmAuthor>
  <p:cmAuthor id="2" name="becker" initials="b" lastIdx="1" clrIdx="1">
    <p:extLst>
      <p:ext uri="{19B8F6BF-5375-455C-9EA6-DF929625EA0E}">
        <p15:presenceInfo xmlns:p15="http://schemas.microsoft.com/office/powerpoint/2012/main" userId="bec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9928B"/>
    <a:srgbClr val="F8857D"/>
    <a:srgbClr val="FFFFFF"/>
    <a:srgbClr val="E0DFE7"/>
    <a:srgbClr val="F4B183"/>
    <a:srgbClr val="D9D9D9"/>
    <a:srgbClr val="5B9BD5"/>
    <a:srgbClr val="D2DEEF"/>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19" autoAdjust="0"/>
    <p:restoredTop sz="75414" autoAdjust="0"/>
  </p:normalViewPr>
  <p:slideViewPr>
    <p:cSldViewPr snapToGrid="0">
      <p:cViewPr varScale="1">
        <p:scale>
          <a:sx n="44" d="100"/>
          <a:sy n="44" d="100"/>
        </p:scale>
        <p:origin x="504" y="54"/>
      </p:cViewPr>
      <p:guideLst>
        <p:guide orient="horz" pos="2160"/>
        <p:guide pos="2880"/>
      </p:guideLst>
    </p:cSldViewPr>
  </p:slideViewPr>
  <p:outlineViewPr>
    <p:cViewPr>
      <p:scale>
        <a:sx n="33" d="100"/>
        <a:sy n="33" d="100"/>
      </p:scale>
      <p:origin x="0" y="-60570"/>
    </p:cViewPr>
  </p:outlineViewPr>
  <p:notesTextViewPr>
    <p:cViewPr>
      <p:scale>
        <a:sx n="66" d="100"/>
        <a:sy n="66" d="100"/>
      </p:scale>
      <p:origin x="0" y="0"/>
    </p:cViewPr>
  </p:notesTextViewPr>
  <p:sorterViewPr>
    <p:cViewPr>
      <p:scale>
        <a:sx n="75" d="100"/>
        <a:sy n="75" d="100"/>
      </p:scale>
      <p:origin x="0" y="-20592"/>
    </p:cViewPr>
  </p:sorterViewPr>
  <p:notesViewPr>
    <p:cSldViewPr snapToGrid="0">
      <p:cViewPr varScale="1">
        <p:scale>
          <a:sx n="78" d="100"/>
          <a:sy n="78" d="100"/>
        </p:scale>
        <p:origin x="403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67BAF8-9233-48DC-88B7-972E8E3443C1}" type="datetimeFigureOut">
              <a:rPr lang="en-US" smtClean="0"/>
              <a:t>6/8/2018</a:t>
            </a:fld>
            <a:endParaRPr lang="en-US"/>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26C52E-1C82-488B-99C2-EC1D3B71DD10}" type="slidenum">
              <a:rPr lang="en-US" smtClean="0"/>
              <a:t>‹Nr.›</a:t>
            </a:fld>
            <a:endParaRPr lang="en-US"/>
          </a:p>
        </p:txBody>
      </p:sp>
    </p:spTree>
    <p:extLst>
      <p:ext uri="{BB962C8B-B14F-4D97-AF65-F5344CB8AC3E}">
        <p14:creationId xmlns:p14="http://schemas.microsoft.com/office/powerpoint/2010/main" val="1224396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C81FD6-6EAA-4B0F-B27C-4DDE0AD74593}" type="datetimeFigureOut">
              <a:rPr lang="de-DE" smtClean="0"/>
              <a:t>08.06.2018</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F114B-21DA-47B7-BCE8-6E855DC570D5}" type="slidenum">
              <a:rPr lang="de-DE" smtClean="0"/>
              <a:t>‹Nr.›</a:t>
            </a:fld>
            <a:endParaRPr lang="de-DE"/>
          </a:p>
        </p:txBody>
      </p:sp>
    </p:spTree>
    <p:extLst>
      <p:ext uri="{BB962C8B-B14F-4D97-AF65-F5344CB8AC3E}">
        <p14:creationId xmlns:p14="http://schemas.microsoft.com/office/powerpoint/2010/main" val="3656694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AEF114B-21DA-47B7-BCE8-6E855DC570D5}" type="slidenum">
              <a:rPr lang="de-DE" smtClean="0"/>
              <a:t>1</a:t>
            </a:fld>
            <a:endParaRPr lang="de-DE"/>
          </a:p>
        </p:txBody>
      </p:sp>
    </p:spTree>
    <p:extLst>
      <p:ext uri="{BB962C8B-B14F-4D97-AF65-F5344CB8AC3E}">
        <p14:creationId xmlns:p14="http://schemas.microsoft.com/office/powerpoint/2010/main" val="2371300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Konkretes</a:t>
            </a:r>
            <a:r>
              <a:rPr lang="de-DE" baseline="0" dirty="0" smtClean="0"/>
              <a:t> Beispiel … Traffic </a:t>
            </a:r>
            <a:r>
              <a:rPr lang="de-DE" baseline="0" dirty="0" err="1" smtClean="0"/>
              <a:t>or</a:t>
            </a:r>
            <a:r>
              <a:rPr lang="de-DE" baseline="0" dirty="0" smtClean="0"/>
              <a:t> </a:t>
            </a:r>
            <a:r>
              <a:rPr lang="de-DE" baseline="0" dirty="0" err="1" smtClean="0"/>
              <a:t>infrastructure</a:t>
            </a:r>
            <a:r>
              <a:rPr lang="de-DE" baseline="0" dirty="0" smtClean="0"/>
              <a:t> </a:t>
            </a:r>
            <a:r>
              <a:rPr lang="de-DE" baseline="0" dirty="0" err="1" smtClean="0"/>
              <a:t>optimization</a:t>
            </a:r>
            <a:endParaRPr lang="de-DE" baseline="0" dirty="0" smtClean="0"/>
          </a:p>
          <a:p>
            <a:r>
              <a:rPr lang="de-DE" baseline="0" dirty="0" smtClean="0"/>
              <a:t>Wenn </a:t>
            </a:r>
            <a:r>
              <a:rPr lang="de-DE" baseline="0" dirty="0" err="1" smtClean="0"/>
              <a:t>poi</a:t>
            </a:r>
            <a:r>
              <a:rPr lang="de-DE" baseline="0" dirty="0" smtClean="0"/>
              <a:t> dann </a:t>
            </a:r>
            <a:r>
              <a:rPr lang="de-DE" baseline="0" dirty="0" err="1" smtClean="0"/>
              <a:t>busse</a:t>
            </a:r>
            <a:r>
              <a:rPr lang="de-DE" baseline="0" dirty="0" smtClean="0"/>
              <a:t> zu </a:t>
            </a:r>
            <a:r>
              <a:rPr lang="de-DE" baseline="0" dirty="0" err="1" smtClean="0"/>
              <a:t>pois</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15</a:t>
            </a:fld>
            <a:endParaRPr lang="de-DE"/>
          </a:p>
        </p:txBody>
      </p:sp>
    </p:spTree>
    <p:extLst>
      <p:ext uri="{BB962C8B-B14F-4D97-AF65-F5344CB8AC3E}">
        <p14:creationId xmlns:p14="http://schemas.microsoft.com/office/powerpoint/2010/main" val="92710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Konkretes</a:t>
            </a:r>
            <a:r>
              <a:rPr lang="de-DE" baseline="0" dirty="0" smtClean="0"/>
              <a:t> Beispiel … Traffic </a:t>
            </a:r>
            <a:r>
              <a:rPr lang="de-DE" baseline="0" dirty="0" err="1" smtClean="0"/>
              <a:t>or</a:t>
            </a:r>
            <a:r>
              <a:rPr lang="de-DE" baseline="0" dirty="0" smtClean="0"/>
              <a:t> </a:t>
            </a:r>
            <a:r>
              <a:rPr lang="de-DE" baseline="0" dirty="0" err="1" smtClean="0"/>
              <a:t>infrastructure</a:t>
            </a:r>
            <a:r>
              <a:rPr lang="de-DE" baseline="0" dirty="0" smtClean="0"/>
              <a:t> </a:t>
            </a:r>
            <a:r>
              <a:rPr lang="de-DE" baseline="0" dirty="0" err="1" smtClean="0"/>
              <a:t>optimization</a:t>
            </a:r>
            <a:endParaRPr lang="de-DE" baseline="0" dirty="0" smtClean="0"/>
          </a:p>
          <a:p>
            <a:r>
              <a:rPr lang="de-DE" baseline="0" dirty="0" smtClean="0"/>
              <a:t>Wenn </a:t>
            </a:r>
            <a:r>
              <a:rPr lang="de-DE" baseline="0" dirty="0" err="1" smtClean="0"/>
              <a:t>poi</a:t>
            </a:r>
            <a:r>
              <a:rPr lang="de-DE" baseline="0" dirty="0" smtClean="0"/>
              <a:t> dann </a:t>
            </a:r>
            <a:r>
              <a:rPr lang="de-DE" baseline="0" dirty="0" err="1" smtClean="0"/>
              <a:t>busse</a:t>
            </a:r>
            <a:r>
              <a:rPr lang="de-DE" baseline="0" dirty="0" smtClean="0"/>
              <a:t> zu </a:t>
            </a:r>
            <a:r>
              <a:rPr lang="de-DE" baseline="0" dirty="0" err="1" smtClean="0"/>
              <a:t>pois</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16</a:t>
            </a:fld>
            <a:endParaRPr lang="de-DE"/>
          </a:p>
        </p:txBody>
      </p:sp>
    </p:spTree>
    <p:extLst>
      <p:ext uri="{BB962C8B-B14F-4D97-AF65-F5344CB8AC3E}">
        <p14:creationId xmlns:p14="http://schemas.microsoft.com/office/powerpoint/2010/main" val="68347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Konkretes</a:t>
            </a:r>
            <a:r>
              <a:rPr lang="de-DE" baseline="0" dirty="0" smtClean="0"/>
              <a:t> Beispiel … Traffic </a:t>
            </a:r>
            <a:r>
              <a:rPr lang="de-DE" baseline="0" dirty="0" err="1" smtClean="0"/>
              <a:t>or</a:t>
            </a:r>
            <a:r>
              <a:rPr lang="de-DE" baseline="0" dirty="0" smtClean="0"/>
              <a:t> </a:t>
            </a:r>
            <a:r>
              <a:rPr lang="de-DE" baseline="0" dirty="0" err="1" smtClean="0"/>
              <a:t>infrastructure</a:t>
            </a:r>
            <a:r>
              <a:rPr lang="de-DE" baseline="0" dirty="0" smtClean="0"/>
              <a:t> </a:t>
            </a:r>
            <a:r>
              <a:rPr lang="de-DE" baseline="0" dirty="0" err="1" smtClean="0"/>
              <a:t>optimization</a:t>
            </a:r>
            <a:endParaRPr lang="de-DE" baseline="0" dirty="0" smtClean="0"/>
          </a:p>
          <a:p>
            <a:r>
              <a:rPr lang="de-DE" baseline="0" dirty="0" smtClean="0"/>
              <a:t>Wenn </a:t>
            </a:r>
            <a:r>
              <a:rPr lang="de-DE" baseline="0" dirty="0" err="1" smtClean="0"/>
              <a:t>poi</a:t>
            </a:r>
            <a:r>
              <a:rPr lang="de-DE" baseline="0" dirty="0" smtClean="0"/>
              <a:t> dann </a:t>
            </a:r>
            <a:r>
              <a:rPr lang="de-DE" baseline="0" dirty="0" err="1" smtClean="0"/>
              <a:t>busse</a:t>
            </a:r>
            <a:r>
              <a:rPr lang="de-DE" baseline="0" dirty="0" smtClean="0"/>
              <a:t> zu </a:t>
            </a:r>
            <a:r>
              <a:rPr lang="de-DE" baseline="0" dirty="0" err="1" smtClean="0"/>
              <a:t>pois</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17</a:t>
            </a:fld>
            <a:endParaRPr lang="de-DE"/>
          </a:p>
        </p:txBody>
      </p:sp>
    </p:spTree>
    <p:extLst>
      <p:ext uri="{BB962C8B-B14F-4D97-AF65-F5344CB8AC3E}">
        <p14:creationId xmlns:p14="http://schemas.microsoft.com/office/powerpoint/2010/main" val="4287585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Konkretes</a:t>
            </a:r>
            <a:r>
              <a:rPr lang="de-DE" baseline="0" dirty="0" smtClean="0"/>
              <a:t> Beispiel … Traffic </a:t>
            </a:r>
            <a:r>
              <a:rPr lang="de-DE" baseline="0" dirty="0" err="1" smtClean="0"/>
              <a:t>or</a:t>
            </a:r>
            <a:r>
              <a:rPr lang="de-DE" baseline="0" dirty="0" smtClean="0"/>
              <a:t> </a:t>
            </a:r>
            <a:r>
              <a:rPr lang="de-DE" baseline="0" dirty="0" err="1" smtClean="0"/>
              <a:t>infrastructure</a:t>
            </a:r>
            <a:r>
              <a:rPr lang="de-DE" baseline="0" dirty="0" smtClean="0"/>
              <a:t> </a:t>
            </a:r>
            <a:r>
              <a:rPr lang="de-DE" baseline="0" dirty="0" err="1" smtClean="0"/>
              <a:t>optimization</a:t>
            </a:r>
            <a:endParaRPr lang="de-DE" baseline="0" dirty="0" smtClean="0"/>
          </a:p>
          <a:p>
            <a:r>
              <a:rPr lang="de-DE" baseline="0" dirty="0" smtClean="0"/>
              <a:t>Wenn </a:t>
            </a:r>
            <a:r>
              <a:rPr lang="de-DE" baseline="0" dirty="0" err="1" smtClean="0"/>
              <a:t>poi</a:t>
            </a:r>
            <a:r>
              <a:rPr lang="de-DE" baseline="0" dirty="0" smtClean="0"/>
              <a:t> dann </a:t>
            </a:r>
            <a:r>
              <a:rPr lang="de-DE" baseline="0" dirty="0" err="1" smtClean="0"/>
              <a:t>busse</a:t>
            </a:r>
            <a:r>
              <a:rPr lang="de-DE" baseline="0" dirty="0" smtClean="0"/>
              <a:t> zu </a:t>
            </a:r>
            <a:r>
              <a:rPr lang="de-DE" baseline="0" dirty="0" err="1" smtClean="0"/>
              <a:t>pois</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18</a:t>
            </a:fld>
            <a:endParaRPr lang="de-DE"/>
          </a:p>
        </p:txBody>
      </p:sp>
    </p:spTree>
    <p:extLst>
      <p:ext uri="{BB962C8B-B14F-4D97-AF65-F5344CB8AC3E}">
        <p14:creationId xmlns:p14="http://schemas.microsoft.com/office/powerpoint/2010/main" val="2564472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Basic </a:t>
            </a:r>
            <a:r>
              <a:rPr lang="de-DE" dirty="0" err="1" smtClean="0"/>
              <a:t>idea</a:t>
            </a:r>
            <a:r>
              <a:rPr lang="de-DE" dirty="0" smtClean="0"/>
              <a:t> </a:t>
            </a:r>
            <a:r>
              <a:rPr lang="de-DE" dirty="0" err="1" smtClean="0"/>
              <a:t>is</a:t>
            </a:r>
            <a:r>
              <a:rPr lang="de-DE" dirty="0" smtClean="0"/>
              <a:t>, </a:t>
            </a:r>
            <a:r>
              <a:rPr lang="de-DE" dirty="0" err="1" smtClean="0"/>
              <a:t>that</a:t>
            </a:r>
            <a:r>
              <a:rPr lang="de-DE" dirty="0" smtClean="0"/>
              <a:t> </a:t>
            </a:r>
            <a:r>
              <a:rPr lang="de-DE" dirty="0" err="1" smtClean="0"/>
              <a:t>people</a:t>
            </a:r>
            <a:r>
              <a:rPr lang="de-DE" dirty="0" smtClean="0"/>
              <a:t> stick </a:t>
            </a:r>
            <a:r>
              <a:rPr lang="de-DE" dirty="0" err="1" smtClean="0"/>
              <a:t>to</a:t>
            </a:r>
            <a:r>
              <a:rPr lang="de-DE" dirty="0" smtClean="0"/>
              <a:t> </a:t>
            </a:r>
            <a:r>
              <a:rPr lang="de-DE" dirty="0" err="1" smtClean="0"/>
              <a:t>roads</a:t>
            </a:r>
            <a:r>
              <a:rPr lang="de-DE" dirty="0" smtClean="0"/>
              <a:t> </a:t>
            </a:r>
            <a:r>
              <a:rPr lang="de-DE" dirty="0" err="1" smtClean="0"/>
              <a:t>when</a:t>
            </a:r>
            <a:r>
              <a:rPr lang="de-DE" dirty="0" smtClean="0"/>
              <a:t> </a:t>
            </a:r>
            <a:r>
              <a:rPr lang="de-DE" dirty="0" err="1" smtClean="0"/>
              <a:t>moving</a:t>
            </a:r>
            <a:r>
              <a:rPr lang="de-DE" dirty="0" smtClean="0"/>
              <a:t> </a:t>
            </a:r>
            <a:r>
              <a:rPr lang="de-DE" dirty="0" err="1" smtClean="0"/>
              <a:t>betweens</a:t>
            </a:r>
            <a:r>
              <a:rPr lang="de-DE" dirty="0" smtClean="0"/>
              <a:t> </a:t>
            </a:r>
            <a:r>
              <a:rPr lang="de-DE" dirty="0" err="1" smtClean="0"/>
              <a:t>cells</a:t>
            </a:r>
            <a:r>
              <a:rPr lang="de-DE" dirty="0" smtClean="0"/>
              <a:t>.</a:t>
            </a:r>
            <a:r>
              <a:rPr lang="de-DE" baseline="0" dirty="0" smtClean="0"/>
              <a:t> Thus </a:t>
            </a:r>
            <a:r>
              <a:rPr lang="de-DE" baseline="0" dirty="0" err="1" smtClean="0"/>
              <a:t>the</a:t>
            </a:r>
            <a:r>
              <a:rPr lang="de-DE" baseline="0" dirty="0" smtClean="0"/>
              <a:t> </a:t>
            </a:r>
            <a:r>
              <a:rPr lang="de-DE" baseline="0" dirty="0" err="1" smtClean="0"/>
              <a:t>more</a:t>
            </a:r>
            <a:r>
              <a:rPr lang="de-DE" baseline="0" dirty="0" smtClean="0"/>
              <a:t> </a:t>
            </a:r>
            <a:r>
              <a:rPr lang="de-DE" baseline="0" dirty="0" err="1" smtClean="0"/>
              <a:t>roads</a:t>
            </a:r>
            <a:r>
              <a:rPr lang="de-DE" baseline="0" dirty="0" smtClean="0"/>
              <a:t> in a </a:t>
            </a:r>
            <a:r>
              <a:rPr lang="de-DE" baseline="0" dirty="0" err="1" smtClean="0"/>
              <a:t>target</a:t>
            </a:r>
            <a:r>
              <a:rPr lang="de-DE" baseline="0" dirty="0" smtClean="0"/>
              <a:t> </a:t>
            </a:r>
            <a:r>
              <a:rPr lang="de-DE" baseline="0" dirty="0" err="1" smtClean="0"/>
              <a:t>cell</a:t>
            </a:r>
            <a:r>
              <a:rPr lang="de-DE" baseline="0" dirty="0" smtClean="0"/>
              <a:t> also </a:t>
            </a:r>
            <a:r>
              <a:rPr lang="de-DE" baseline="0" dirty="0" err="1" smtClean="0"/>
              <a:t>appear</a:t>
            </a:r>
            <a:r>
              <a:rPr lang="de-DE" baseline="0" dirty="0" smtClean="0"/>
              <a:t> in </a:t>
            </a:r>
            <a:r>
              <a:rPr lang="de-DE" baseline="0" dirty="0" err="1" smtClean="0"/>
              <a:t>our</a:t>
            </a:r>
            <a:r>
              <a:rPr lang="de-DE" baseline="0" dirty="0" smtClean="0"/>
              <a:t> </a:t>
            </a:r>
            <a:r>
              <a:rPr lang="de-DE" baseline="0" dirty="0" err="1" smtClean="0"/>
              <a:t>current</a:t>
            </a:r>
            <a:r>
              <a:rPr lang="de-DE" baseline="0" dirty="0" smtClean="0"/>
              <a:t> </a:t>
            </a:r>
            <a:r>
              <a:rPr lang="de-DE" baseline="0" dirty="0" err="1" smtClean="0"/>
              <a:t>cell</a:t>
            </a:r>
            <a:r>
              <a:rPr lang="de-DE" baseline="0" dirty="0" smtClean="0"/>
              <a:t>, </a:t>
            </a:r>
            <a:r>
              <a:rPr lang="de-DE" baseline="0" dirty="0" err="1" smtClean="0"/>
              <a:t>the</a:t>
            </a:r>
            <a:r>
              <a:rPr lang="de-DE" baseline="0" dirty="0" smtClean="0"/>
              <a:t> </a:t>
            </a:r>
            <a:r>
              <a:rPr lang="de-DE" baseline="0" dirty="0" err="1" smtClean="0"/>
              <a:t>more</a:t>
            </a:r>
            <a:r>
              <a:rPr lang="de-DE" baseline="0" dirty="0" smtClean="0"/>
              <a:t> </a:t>
            </a:r>
            <a:r>
              <a:rPr lang="de-DE" baseline="0" dirty="0" err="1" smtClean="0"/>
              <a:t>likeliy</a:t>
            </a:r>
            <a:r>
              <a:rPr lang="de-DE" baseline="0" dirty="0" smtClean="0"/>
              <a:t> </a:t>
            </a:r>
            <a:r>
              <a:rPr lang="de-DE" baseline="0" dirty="0" err="1" smtClean="0"/>
              <a:t>is</a:t>
            </a:r>
            <a:r>
              <a:rPr lang="de-DE" baseline="0" dirty="0" smtClean="0"/>
              <a:t> a </a:t>
            </a:r>
            <a:r>
              <a:rPr lang="de-DE" baseline="0" dirty="0" err="1" smtClean="0"/>
              <a:t>transition</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current</a:t>
            </a:r>
            <a:r>
              <a:rPr lang="de-DE" baseline="0" dirty="0" smtClean="0"/>
              <a:t> </a:t>
            </a:r>
            <a:r>
              <a:rPr lang="de-DE" baseline="0" dirty="0" err="1" smtClean="0"/>
              <a:t>to</a:t>
            </a:r>
            <a:r>
              <a:rPr lang="de-DE" baseline="0" dirty="0" smtClean="0"/>
              <a:t> </a:t>
            </a:r>
            <a:r>
              <a:rPr lang="de-DE" baseline="0" dirty="0" err="1" smtClean="0"/>
              <a:t>that</a:t>
            </a:r>
            <a:r>
              <a:rPr lang="de-DE" baseline="0" dirty="0" smtClean="0"/>
              <a:t> </a:t>
            </a:r>
            <a:r>
              <a:rPr lang="de-DE" baseline="0" dirty="0" err="1" smtClean="0"/>
              <a:t>target</a:t>
            </a:r>
            <a:r>
              <a:rPr lang="de-DE" baseline="0" dirty="0" smtClean="0"/>
              <a:t> </a:t>
            </a:r>
            <a:r>
              <a:rPr lang="de-DE" baseline="0" dirty="0" err="1" smtClean="0"/>
              <a:t>cell</a:t>
            </a:r>
            <a:r>
              <a:rPr lang="de-DE" baseline="0" dirty="0" smtClean="0"/>
              <a:t>.</a:t>
            </a:r>
          </a:p>
          <a:p>
            <a:endParaRPr lang="de-DE" baseline="0" dirty="0" smtClean="0"/>
          </a:p>
          <a:p>
            <a:r>
              <a:rPr lang="de-DE" baseline="0" dirty="0" err="1" smtClean="0"/>
              <a:t>When</a:t>
            </a:r>
            <a:r>
              <a:rPr lang="de-DE" baseline="0" dirty="0" smtClean="0"/>
              <a:t> </a:t>
            </a:r>
            <a:r>
              <a:rPr lang="de-DE" baseline="0" dirty="0" err="1" smtClean="0"/>
              <a:t>we</a:t>
            </a:r>
            <a:r>
              <a:rPr lang="de-DE" baseline="0" dirty="0" smtClean="0"/>
              <a:t> </a:t>
            </a:r>
            <a:r>
              <a:rPr lang="de-DE" baseline="0" dirty="0" err="1" smtClean="0"/>
              <a:t>consider</a:t>
            </a:r>
            <a:r>
              <a:rPr lang="de-DE" baseline="0" dirty="0" smtClean="0"/>
              <a:t> </a:t>
            </a:r>
            <a:r>
              <a:rPr lang="de-DE" baseline="0" dirty="0" err="1" smtClean="0"/>
              <a:t>road</a:t>
            </a:r>
            <a:r>
              <a:rPr lang="de-DE" baseline="0" dirty="0" smtClean="0"/>
              <a:t> </a:t>
            </a:r>
            <a:r>
              <a:rPr lang="de-DE" baseline="0" dirty="0" err="1" smtClean="0"/>
              <a:t>types</a:t>
            </a:r>
            <a:r>
              <a:rPr lang="de-DE" baseline="0" dirty="0" smtClean="0"/>
              <a:t> </a:t>
            </a:r>
            <a:r>
              <a:rPr lang="de-DE" baseline="0" dirty="0" err="1" smtClean="0"/>
              <a:t>we</a:t>
            </a:r>
            <a:r>
              <a:rPr lang="de-DE" baseline="0" dirty="0" smtClean="0"/>
              <a:t> </a:t>
            </a:r>
            <a:r>
              <a:rPr lang="de-DE" baseline="0" dirty="0" err="1" smtClean="0"/>
              <a:t>are</a:t>
            </a:r>
            <a:r>
              <a:rPr lang="de-DE" baseline="0" dirty="0" smtClean="0"/>
              <a:t> not </a:t>
            </a:r>
            <a:r>
              <a:rPr lang="de-DE" baseline="0" dirty="0" err="1" smtClean="0"/>
              <a:t>only</a:t>
            </a:r>
            <a:r>
              <a:rPr lang="de-DE" baseline="0" dirty="0" smtClean="0"/>
              <a:t> </a:t>
            </a:r>
            <a:r>
              <a:rPr lang="de-DE" baseline="0" dirty="0" err="1" smtClean="0"/>
              <a:t>counting</a:t>
            </a:r>
            <a:r>
              <a:rPr lang="de-DE" baseline="0" dirty="0" smtClean="0"/>
              <a:t> but </a:t>
            </a:r>
            <a:r>
              <a:rPr lang="de-DE" baseline="0" dirty="0" err="1" smtClean="0"/>
              <a:t>we</a:t>
            </a:r>
            <a:r>
              <a:rPr lang="de-DE" baseline="0" dirty="0" smtClean="0"/>
              <a:t> </a:t>
            </a:r>
            <a:r>
              <a:rPr lang="de-DE" baseline="0" dirty="0" err="1" smtClean="0"/>
              <a:t>are</a:t>
            </a:r>
            <a:r>
              <a:rPr lang="de-DE" baseline="0" dirty="0" smtClean="0"/>
              <a:t> also </a:t>
            </a:r>
            <a:r>
              <a:rPr lang="de-DE" baseline="0" dirty="0" err="1" smtClean="0"/>
              <a:t>using</a:t>
            </a:r>
            <a:r>
              <a:rPr lang="de-DE" baseline="0" dirty="0" smtClean="0"/>
              <a:t> a </a:t>
            </a:r>
            <a:r>
              <a:rPr lang="de-DE" baseline="0" dirty="0" err="1" smtClean="0"/>
              <a:t>weight</a:t>
            </a:r>
            <a:r>
              <a:rPr lang="de-DE" baseline="0" dirty="0" smtClean="0"/>
              <a:t>. </a:t>
            </a:r>
            <a:r>
              <a:rPr lang="de-DE" baseline="0" dirty="0" err="1" smtClean="0"/>
              <a:t>That</a:t>
            </a:r>
            <a:r>
              <a:rPr lang="de-DE" baseline="0" dirty="0" smtClean="0"/>
              <a:t> </a:t>
            </a:r>
            <a:r>
              <a:rPr lang="de-DE" baseline="0" dirty="0" err="1" smtClean="0"/>
              <a:t>is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footway</a:t>
            </a:r>
            <a:r>
              <a:rPr lang="de-DE" baseline="0" dirty="0" smtClean="0"/>
              <a:t> </a:t>
            </a:r>
            <a:r>
              <a:rPr lang="de-DE" baseline="0" dirty="0" err="1" smtClean="0"/>
              <a:t>hypothesis</a:t>
            </a:r>
            <a:r>
              <a:rPr lang="de-DE" baseline="0" dirty="0" smtClean="0"/>
              <a:t> </a:t>
            </a:r>
            <a:r>
              <a:rPr lang="de-DE" baseline="0" dirty="0" err="1" smtClean="0"/>
              <a:t>we</a:t>
            </a:r>
            <a:r>
              <a:rPr lang="de-DE" baseline="0" dirty="0" smtClean="0"/>
              <a:t> double </a:t>
            </a:r>
            <a:r>
              <a:rPr lang="de-DE" baseline="0" dirty="0" err="1" smtClean="0"/>
              <a:t>the</a:t>
            </a:r>
            <a:r>
              <a:rPr lang="de-DE" baseline="0" dirty="0" smtClean="0"/>
              <a:t> </a:t>
            </a:r>
            <a:r>
              <a:rPr lang="de-DE" baseline="0" dirty="0" err="1" smtClean="0"/>
              <a:t>weight</a:t>
            </a:r>
            <a:r>
              <a:rPr lang="de-DE" baseline="0" dirty="0" smtClean="0"/>
              <a:t> </a:t>
            </a:r>
            <a:r>
              <a:rPr lang="de-DE" baseline="0" dirty="0" err="1" smtClean="0"/>
              <a:t>for</a:t>
            </a:r>
            <a:r>
              <a:rPr lang="de-DE" baseline="0" dirty="0" smtClean="0"/>
              <a:t> </a:t>
            </a:r>
            <a:r>
              <a:rPr lang="de-DE" baseline="0" dirty="0" err="1" smtClean="0"/>
              <a:t>footways</a:t>
            </a:r>
            <a:r>
              <a:rPr lang="de-DE" baseline="0" dirty="0" smtClean="0"/>
              <a:t> </a:t>
            </a:r>
            <a:r>
              <a:rPr lang="de-DE" baseline="0" dirty="0" err="1" smtClean="0"/>
              <a:t>and</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residential</a:t>
            </a:r>
            <a:r>
              <a:rPr lang="de-DE" baseline="0" dirty="0" smtClean="0"/>
              <a:t> </a:t>
            </a:r>
            <a:r>
              <a:rPr lang="de-DE" baseline="0" dirty="0" err="1" smtClean="0"/>
              <a:t>hypothesis</a:t>
            </a:r>
            <a:r>
              <a:rPr lang="de-DE" baseline="0" dirty="0" smtClean="0"/>
              <a:t> </a:t>
            </a:r>
            <a:r>
              <a:rPr lang="de-DE" baseline="0" dirty="0" err="1" smtClean="0"/>
              <a:t>we</a:t>
            </a:r>
            <a:r>
              <a:rPr lang="de-DE" baseline="0" dirty="0" smtClean="0"/>
              <a:t> double </a:t>
            </a:r>
            <a:r>
              <a:rPr lang="de-DE" baseline="0" dirty="0" err="1" smtClean="0"/>
              <a:t>the</a:t>
            </a:r>
            <a:r>
              <a:rPr lang="de-DE" baseline="0" dirty="0" smtClean="0"/>
              <a:t> </a:t>
            </a:r>
            <a:r>
              <a:rPr lang="de-DE" baseline="0" dirty="0" err="1" smtClean="0"/>
              <a:t>weight</a:t>
            </a:r>
            <a:r>
              <a:rPr lang="de-DE" baseline="0" dirty="0" smtClean="0"/>
              <a:t> </a:t>
            </a:r>
            <a:r>
              <a:rPr lang="de-DE" baseline="0" dirty="0" err="1" smtClean="0"/>
              <a:t>for</a:t>
            </a:r>
            <a:r>
              <a:rPr lang="de-DE" baseline="0" dirty="0" smtClean="0"/>
              <a:t> </a:t>
            </a:r>
            <a:r>
              <a:rPr lang="de-DE" baseline="0" dirty="0" err="1" smtClean="0"/>
              <a:t>residential</a:t>
            </a:r>
            <a:r>
              <a:rPr lang="de-DE" baseline="0" dirty="0" smtClean="0"/>
              <a:t> </a:t>
            </a:r>
            <a:r>
              <a:rPr lang="de-DE" baseline="0" dirty="0" err="1" smtClean="0"/>
              <a:t>roads</a:t>
            </a:r>
            <a:r>
              <a:rPr lang="de-DE" baseline="0" dirty="0" smtClean="0"/>
              <a:t>.</a:t>
            </a:r>
          </a:p>
          <a:p>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19</a:t>
            </a:fld>
            <a:endParaRPr lang="de-DE"/>
          </a:p>
        </p:txBody>
      </p:sp>
    </p:spTree>
    <p:extLst>
      <p:ext uri="{BB962C8B-B14F-4D97-AF65-F5344CB8AC3E}">
        <p14:creationId xmlns:p14="http://schemas.microsoft.com/office/powerpoint/2010/main" val="297129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err="1" smtClean="0"/>
              <a:t>Similarity</a:t>
            </a:r>
            <a:r>
              <a:rPr lang="de-DE" sz="2000" baseline="0" dirty="0" smtClean="0"/>
              <a:t> </a:t>
            </a:r>
            <a:r>
              <a:rPr lang="de-DE" sz="2000" baseline="0" dirty="0" err="1" smtClean="0"/>
              <a:t>to</a:t>
            </a:r>
            <a:r>
              <a:rPr lang="de-DE" sz="2000" baseline="0" dirty="0" smtClean="0"/>
              <a:t> [10] in </a:t>
            </a:r>
            <a:r>
              <a:rPr lang="de-DE" sz="2000" baseline="0" dirty="0" err="1" smtClean="0"/>
              <a:t>difference</a:t>
            </a:r>
            <a:r>
              <a:rPr lang="de-DE" sz="2000" baseline="0" dirty="0" smtClean="0"/>
              <a:t> </a:t>
            </a:r>
            <a:r>
              <a:rPr lang="de-DE" sz="2000" baseline="0" dirty="0" err="1" smtClean="0"/>
              <a:t>between</a:t>
            </a:r>
            <a:r>
              <a:rPr lang="de-DE" sz="2000" baseline="0" dirty="0" smtClean="0"/>
              <a:t> </a:t>
            </a:r>
            <a:r>
              <a:rPr lang="de-DE" sz="2000" baseline="0" dirty="0" err="1" smtClean="0"/>
              <a:t>phases</a:t>
            </a:r>
            <a:r>
              <a:rPr lang="de-DE" sz="2000" baseline="0" dirty="0" smtClean="0"/>
              <a:t> but </a:t>
            </a:r>
            <a:r>
              <a:rPr lang="de-DE" sz="2000" baseline="0" dirty="0" err="1" smtClean="0"/>
              <a:t>with</a:t>
            </a:r>
            <a:r>
              <a:rPr lang="de-DE" sz="2000" baseline="0" dirty="0" smtClean="0"/>
              <a:t> </a:t>
            </a:r>
            <a:r>
              <a:rPr lang="de-DE" sz="2000" baseline="0" dirty="0" err="1" smtClean="0"/>
              <a:t>regard</a:t>
            </a:r>
            <a:r>
              <a:rPr lang="de-DE" sz="2000" baseline="0" dirty="0" smtClean="0"/>
              <a:t> </a:t>
            </a:r>
            <a:r>
              <a:rPr lang="de-DE" sz="2000" baseline="0" dirty="0" err="1" smtClean="0"/>
              <a:t>to</a:t>
            </a:r>
            <a:r>
              <a:rPr lang="de-DE" sz="2000" baseline="0" dirty="0" smtClean="0"/>
              <a:t> different </a:t>
            </a:r>
            <a:r>
              <a:rPr lang="de-DE" sz="2000" baseline="0" dirty="0" err="1" smtClean="0"/>
              <a:t>aspects</a:t>
            </a:r>
            <a:r>
              <a:rPr lang="de-DE" sz="2000" baseline="0" dirty="0" smtClean="0"/>
              <a:t>:</a:t>
            </a:r>
          </a:p>
          <a:p>
            <a:pPr marL="342900" indent="-342900">
              <a:buFont typeface="Arial" panose="020B0604020202020204" pitchFamily="34" charset="0"/>
              <a:buChar char="•"/>
            </a:pPr>
            <a:r>
              <a:rPr lang="de-DE" sz="2000" baseline="0" dirty="0" smtClean="0"/>
              <a:t>Navigation </a:t>
            </a:r>
          </a:p>
          <a:p>
            <a:pPr marL="342900" indent="-342900">
              <a:buFont typeface="Arial" panose="020B0604020202020204" pitchFamily="34" charset="0"/>
              <a:buChar char="•"/>
            </a:pPr>
            <a:r>
              <a:rPr lang="de-DE" sz="2000" baseline="0" dirty="0" err="1" smtClean="0"/>
              <a:t>Rather</a:t>
            </a:r>
            <a:r>
              <a:rPr lang="de-DE" sz="2000" baseline="0" dirty="0" smtClean="0"/>
              <a:t> </a:t>
            </a:r>
            <a:r>
              <a:rPr lang="de-DE" sz="2000" baseline="0" dirty="0" err="1" smtClean="0"/>
              <a:t>than</a:t>
            </a:r>
            <a:r>
              <a:rPr lang="de-DE" sz="2000" baseline="0" dirty="0" smtClean="0"/>
              <a:t>: </a:t>
            </a:r>
            <a:r>
              <a:rPr lang="de-DE" sz="2000" baseline="0" dirty="0" err="1" smtClean="0"/>
              <a:t>coverage</a:t>
            </a:r>
            <a:r>
              <a:rPr lang="de-DE" sz="2000" baseline="0" dirty="0" smtClean="0"/>
              <a:t> </a:t>
            </a:r>
            <a:r>
              <a:rPr lang="de-DE" sz="2000" baseline="0" dirty="0" err="1" smtClean="0"/>
              <a:t>and</a:t>
            </a:r>
            <a:r>
              <a:rPr lang="de-DE" sz="2000" baseline="0" dirty="0" smtClean="0"/>
              <a:t> </a:t>
            </a:r>
            <a:r>
              <a:rPr lang="de-DE" sz="2000" baseline="0" dirty="0" err="1" smtClean="0"/>
              <a:t>black</a:t>
            </a:r>
            <a:r>
              <a:rPr lang="de-DE" sz="2000" baseline="0" dirty="0" smtClean="0"/>
              <a:t> </a:t>
            </a:r>
            <a:r>
              <a:rPr lang="de-DE" sz="2000" baseline="0" dirty="0" err="1" smtClean="0"/>
              <a:t>carbin</a:t>
            </a:r>
            <a:r>
              <a:rPr lang="de-DE" sz="2000" baseline="0" dirty="0" smtClean="0"/>
              <a:t> </a:t>
            </a:r>
            <a:r>
              <a:rPr lang="de-DE" sz="2000" baseline="0" dirty="0" err="1" smtClean="0"/>
              <a:t>averages</a:t>
            </a:r>
            <a:endParaRPr lang="en-US" sz="2000" dirty="0"/>
          </a:p>
        </p:txBody>
      </p:sp>
      <p:sp>
        <p:nvSpPr>
          <p:cNvPr id="4" name="Foliennummernplatzhalter 3"/>
          <p:cNvSpPr>
            <a:spLocks noGrp="1"/>
          </p:cNvSpPr>
          <p:nvPr>
            <p:ph type="sldNum" sz="quarter" idx="10"/>
          </p:nvPr>
        </p:nvSpPr>
        <p:spPr/>
        <p:txBody>
          <a:bodyPr/>
          <a:lstStyle/>
          <a:p>
            <a:fld id="{0AEF114B-21DA-47B7-BCE8-6E855DC570D5}" type="slidenum">
              <a:rPr lang="de-DE" smtClean="0"/>
              <a:t>25</a:t>
            </a:fld>
            <a:endParaRPr lang="de-DE"/>
          </a:p>
        </p:txBody>
      </p:sp>
    </p:spTree>
    <p:extLst>
      <p:ext uri="{BB962C8B-B14F-4D97-AF65-F5344CB8AC3E}">
        <p14:creationId xmlns:p14="http://schemas.microsoft.com/office/powerpoint/2010/main" val="2750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sz="2000" dirty="0"/>
          </a:p>
        </p:txBody>
      </p:sp>
      <p:sp>
        <p:nvSpPr>
          <p:cNvPr id="4" name="Foliennummernplatzhalter 3"/>
          <p:cNvSpPr>
            <a:spLocks noGrp="1"/>
          </p:cNvSpPr>
          <p:nvPr>
            <p:ph type="sldNum" sz="quarter" idx="10"/>
          </p:nvPr>
        </p:nvSpPr>
        <p:spPr/>
        <p:txBody>
          <a:bodyPr/>
          <a:lstStyle/>
          <a:p>
            <a:fld id="{0AEF114B-21DA-47B7-BCE8-6E855DC570D5}" type="slidenum">
              <a:rPr lang="de-DE" smtClean="0"/>
              <a:t>26</a:t>
            </a:fld>
            <a:endParaRPr lang="de-DE"/>
          </a:p>
        </p:txBody>
      </p:sp>
    </p:spTree>
    <p:extLst>
      <p:ext uri="{BB962C8B-B14F-4D97-AF65-F5344CB8AC3E}">
        <p14:creationId xmlns:p14="http://schemas.microsoft.com/office/powerpoint/2010/main" val="33387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In this work, we introduced a method to apply </a:t>
            </a:r>
            <a:r>
              <a:rPr lang="en-US" dirty="0" err="1" smtClean="0"/>
              <a:t>HypTrails</a:t>
            </a:r>
            <a:r>
              <a:rPr lang="en-US" dirty="0" smtClean="0"/>
              <a:t> for study-</a:t>
            </a:r>
          </a:p>
          <a:p>
            <a:r>
              <a:rPr lang="en-US" dirty="0" err="1" smtClean="0"/>
              <a:t>ing</a:t>
            </a:r>
            <a:r>
              <a:rPr lang="en-US" dirty="0" smtClean="0"/>
              <a:t> the underlying processes of exploration patterns in the context</a:t>
            </a:r>
          </a:p>
          <a:p>
            <a:r>
              <a:rPr lang="en-US" dirty="0" smtClean="0"/>
              <a:t>of mobile participatory sensing campaigns. In particular, we adapted</a:t>
            </a:r>
          </a:p>
          <a:p>
            <a:r>
              <a:rPr lang="en-US" dirty="0" err="1" smtClean="0"/>
              <a:t>HypTrails</a:t>
            </a:r>
            <a:r>
              <a:rPr lang="en-US" dirty="0" smtClean="0"/>
              <a:t> to temporally dense navigation paths in a continuous</a:t>
            </a:r>
          </a:p>
          <a:p>
            <a:r>
              <a:rPr lang="en-US" dirty="0" smtClean="0"/>
              <a:t>geo-spatial setting as is characteristic for GPS tracks. To illustrate</a:t>
            </a:r>
          </a:p>
          <a:p>
            <a:r>
              <a:rPr lang="en-US" dirty="0" smtClean="0"/>
              <a:t>our approach, we applied this novel method to data from the APIC</a:t>
            </a:r>
          </a:p>
          <a:p>
            <a:r>
              <a:rPr lang="en-US" dirty="0" smtClean="0"/>
              <a:t>challenge. The corresponding experiments yield promising results:</a:t>
            </a:r>
          </a:p>
          <a:p>
            <a:r>
              <a:rPr lang="en-US" dirty="0" smtClean="0"/>
              <a:t>We show that roads and road types play an important role explain-</a:t>
            </a:r>
          </a:p>
          <a:p>
            <a:r>
              <a:rPr lang="en-US" dirty="0" err="1" smtClean="0"/>
              <a:t>ing</a:t>
            </a:r>
            <a:r>
              <a:rPr lang="en-US" dirty="0" smtClean="0"/>
              <a:t> the observed paths. In addition, the results confirm a difference</a:t>
            </a:r>
          </a:p>
          <a:p>
            <a:r>
              <a:rPr lang="en-US" dirty="0" smtClean="0"/>
              <a:t>in navigational characteristics depending on the geo-spatial con-</a:t>
            </a:r>
          </a:p>
          <a:p>
            <a:r>
              <a:rPr lang="en-US" dirty="0" err="1" smtClean="0"/>
              <a:t>straints</a:t>
            </a:r>
            <a:r>
              <a:rPr lang="en-US" dirty="0" smtClean="0"/>
              <a:t> defined by the APIC challenge as also found in [10].</a:t>
            </a:r>
          </a:p>
          <a:p>
            <a:r>
              <a:rPr lang="en-US" dirty="0" smtClean="0"/>
              <a:t>Overall, this study provides a novel method for understanding</a:t>
            </a:r>
          </a:p>
          <a:p>
            <a:r>
              <a:rPr lang="en-US" dirty="0" smtClean="0"/>
              <a:t>behavioral processes in the context of geo-spatial navigation paths.</a:t>
            </a:r>
          </a:p>
          <a:p>
            <a:r>
              <a:rPr lang="en-US" dirty="0" smtClean="0"/>
              <a:t>In particular, our approach can be used to build user models, to bet-</a:t>
            </a:r>
          </a:p>
          <a:p>
            <a:r>
              <a:rPr lang="en-US" dirty="0" err="1" smtClean="0"/>
              <a:t>ter</a:t>
            </a:r>
            <a:r>
              <a:rPr lang="en-US" dirty="0" smtClean="0"/>
              <a:t> interpret data in the context of participatory sensing campaigns,</a:t>
            </a:r>
          </a:p>
          <a:p>
            <a:r>
              <a:rPr lang="en-US" dirty="0" smtClean="0"/>
              <a:t>and to develop and compare new theories about the motivational</a:t>
            </a:r>
          </a:p>
          <a:p>
            <a:r>
              <a:rPr lang="en-US" dirty="0" smtClean="0"/>
              <a:t>processes of volunteers.</a:t>
            </a:r>
          </a:p>
          <a:p>
            <a:r>
              <a:rPr lang="en-US" dirty="0" smtClean="0"/>
              <a:t>For future work, it may be interesting to extend the transition</a:t>
            </a:r>
          </a:p>
          <a:p>
            <a:r>
              <a:rPr lang="en-US" dirty="0" smtClean="0"/>
              <a:t>models as applied in this work, for example, by further </a:t>
            </a:r>
            <a:r>
              <a:rPr lang="en-US" dirty="0" err="1" smtClean="0"/>
              <a:t>investigat</a:t>
            </a:r>
            <a:r>
              <a:rPr lang="en-US" dirty="0" smtClean="0"/>
              <a:t>-</a:t>
            </a:r>
          </a:p>
          <a:p>
            <a:r>
              <a:rPr lang="en-US" dirty="0" err="1" smtClean="0"/>
              <a:t>ing</a:t>
            </a:r>
            <a:r>
              <a:rPr lang="en-US" dirty="0" smtClean="0"/>
              <a:t> the influence of the road network in the context of the data</a:t>
            </a:r>
          </a:p>
          <a:p>
            <a:r>
              <a:rPr lang="en-US" dirty="0" smtClean="0"/>
              <a:t>provided by </a:t>
            </a:r>
            <a:r>
              <a:rPr lang="en-US" dirty="0" err="1" smtClean="0"/>
              <a:t>OpenStreetMap</a:t>
            </a:r>
            <a:r>
              <a:rPr lang="en-US" dirty="0" smtClean="0"/>
              <a:t>, or by formulating heterogeneous </a:t>
            </a:r>
            <a:r>
              <a:rPr lang="en-US" dirty="0" err="1" smtClean="0"/>
              <a:t>hy</a:t>
            </a:r>
            <a:r>
              <a:rPr lang="en-US" dirty="0" smtClean="0"/>
              <a:t>-</a:t>
            </a:r>
          </a:p>
          <a:p>
            <a:r>
              <a:rPr lang="en-US" dirty="0" err="1" smtClean="0"/>
              <a:t>potheses</a:t>
            </a:r>
            <a:r>
              <a:rPr lang="en-US" dirty="0" smtClean="0"/>
              <a:t> to explain the overall behavior of users during the APIC</a:t>
            </a:r>
          </a:p>
          <a:p>
            <a:r>
              <a:rPr lang="en-US" dirty="0" smtClean="0"/>
              <a:t>campaign [2]. Finally, by employing data from other participatory</a:t>
            </a:r>
          </a:p>
          <a:p>
            <a:r>
              <a:rPr lang="en-US" dirty="0" smtClean="0"/>
              <a:t>sensing campaigns as well as subjective information from users</a:t>
            </a:r>
          </a:p>
          <a:p>
            <a:r>
              <a:rPr lang="en-US" dirty="0" smtClean="0"/>
              <a:t>may provide the necessary background information to formulate</a:t>
            </a:r>
          </a:p>
          <a:p>
            <a:r>
              <a:rPr lang="en-US" dirty="0" smtClean="0"/>
              <a:t>and compare hypotheses that enable further insights into human</a:t>
            </a:r>
          </a:p>
          <a:p>
            <a:r>
              <a:rPr lang="en-US" dirty="0" smtClean="0"/>
              <a:t>navigation behavior as well as their incentives and goals in the</a:t>
            </a:r>
          </a:p>
          <a:p>
            <a:r>
              <a:rPr lang="en-US" dirty="0" smtClean="0"/>
              <a:t>context of environmental studies.</a:t>
            </a:r>
          </a:p>
          <a:p>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29</a:t>
            </a:fld>
            <a:endParaRPr lang="de-DE"/>
          </a:p>
        </p:txBody>
      </p:sp>
    </p:spTree>
    <p:extLst>
      <p:ext uri="{BB962C8B-B14F-4D97-AF65-F5344CB8AC3E}">
        <p14:creationId xmlns:p14="http://schemas.microsoft.com/office/powerpoint/2010/main" val="998678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30</a:t>
            </a:fld>
            <a:endParaRPr lang="de-DE"/>
          </a:p>
        </p:txBody>
      </p:sp>
    </p:spTree>
    <p:extLst>
      <p:ext uri="{BB962C8B-B14F-4D97-AF65-F5344CB8AC3E}">
        <p14:creationId xmlns:p14="http://schemas.microsoft.com/office/powerpoint/2010/main" val="3435326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ML</a:t>
            </a:r>
            <a:r>
              <a:rPr lang="de-DE" baseline="0" dirty="0" smtClean="0"/>
              <a:t> gibt an ob eine Hypothese besser auf die Daten passt als eine andere.</a:t>
            </a:r>
            <a:endParaRPr lang="de-DE" dirty="0" smtClean="0"/>
          </a:p>
          <a:p>
            <a:r>
              <a:rPr lang="de-DE" dirty="0" smtClean="0"/>
              <a:t>Der Konzentrationsfaktor</a:t>
            </a:r>
            <a:r>
              <a:rPr lang="de-DE" baseline="0" dirty="0" smtClean="0"/>
              <a:t> gibt an wie stark man an eine Hypothese „glaubt“.</a:t>
            </a:r>
            <a:endParaRPr lang="de-DE" dirty="0" smtClean="0"/>
          </a:p>
          <a:p>
            <a:r>
              <a:rPr lang="de-DE" dirty="0" smtClean="0"/>
              <a:t>Wenn man stark an</a:t>
            </a:r>
            <a:r>
              <a:rPr lang="de-DE" baseline="0" dirty="0" smtClean="0"/>
              <a:t> seine Hypothese glaub, …</a:t>
            </a:r>
          </a:p>
        </p:txBody>
      </p:sp>
      <p:sp>
        <p:nvSpPr>
          <p:cNvPr id="4" name="Foliennummernplatzhalter 3"/>
          <p:cNvSpPr>
            <a:spLocks noGrp="1"/>
          </p:cNvSpPr>
          <p:nvPr>
            <p:ph type="sldNum" sz="quarter" idx="10"/>
          </p:nvPr>
        </p:nvSpPr>
        <p:spPr/>
        <p:txBody>
          <a:bodyPr/>
          <a:lstStyle/>
          <a:p>
            <a:fld id="{0AEF114B-21DA-47B7-BCE8-6E855DC570D5}" type="slidenum">
              <a:rPr lang="de-DE" smtClean="0"/>
              <a:t>32</a:t>
            </a:fld>
            <a:endParaRPr lang="de-DE"/>
          </a:p>
        </p:txBody>
      </p:sp>
    </p:spTree>
    <p:extLst>
      <p:ext uri="{BB962C8B-B14F-4D97-AF65-F5344CB8AC3E}">
        <p14:creationId xmlns:p14="http://schemas.microsoft.com/office/powerpoint/2010/main" val="46746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AEF114B-21DA-47B7-BCE8-6E855DC570D5}" type="slidenum">
              <a:rPr lang="de-DE" smtClean="0"/>
              <a:t>2</a:t>
            </a:fld>
            <a:endParaRPr lang="de-DE"/>
          </a:p>
        </p:txBody>
      </p:sp>
    </p:spTree>
    <p:extLst>
      <p:ext uri="{BB962C8B-B14F-4D97-AF65-F5344CB8AC3E}">
        <p14:creationId xmlns:p14="http://schemas.microsoft.com/office/powerpoint/2010/main" val="3732737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lienbildplatzhalter 1"/>
          <p:cNvSpPr>
            <a:spLocks noGrp="1" noRot="1" noChangeAspect="1" noTextEdit="1"/>
          </p:cNvSpPr>
          <p:nvPr>
            <p:ph type="sldImg"/>
          </p:nvPr>
        </p:nvSpPr>
        <p:spPr>
          <a:ln/>
        </p:spPr>
      </p:sp>
      <p:sp>
        <p:nvSpPr>
          <p:cNvPr id="102403" name="Notizenplatzhalt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de-DE" altLang="de-DE" dirty="0" err="1" smtClean="0"/>
              <a:t>continuous</a:t>
            </a:r>
            <a:endParaRPr lang="de-DE" altLang="de-DE" dirty="0" smtClean="0"/>
          </a:p>
        </p:txBody>
      </p:sp>
      <p:sp>
        <p:nvSpPr>
          <p:cNvPr id="102404" name="Foliennummernplatzhalt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7738">
              <a:defRPr sz="1200">
                <a:solidFill>
                  <a:schemeClr val="tx1"/>
                </a:solidFill>
                <a:latin typeface="Courier New" panose="02070309020205020404" pitchFamily="49" charset="0"/>
              </a:defRPr>
            </a:lvl1pPr>
            <a:lvl2pPr marL="742950" indent="-285750" defTabSz="947738">
              <a:defRPr sz="1200">
                <a:solidFill>
                  <a:schemeClr val="tx1"/>
                </a:solidFill>
                <a:latin typeface="Courier New" panose="02070309020205020404" pitchFamily="49" charset="0"/>
              </a:defRPr>
            </a:lvl2pPr>
            <a:lvl3pPr marL="1143000" indent="-228600" defTabSz="947738">
              <a:defRPr sz="1200">
                <a:solidFill>
                  <a:schemeClr val="tx1"/>
                </a:solidFill>
                <a:latin typeface="Courier New" panose="02070309020205020404" pitchFamily="49" charset="0"/>
              </a:defRPr>
            </a:lvl3pPr>
            <a:lvl4pPr marL="1600200" indent="-228600" defTabSz="947738">
              <a:defRPr sz="1200">
                <a:solidFill>
                  <a:schemeClr val="tx1"/>
                </a:solidFill>
                <a:latin typeface="Courier New" panose="02070309020205020404" pitchFamily="49" charset="0"/>
              </a:defRPr>
            </a:lvl4pPr>
            <a:lvl5pPr marL="2057400" indent="-228600" defTabSz="947738">
              <a:defRPr sz="1200">
                <a:solidFill>
                  <a:schemeClr val="tx1"/>
                </a:solidFill>
                <a:latin typeface="Courier New" panose="02070309020205020404" pitchFamily="49" charset="0"/>
              </a:defRPr>
            </a:lvl5pPr>
            <a:lvl6pPr marL="2514600" indent="-228600" defTabSz="947738" eaLnBrk="0" fontAlgn="base" hangingPunct="0">
              <a:spcBef>
                <a:spcPct val="0"/>
              </a:spcBef>
              <a:spcAft>
                <a:spcPct val="0"/>
              </a:spcAft>
              <a:defRPr sz="1200">
                <a:solidFill>
                  <a:schemeClr val="tx1"/>
                </a:solidFill>
                <a:latin typeface="Courier New" panose="02070309020205020404" pitchFamily="49" charset="0"/>
              </a:defRPr>
            </a:lvl6pPr>
            <a:lvl7pPr marL="2971800" indent="-228600" defTabSz="947738" eaLnBrk="0" fontAlgn="base" hangingPunct="0">
              <a:spcBef>
                <a:spcPct val="0"/>
              </a:spcBef>
              <a:spcAft>
                <a:spcPct val="0"/>
              </a:spcAft>
              <a:defRPr sz="1200">
                <a:solidFill>
                  <a:schemeClr val="tx1"/>
                </a:solidFill>
                <a:latin typeface="Courier New" panose="02070309020205020404" pitchFamily="49" charset="0"/>
              </a:defRPr>
            </a:lvl7pPr>
            <a:lvl8pPr marL="3429000" indent="-228600" defTabSz="947738" eaLnBrk="0" fontAlgn="base" hangingPunct="0">
              <a:spcBef>
                <a:spcPct val="0"/>
              </a:spcBef>
              <a:spcAft>
                <a:spcPct val="0"/>
              </a:spcAft>
              <a:defRPr sz="1200">
                <a:solidFill>
                  <a:schemeClr val="tx1"/>
                </a:solidFill>
                <a:latin typeface="Courier New" panose="02070309020205020404" pitchFamily="49" charset="0"/>
              </a:defRPr>
            </a:lvl8pPr>
            <a:lvl9pPr marL="3886200" indent="-228600" defTabSz="947738" eaLnBrk="0" fontAlgn="base" hangingPunct="0">
              <a:spcBef>
                <a:spcPct val="0"/>
              </a:spcBef>
              <a:spcAft>
                <a:spcPct val="0"/>
              </a:spcAft>
              <a:defRPr sz="1200">
                <a:solidFill>
                  <a:schemeClr val="tx1"/>
                </a:solidFill>
                <a:latin typeface="Courier New" panose="02070309020205020404" pitchFamily="49" charset="0"/>
              </a:defRPr>
            </a:lvl9pPr>
          </a:lstStyle>
          <a:p>
            <a:fld id="{19CB25DA-BFFA-4740-9168-DF4A44080E8C}" type="slidenum">
              <a:rPr lang="de-DE" altLang="de-DE">
                <a:latin typeface="Times" panose="02020603050405020304" pitchFamily="18" charset="0"/>
              </a:rPr>
              <a:pPr/>
              <a:t>34</a:t>
            </a:fld>
            <a:endParaRPr lang="de-DE" altLang="de-DE">
              <a:latin typeface="Times" panose="02020603050405020304" pitchFamily="18" charset="0"/>
            </a:endParaRPr>
          </a:p>
        </p:txBody>
      </p:sp>
    </p:spTree>
    <p:extLst>
      <p:ext uri="{BB962C8B-B14F-4D97-AF65-F5344CB8AC3E}">
        <p14:creationId xmlns:p14="http://schemas.microsoft.com/office/powerpoint/2010/main" val="2735754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lienbildplatzhalter 1"/>
          <p:cNvSpPr>
            <a:spLocks noGrp="1" noRot="1" noChangeAspect="1" noTextEdit="1"/>
          </p:cNvSpPr>
          <p:nvPr>
            <p:ph type="sldImg"/>
          </p:nvPr>
        </p:nvSpPr>
        <p:spPr>
          <a:ln/>
        </p:spPr>
      </p:sp>
      <p:sp>
        <p:nvSpPr>
          <p:cNvPr id="103427" name="Notizenplatzhalt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defTabSz="989013" eaLnBrk="1" hangingPunct="1">
              <a:spcBef>
                <a:spcPct val="0"/>
              </a:spcBef>
            </a:pPr>
            <a:r>
              <a:rPr lang="en-US" altLang="de-DE" smtClean="0"/>
              <a:t>Now, what you see on the screen is a way of looking at personal sessions.</a:t>
            </a:r>
          </a:p>
          <a:p>
            <a:pPr defTabSz="989013" eaLnBrk="1" hangingPunct="1">
              <a:spcBef>
                <a:spcPct val="0"/>
              </a:spcBef>
            </a:pPr>
            <a:r>
              <a:rPr lang="en-US" altLang="de-DE" smtClean="0"/>
              <a:t>What sessions are about … ?</a:t>
            </a:r>
          </a:p>
          <a:p>
            <a:pPr defTabSz="989013" eaLnBrk="1" hangingPunct="1">
              <a:spcBef>
                <a:spcPct val="0"/>
              </a:spcBef>
            </a:pPr>
            <a:r>
              <a:rPr lang="en-US" altLang="de-DE" smtClean="0"/>
              <a:t>Start and stop button for personal tracks with different meanings by adding tags.</a:t>
            </a:r>
          </a:p>
          <a:p>
            <a:pPr defTabSz="989013"/>
            <a:r>
              <a:rPr lang="en-US" altLang="de-DE" smtClean="0"/>
              <a:t>Allows to record and revisit personal data / tracks.</a:t>
            </a:r>
          </a:p>
          <a:p>
            <a:pPr defTabSz="989013"/>
            <a:r>
              <a:rPr lang="en-US" altLang="de-DE" smtClean="0"/>
              <a:t>We provide several statistics for those personal sessions, like average, min, max and cumulative BC.</a:t>
            </a:r>
          </a:p>
          <a:p>
            <a:pPr defTabSz="989013"/>
            <a:endParaRPr lang="en-US" altLang="de-DE" smtClean="0"/>
          </a:p>
          <a:p>
            <a:pPr defTabSz="989013"/>
            <a:r>
              <a:rPr lang="en-US" altLang="de-DE" smtClean="0"/>
              <a:t>And these personal statistics make the AirProbe application a useful tool in comparison with static sensors, since those will only return average values for a whole area, while AirProbe measures your PERSONAL exposure.</a:t>
            </a:r>
          </a:p>
          <a:p>
            <a:pPr defTabSz="989013"/>
            <a:endParaRPr lang="de-DE" altLang="de-DE" smtClean="0"/>
          </a:p>
        </p:txBody>
      </p:sp>
      <p:sp>
        <p:nvSpPr>
          <p:cNvPr id="103428" name="Foliennummernplatzhalt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7738">
              <a:defRPr sz="1200">
                <a:solidFill>
                  <a:schemeClr val="tx1"/>
                </a:solidFill>
                <a:latin typeface="Courier New" panose="02070309020205020404" pitchFamily="49" charset="0"/>
              </a:defRPr>
            </a:lvl1pPr>
            <a:lvl2pPr marL="742950" indent="-285750" defTabSz="947738">
              <a:defRPr sz="1200">
                <a:solidFill>
                  <a:schemeClr val="tx1"/>
                </a:solidFill>
                <a:latin typeface="Courier New" panose="02070309020205020404" pitchFamily="49" charset="0"/>
              </a:defRPr>
            </a:lvl2pPr>
            <a:lvl3pPr marL="1143000" indent="-228600" defTabSz="947738">
              <a:defRPr sz="1200">
                <a:solidFill>
                  <a:schemeClr val="tx1"/>
                </a:solidFill>
                <a:latin typeface="Courier New" panose="02070309020205020404" pitchFamily="49" charset="0"/>
              </a:defRPr>
            </a:lvl3pPr>
            <a:lvl4pPr marL="1600200" indent="-228600" defTabSz="947738">
              <a:defRPr sz="1200">
                <a:solidFill>
                  <a:schemeClr val="tx1"/>
                </a:solidFill>
                <a:latin typeface="Courier New" panose="02070309020205020404" pitchFamily="49" charset="0"/>
              </a:defRPr>
            </a:lvl4pPr>
            <a:lvl5pPr marL="2057400" indent="-228600" defTabSz="947738">
              <a:defRPr sz="1200">
                <a:solidFill>
                  <a:schemeClr val="tx1"/>
                </a:solidFill>
                <a:latin typeface="Courier New" panose="02070309020205020404" pitchFamily="49" charset="0"/>
              </a:defRPr>
            </a:lvl5pPr>
            <a:lvl6pPr marL="2514600" indent="-228600" defTabSz="947738" eaLnBrk="0" fontAlgn="base" hangingPunct="0">
              <a:spcBef>
                <a:spcPct val="0"/>
              </a:spcBef>
              <a:spcAft>
                <a:spcPct val="0"/>
              </a:spcAft>
              <a:defRPr sz="1200">
                <a:solidFill>
                  <a:schemeClr val="tx1"/>
                </a:solidFill>
                <a:latin typeface="Courier New" panose="02070309020205020404" pitchFamily="49" charset="0"/>
              </a:defRPr>
            </a:lvl6pPr>
            <a:lvl7pPr marL="2971800" indent="-228600" defTabSz="947738" eaLnBrk="0" fontAlgn="base" hangingPunct="0">
              <a:spcBef>
                <a:spcPct val="0"/>
              </a:spcBef>
              <a:spcAft>
                <a:spcPct val="0"/>
              </a:spcAft>
              <a:defRPr sz="1200">
                <a:solidFill>
                  <a:schemeClr val="tx1"/>
                </a:solidFill>
                <a:latin typeface="Courier New" panose="02070309020205020404" pitchFamily="49" charset="0"/>
              </a:defRPr>
            </a:lvl7pPr>
            <a:lvl8pPr marL="3429000" indent="-228600" defTabSz="947738" eaLnBrk="0" fontAlgn="base" hangingPunct="0">
              <a:spcBef>
                <a:spcPct val="0"/>
              </a:spcBef>
              <a:spcAft>
                <a:spcPct val="0"/>
              </a:spcAft>
              <a:defRPr sz="1200">
                <a:solidFill>
                  <a:schemeClr val="tx1"/>
                </a:solidFill>
                <a:latin typeface="Courier New" panose="02070309020205020404" pitchFamily="49" charset="0"/>
              </a:defRPr>
            </a:lvl8pPr>
            <a:lvl9pPr marL="3886200" indent="-228600" defTabSz="947738" eaLnBrk="0" fontAlgn="base" hangingPunct="0">
              <a:spcBef>
                <a:spcPct val="0"/>
              </a:spcBef>
              <a:spcAft>
                <a:spcPct val="0"/>
              </a:spcAft>
              <a:defRPr sz="1200">
                <a:solidFill>
                  <a:schemeClr val="tx1"/>
                </a:solidFill>
                <a:latin typeface="Courier New" panose="02070309020205020404" pitchFamily="49" charset="0"/>
              </a:defRPr>
            </a:lvl9pPr>
          </a:lstStyle>
          <a:p>
            <a:fld id="{E47C6384-3BDE-4704-B984-984E6B50D25B}" type="slidenum">
              <a:rPr lang="de-DE" altLang="de-DE">
                <a:solidFill>
                  <a:srgbClr val="000000"/>
                </a:solidFill>
                <a:latin typeface="Times" panose="02020603050405020304" pitchFamily="18" charset="0"/>
              </a:rPr>
              <a:pPr/>
              <a:t>35</a:t>
            </a:fld>
            <a:endParaRPr lang="de-DE" altLang="de-DE">
              <a:solidFill>
                <a:srgbClr val="000000"/>
              </a:solidFill>
              <a:latin typeface="Times" panose="02020603050405020304" pitchFamily="18" charset="0"/>
            </a:endParaRPr>
          </a:p>
        </p:txBody>
      </p:sp>
    </p:spTree>
    <p:extLst>
      <p:ext uri="{BB962C8B-B14F-4D97-AF65-F5344CB8AC3E}">
        <p14:creationId xmlns:p14="http://schemas.microsoft.com/office/powerpoint/2010/main" val="856490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ln/>
        </p:spPr>
      </p:sp>
      <p:sp>
        <p:nvSpPr>
          <p:cNvPr id="105475" name="Notizenplatzhalt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de-DE" altLang="de-DE" smtClean="0"/>
              <a:t>WideNoise many tags, because it is integrated into the measurement process.</a:t>
            </a:r>
          </a:p>
        </p:txBody>
      </p:sp>
      <p:sp>
        <p:nvSpPr>
          <p:cNvPr id="105476" name="Foliennummernplatzhalt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7738">
              <a:defRPr sz="1200">
                <a:solidFill>
                  <a:schemeClr val="tx1"/>
                </a:solidFill>
                <a:latin typeface="Courier New" panose="02070309020205020404" pitchFamily="49" charset="0"/>
              </a:defRPr>
            </a:lvl1pPr>
            <a:lvl2pPr marL="742950" indent="-285750" defTabSz="947738">
              <a:defRPr sz="1200">
                <a:solidFill>
                  <a:schemeClr val="tx1"/>
                </a:solidFill>
                <a:latin typeface="Courier New" panose="02070309020205020404" pitchFamily="49" charset="0"/>
              </a:defRPr>
            </a:lvl2pPr>
            <a:lvl3pPr marL="1143000" indent="-228600" defTabSz="947738">
              <a:defRPr sz="1200">
                <a:solidFill>
                  <a:schemeClr val="tx1"/>
                </a:solidFill>
                <a:latin typeface="Courier New" panose="02070309020205020404" pitchFamily="49" charset="0"/>
              </a:defRPr>
            </a:lvl3pPr>
            <a:lvl4pPr marL="1600200" indent="-228600" defTabSz="947738">
              <a:defRPr sz="1200">
                <a:solidFill>
                  <a:schemeClr val="tx1"/>
                </a:solidFill>
                <a:latin typeface="Courier New" panose="02070309020205020404" pitchFamily="49" charset="0"/>
              </a:defRPr>
            </a:lvl4pPr>
            <a:lvl5pPr marL="2057400" indent="-228600" defTabSz="947738">
              <a:defRPr sz="1200">
                <a:solidFill>
                  <a:schemeClr val="tx1"/>
                </a:solidFill>
                <a:latin typeface="Courier New" panose="02070309020205020404" pitchFamily="49" charset="0"/>
              </a:defRPr>
            </a:lvl5pPr>
            <a:lvl6pPr marL="2514600" indent="-228600" defTabSz="947738" eaLnBrk="0" fontAlgn="base" hangingPunct="0">
              <a:spcBef>
                <a:spcPct val="0"/>
              </a:spcBef>
              <a:spcAft>
                <a:spcPct val="0"/>
              </a:spcAft>
              <a:defRPr sz="1200">
                <a:solidFill>
                  <a:schemeClr val="tx1"/>
                </a:solidFill>
                <a:latin typeface="Courier New" panose="02070309020205020404" pitchFamily="49" charset="0"/>
              </a:defRPr>
            </a:lvl6pPr>
            <a:lvl7pPr marL="2971800" indent="-228600" defTabSz="947738" eaLnBrk="0" fontAlgn="base" hangingPunct="0">
              <a:spcBef>
                <a:spcPct val="0"/>
              </a:spcBef>
              <a:spcAft>
                <a:spcPct val="0"/>
              </a:spcAft>
              <a:defRPr sz="1200">
                <a:solidFill>
                  <a:schemeClr val="tx1"/>
                </a:solidFill>
                <a:latin typeface="Courier New" panose="02070309020205020404" pitchFamily="49" charset="0"/>
              </a:defRPr>
            </a:lvl7pPr>
            <a:lvl8pPr marL="3429000" indent="-228600" defTabSz="947738" eaLnBrk="0" fontAlgn="base" hangingPunct="0">
              <a:spcBef>
                <a:spcPct val="0"/>
              </a:spcBef>
              <a:spcAft>
                <a:spcPct val="0"/>
              </a:spcAft>
              <a:defRPr sz="1200">
                <a:solidFill>
                  <a:schemeClr val="tx1"/>
                </a:solidFill>
                <a:latin typeface="Courier New" panose="02070309020205020404" pitchFamily="49" charset="0"/>
              </a:defRPr>
            </a:lvl8pPr>
            <a:lvl9pPr marL="3886200" indent="-228600" defTabSz="947738" eaLnBrk="0" fontAlgn="base" hangingPunct="0">
              <a:spcBef>
                <a:spcPct val="0"/>
              </a:spcBef>
              <a:spcAft>
                <a:spcPct val="0"/>
              </a:spcAft>
              <a:defRPr sz="1200">
                <a:solidFill>
                  <a:schemeClr val="tx1"/>
                </a:solidFill>
                <a:latin typeface="Courier New" panose="02070309020205020404" pitchFamily="49" charset="0"/>
              </a:defRPr>
            </a:lvl9pPr>
          </a:lstStyle>
          <a:p>
            <a:fld id="{4A78A299-8B4F-4579-B514-51661BC94A20}" type="slidenum">
              <a:rPr lang="de-DE" altLang="de-DE">
                <a:solidFill>
                  <a:srgbClr val="000000"/>
                </a:solidFill>
                <a:latin typeface="Times" panose="02020603050405020304" pitchFamily="18" charset="0"/>
              </a:rPr>
              <a:pPr/>
              <a:t>36</a:t>
            </a:fld>
            <a:endParaRPr lang="de-DE" altLang="de-DE">
              <a:solidFill>
                <a:srgbClr val="000000"/>
              </a:solidFill>
              <a:latin typeface="Times" panose="02020603050405020304" pitchFamily="18" charset="0"/>
            </a:endParaRPr>
          </a:p>
        </p:txBody>
      </p:sp>
    </p:spTree>
    <p:extLst>
      <p:ext uri="{BB962C8B-B14F-4D97-AF65-F5344CB8AC3E}">
        <p14:creationId xmlns:p14="http://schemas.microsoft.com/office/powerpoint/2010/main" val="1373009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solidFill>
                  <a:schemeClr val="dk1"/>
                </a:solidFill>
              </a:rPr>
              <a:t>A total of 23835095 air quality data points were captured through the EveryAware project, with XXX of these captured during the APIC challenge. The London teams captured XXX points, the Kassel teams XXX, the Turin teams xXX and the Antwerp teams XXX data points.</a:t>
            </a:r>
          </a:p>
        </p:txBody>
      </p:sp>
    </p:spTree>
    <p:extLst>
      <p:ext uri="{BB962C8B-B14F-4D97-AF65-F5344CB8AC3E}">
        <p14:creationId xmlns:p14="http://schemas.microsoft.com/office/powerpoint/2010/main" val="2950912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Fig 2 indicates that space coverage grows steadily with the number of measurements, meaning that users continue to explore new areas over the course of the challenge. However, while at the beginning of the challenge the growth is fast, this decreases in time. This indicates less exploration as the challenge evolves, due to the fact that volunteers measure at the same location multiple times. When looking at individual phases, it appears that during phase 2 space coverage was much better than in phase 3. This does indeed mean that volunteers displayed a better exploratory behavior at the beginning and when asked to cover a specific area of the city, compared to when they were asked to map any place they wished. In the latter case, they went for their daily routes that were not so extensive, and did not explore further. For both phases the growth of the space coverage follows a power-law, with exponent 0.73 in phase 2 and 0.79 in phase 3. This suggests that, although on the short term, space coverage in phase two is larger, in the long run the strategy of phase 3 might actually produce better coverage. However, the restricted time frame of our challenge can not provide further proof for this hypothesis.</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40</a:t>
            </a:fld>
            <a:endParaRPr lang="de-DE"/>
          </a:p>
        </p:txBody>
      </p:sp>
    </p:spTree>
    <p:extLst>
      <p:ext uri="{BB962C8B-B14F-4D97-AF65-F5344CB8AC3E}">
        <p14:creationId xmlns:p14="http://schemas.microsoft.com/office/powerpoint/2010/main" val="825685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a:ln/>
        </p:spPr>
      </p:sp>
      <p:sp>
        <p:nvSpPr>
          <p:cNvPr id="108547" name="Notizenplatzhalt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t>So, for each tile, we also look at how measurements are spread in time, i.e., time coverage. </a:t>
            </a:r>
          </a:p>
          <a:p>
            <a:endParaRPr lang="en-US" altLang="en-US" dirty="0" smtClean="0"/>
          </a:p>
          <a:p>
            <a:r>
              <a:rPr lang="en-US" altLang="en-US" dirty="0" smtClean="0"/>
              <a:t>measurements into 8 categories based on the time of measurement. </a:t>
            </a:r>
          </a:p>
          <a:p>
            <a:r>
              <a:rPr lang="en-US" altLang="en-US" dirty="0" smtClean="0"/>
              <a:t>working days (Monday to Friday) from the </a:t>
            </a:r>
          </a:p>
          <a:p>
            <a:r>
              <a:rPr lang="en-US" altLang="en-US" dirty="0" smtClean="0"/>
              <a:t>Weekends (Saturday and Sunday). </a:t>
            </a:r>
          </a:p>
          <a:p>
            <a:r>
              <a:rPr lang="en-US" altLang="en-US" dirty="0" smtClean="0"/>
              <a:t>Each of the two groups were divided into 4 further categories, by setting time thresholds at hours 08:00, 14:00, 18:00 and 23:00. </a:t>
            </a:r>
          </a:p>
          <a:p>
            <a:endParaRPr lang="en-US" altLang="en-US" dirty="0" smtClean="0"/>
          </a:p>
          <a:p>
            <a:r>
              <a:rPr lang="en-US" altLang="en-US" dirty="0" smtClean="0"/>
              <a:t>The entropy of the resulting sets was computed. For each square, we obtained the fraction fi of measurements in each category </a:t>
            </a:r>
            <a:r>
              <a:rPr lang="en-US" altLang="en-US" dirty="0" err="1" smtClean="0"/>
              <a:t>i</a:t>
            </a:r>
            <a:endParaRPr lang="en-US" altLang="en-US" dirty="0" smtClean="0"/>
          </a:p>
          <a:p>
            <a:r>
              <a:rPr lang="en-US" altLang="en-US" dirty="0" smtClean="0"/>
              <a:t>as the ratio between measurements falling into that category and the overall number of measurements in that square. Then the entropy for that square is </a:t>
            </a:r>
          </a:p>
          <a:p>
            <a:r>
              <a:rPr lang="en-US" altLang="en-US" dirty="0" smtClean="0"/>
              <a:t>E= </a:t>
            </a:r>
            <a:r>
              <a:rPr lang="de-DE" altLang="en-US" dirty="0" err="1" smtClean="0"/>
              <a:t>sum</a:t>
            </a:r>
            <a:r>
              <a:rPr lang="de-DE" altLang="en-US" dirty="0" smtClean="0"/>
              <a:t>  </a:t>
            </a:r>
            <a:r>
              <a:rPr lang="de-DE" altLang="en-US" dirty="0" err="1" smtClean="0"/>
              <a:t>fi</a:t>
            </a:r>
            <a:r>
              <a:rPr lang="de-DE" altLang="en-US" dirty="0" smtClean="0"/>
              <a:t> log2 </a:t>
            </a:r>
            <a:r>
              <a:rPr lang="de-DE" altLang="en-US" dirty="0" err="1" smtClean="0"/>
              <a:t>fi</a:t>
            </a:r>
            <a:r>
              <a:rPr lang="de-DE" altLang="en-US" dirty="0" smtClean="0"/>
              <a:t>. </a:t>
            </a:r>
          </a:p>
          <a:p>
            <a:r>
              <a:rPr lang="de-DE" altLang="en-US" dirty="0" smtClean="0"/>
              <a:t>A </a:t>
            </a:r>
            <a:r>
              <a:rPr lang="de-DE" altLang="en-US" dirty="0" err="1" smtClean="0"/>
              <a:t>higher</a:t>
            </a:r>
            <a:r>
              <a:rPr lang="de-DE" altLang="en-US" dirty="0" smtClean="0"/>
              <a:t> </a:t>
            </a:r>
            <a:r>
              <a:rPr lang="en-US" altLang="en-US" dirty="0" smtClean="0"/>
              <a:t>entropy indicates a better spread of measurements in time. </a:t>
            </a:r>
          </a:p>
          <a:p>
            <a:endParaRPr lang="en-US" altLang="en-US" dirty="0" smtClean="0"/>
          </a:p>
          <a:p>
            <a:r>
              <a:rPr lang="en-US" altLang="en-US" dirty="0" smtClean="0"/>
              <a:t>Fig 3 shows the distribution of the entropy for all squares covered, in a rank-entropy plot (squares are sorted descending by</a:t>
            </a:r>
          </a:p>
          <a:p>
            <a:r>
              <a:rPr lang="en-US" altLang="en-US" dirty="0" smtClean="0"/>
              <a:t>entropy and the entropy values plotted for each square). A few squares had a very good time coverage. These correspond to hubs in the four cities such as popular leisure locations </a:t>
            </a:r>
          </a:p>
          <a:p>
            <a:r>
              <a:rPr lang="en-US" altLang="en-US" dirty="0" smtClean="0"/>
              <a:t>(e.g. </a:t>
            </a:r>
            <a:r>
              <a:rPr lang="de-DE" altLang="en-US" dirty="0" err="1" smtClean="0"/>
              <a:t>Königsstrasse</a:t>
            </a:r>
            <a:r>
              <a:rPr lang="de-DE" altLang="en-US" dirty="0" smtClean="0"/>
              <a:t> in Kassel), </a:t>
            </a:r>
            <a:r>
              <a:rPr lang="de-DE" altLang="en-US" dirty="0" err="1" smtClean="0"/>
              <a:t>main</a:t>
            </a:r>
            <a:r>
              <a:rPr lang="de-DE" altLang="en-US" dirty="0" smtClean="0"/>
              <a:t> </a:t>
            </a:r>
            <a:r>
              <a:rPr lang="de-DE" altLang="en-US" dirty="0" err="1" smtClean="0"/>
              <a:t>squares</a:t>
            </a:r>
            <a:r>
              <a:rPr lang="de-DE" altLang="en-US" dirty="0" smtClean="0"/>
              <a:t> (e.g. Piazza Castello in Turin) </a:t>
            </a:r>
            <a:r>
              <a:rPr lang="de-DE" altLang="en-US" dirty="0" err="1" smtClean="0"/>
              <a:t>and</a:t>
            </a:r>
            <a:r>
              <a:rPr lang="de-DE" altLang="en-US" dirty="0" smtClean="0"/>
              <a:t> </a:t>
            </a:r>
            <a:r>
              <a:rPr lang="de-DE" altLang="en-US" dirty="0" err="1" smtClean="0"/>
              <a:t>transportation</a:t>
            </a:r>
            <a:r>
              <a:rPr lang="de-DE" altLang="en-US" dirty="0" smtClean="0"/>
              <a:t> </a:t>
            </a:r>
            <a:r>
              <a:rPr lang="de-DE" altLang="en-US" dirty="0" err="1" smtClean="0"/>
              <a:t>hubs</a:t>
            </a:r>
            <a:endParaRPr lang="de-DE" altLang="en-US" dirty="0" smtClean="0"/>
          </a:p>
          <a:p>
            <a:r>
              <a:rPr lang="en-US" altLang="en-US" dirty="0" smtClean="0"/>
              <a:t>(e.g. the Barbican and Bank subway exits in London). </a:t>
            </a:r>
          </a:p>
          <a:p>
            <a:endParaRPr lang="en-US" altLang="en-US" dirty="0" smtClean="0"/>
          </a:p>
          <a:p>
            <a:r>
              <a:rPr lang="en-US" altLang="en-US" dirty="0" smtClean="0"/>
              <a:t>At the other extreme there are many</a:t>
            </a:r>
          </a:p>
          <a:p>
            <a:r>
              <a:rPr lang="en-US" altLang="en-US" dirty="0" smtClean="0"/>
              <a:t>squares (more than half) that have been covered only in one time slot (entropy is 0). Between</a:t>
            </a:r>
          </a:p>
          <a:p>
            <a:r>
              <a:rPr lang="en-US" altLang="en-US" dirty="0" smtClean="0"/>
              <a:t>the two extremes, time coverage is dropping fast when moving through the ranked squares.</a:t>
            </a:r>
          </a:p>
          <a:p>
            <a:endParaRPr lang="en-US" altLang="en-US" dirty="0" smtClean="0"/>
          </a:p>
          <a:p>
            <a:r>
              <a:rPr lang="en-US" altLang="en-US" dirty="0" smtClean="0"/>
              <a:t>The curves display jumps and it appears that squares can be divided into sets based on time</a:t>
            </a:r>
          </a:p>
          <a:p>
            <a:r>
              <a:rPr lang="en-US" altLang="en-US" dirty="0" smtClean="0"/>
              <a:t>coverage. One first set (rightmost) includes those squares that have measurements only at one</a:t>
            </a:r>
          </a:p>
          <a:p>
            <a:r>
              <a:rPr lang="en-US" altLang="en-US" dirty="0" smtClean="0"/>
              <a:t>time of the day (entropy 0), which is followed by those covered in 2 time slots, ending with</a:t>
            </a:r>
          </a:p>
          <a:p>
            <a:r>
              <a:rPr lang="en-US" altLang="en-US" dirty="0" smtClean="0"/>
              <a:t>those that are covered at all times of the day (leftmost). Within each set, coverage decays differently.</a:t>
            </a:r>
          </a:p>
          <a:p>
            <a:r>
              <a:rPr lang="en-US" altLang="en-US" dirty="0" smtClean="0"/>
              <a:t>While for the highly covered squares decay appears to be exponential (as plotted in the</a:t>
            </a:r>
          </a:p>
          <a:p>
            <a:r>
              <a:rPr lang="en-US" altLang="en-US" dirty="0" smtClean="0"/>
              <a:t>inset), this becomes slower as the coverage decreases, with curves resembling polynomial</a:t>
            </a:r>
          </a:p>
          <a:p>
            <a:r>
              <a:rPr lang="de-DE" altLang="en-US" dirty="0" err="1" smtClean="0"/>
              <a:t>decay</a:t>
            </a:r>
            <a:r>
              <a:rPr lang="de-DE" altLang="en-US" dirty="0" smtClean="0"/>
              <a:t>.</a:t>
            </a:r>
          </a:p>
          <a:p>
            <a:r>
              <a:rPr lang="en-US" altLang="en-US" dirty="0" smtClean="0"/>
              <a:t>When comparing the two phases, time coverage in phase 2 is much better overall than in</a:t>
            </a:r>
          </a:p>
          <a:p>
            <a:r>
              <a:rPr lang="en-US" altLang="en-US" dirty="0" smtClean="0"/>
              <a:t>phase 3. This indicates that volunteers not only explored more in space, but also in time, during</a:t>
            </a:r>
          </a:p>
          <a:p>
            <a:r>
              <a:rPr lang="en-US" altLang="en-US" dirty="0" smtClean="0"/>
              <a:t>phase 2, while in phase 3 they followed their daily schedule which allowed for poor time coverage</a:t>
            </a:r>
          </a:p>
          <a:p>
            <a:r>
              <a:rPr lang="en-US" altLang="en-US" dirty="0" smtClean="0"/>
              <a:t>as well. This underlines again the importance of giving volunteers a specific mapping area</a:t>
            </a:r>
          </a:p>
          <a:p>
            <a:r>
              <a:rPr lang="en-US" altLang="en-US" dirty="0" smtClean="0"/>
              <a:t>in order to obtain better measurement spread.</a:t>
            </a:r>
          </a:p>
          <a:p>
            <a:r>
              <a:rPr lang="en-US" altLang="en-US" dirty="0" smtClean="0"/>
              <a:t>The overall coverage results are also displayed as spatial heat maps in Fig 4 (phase 2) and</a:t>
            </a:r>
          </a:p>
          <a:p>
            <a:r>
              <a:rPr lang="en-US" altLang="en-US" dirty="0" smtClean="0"/>
              <a:t>Fig 5 (phase 3). These show the areas of the 4 cities (mapping area for phase 2 and the entire</a:t>
            </a:r>
          </a:p>
          <a:p>
            <a:r>
              <a:rPr lang="en-US" altLang="en-US" dirty="0" smtClean="0"/>
              <a:t>city for phase 3) with the covered tiles. Bright </a:t>
            </a:r>
            <a:r>
              <a:rPr lang="en-US" altLang="en-US" dirty="0" err="1" smtClean="0"/>
              <a:t>colours</a:t>
            </a:r>
            <a:r>
              <a:rPr lang="en-US" altLang="en-US" dirty="0" smtClean="0"/>
              <a:t> correspond to higher time coverage, with</a:t>
            </a:r>
          </a:p>
          <a:p>
            <a:r>
              <a:rPr lang="en-US" altLang="en-US" dirty="0" smtClean="0"/>
              <a:t>bright red indicating the locations with most measurements. It is clear that the mapping area</a:t>
            </a:r>
          </a:p>
          <a:p>
            <a:r>
              <a:rPr lang="en-US" altLang="en-US" dirty="0" smtClean="0"/>
              <a:t>(phase 2) is much better covered than others (phase 3), with a few clear locations containing</a:t>
            </a:r>
          </a:p>
          <a:p>
            <a:r>
              <a:rPr lang="en-US" altLang="en-US" dirty="0" smtClean="0"/>
              <a:t>many measurements. These do correspond to landmarks and main roads in the 4 cities, as discussed</a:t>
            </a:r>
          </a:p>
          <a:p>
            <a:r>
              <a:rPr lang="de-DE" altLang="en-US" dirty="0" err="1" smtClean="0"/>
              <a:t>earlier</a:t>
            </a:r>
            <a:r>
              <a:rPr lang="de-DE" altLang="en-US" dirty="0" smtClean="0"/>
              <a:t>.</a:t>
            </a:r>
          </a:p>
        </p:txBody>
      </p:sp>
      <p:sp>
        <p:nvSpPr>
          <p:cNvPr id="108548" name="Foliennummernplatzhalt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7738">
              <a:defRPr sz="1200">
                <a:solidFill>
                  <a:schemeClr val="tx1"/>
                </a:solidFill>
                <a:latin typeface="Courier New" panose="02070309020205020404" pitchFamily="49" charset="0"/>
              </a:defRPr>
            </a:lvl1pPr>
            <a:lvl2pPr marL="742950" indent="-285750" defTabSz="947738">
              <a:defRPr sz="1200">
                <a:solidFill>
                  <a:schemeClr val="tx1"/>
                </a:solidFill>
                <a:latin typeface="Courier New" panose="02070309020205020404" pitchFamily="49" charset="0"/>
              </a:defRPr>
            </a:lvl2pPr>
            <a:lvl3pPr marL="1143000" indent="-228600" defTabSz="947738">
              <a:defRPr sz="1200">
                <a:solidFill>
                  <a:schemeClr val="tx1"/>
                </a:solidFill>
                <a:latin typeface="Courier New" panose="02070309020205020404" pitchFamily="49" charset="0"/>
              </a:defRPr>
            </a:lvl3pPr>
            <a:lvl4pPr marL="1600200" indent="-228600" defTabSz="947738">
              <a:defRPr sz="1200">
                <a:solidFill>
                  <a:schemeClr val="tx1"/>
                </a:solidFill>
                <a:latin typeface="Courier New" panose="02070309020205020404" pitchFamily="49" charset="0"/>
              </a:defRPr>
            </a:lvl4pPr>
            <a:lvl5pPr marL="2057400" indent="-228600" defTabSz="947738">
              <a:defRPr sz="1200">
                <a:solidFill>
                  <a:schemeClr val="tx1"/>
                </a:solidFill>
                <a:latin typeface="Courier New" panose="02070309020205020404" pitchFamily="49" charset="0"/>
              </a:defRPr>
            </a:lvl5pPr>
            <a:lvl6pPr marL="2514600" indent="-228600" defTabSz="947738" eaLnBrk="0" fontAlgn="base" hangingPunct="0">
              <a:spcBef>
                <a:spcPct val="0"/>
              </a:spcBef>
              <a:spcAft>
                <a:spcPct val="0"/>
              </a:spcAft>
              <a:defRPr sz="1200">
                <a:solidFill>
                  <a:schemeClr val="tx1"/>
                </a:solidFill>
                <a:latin typeface="Courier New" panose="02070309020205020404" pitchFamily="49" charset="0"/>
              </a:defRPr>
            </a:lvl6pPr>
            <a:lvl7pPr marL="2971800" indent="-228600" defTabSz="947738" eaLnBrk="0" fontAlgn="base" hangingPunct="0">
              <a:spcBef>
                <a:spcPct val="0"/>
              </a:spcBef>
              <a:spcAft>
                <a:spcPct val="0"/>
              </a:spcAft>
              <a:defRPr sz="1200">
                <a:solidFill>
                  <a:schemeClr val="tx1"/>
                </a:solidFill>
                <a:latin typeface="Courier New" panose="02070309020205020404" pitchFamily="49" charset="0"/>
              </a:defRPr>
            </a:lvl7pPr>
            <a:lvl8pPr marL="3429000" indent="-228600" defTabSz="947738" eaLnBrk="0" fontAlgn="base" hangingPunct="0">
              <a:spcBef>
                <a:spcPct val="0"/>
              </a:spcBef>
              <a:spcAft>
                <a:spcPct val="0"/>
              </a:spcAft>
              <a:defRPr sz="1200">
                <a:solidFill>
                  <a:schemeClr val="tx1"/>
                </a:solidFill>
                <a:latin typeface="Courier New" panose="02070309020205020404" pitchFamily="49" charset="0"/>
              </a:defRPr>
            </a:lvl8pPr>
            <a:lvl9pPr marL="3886200" indent="-228600" defTabSz="947738" eaLnBrk="0" fontAlgn="base" hangingPunct="0">
              <a:spcBef>
                <a:spcPct val="0"/>
              </a:spcBef>
              <a:spcAft>
                <a:spcPct val="0"/>
              </a:spcAft>
              <a:defRPr sz="1200">
                <a:solidFill>
                  <a:schemeClr val="tx1"/>
                </a:solidFill>
                <a:latin typeface="Courier New" panose="02070309020205020404" pitchFamily="49" charset="0"/>
              </a:defRPr>
            </a:lvl9pPr>
          </a:lstStyle>
          <a:p>
            <a:fld id="{B6014C4C-4840-44B8-BE1C-AAC08DEA029B}" type="slidenum">
              <a:rPr lang="de-DE" altLang="en-US">
                <a:latin typeface="Times" panose="02020603050405020304" pitchFamily="18" charset="0"/>
              </a:rPr>
              <a:pPr/>
              <a:t>42</a:t>
            </a:fld>
            <a:endParaRPr lang="de-DE" altLang="en-US">
              <a:latin typeface="Times" panose="02020603050405020304" pitchFamily="18" charset="0"/>
            </a:endParaRPr>
          </a:p>
        </p:txBody>
      </p:sp>
    </p:spTree>
    <p:extLst>
      <p:ext uri="{BB962C8B-B14F-4D97-AF65-F5344CB8AC3E}">
        <p14:creationId xmlns:p14="http://schemas.microsoft.com/office/powerpoint/2010/main" val="375774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a:t>
            </a:r>
            <a:r>
              <a:rPr lang="de-DE" baseline="0" dirty="0" smtClean="0"/>
              <a:t> haben </a:t>
            </a:r>
            <a:r>
              <a:rPr lang="de-DE" baseline="0" dirty="0" err="1" smtClean="0"/>
              <a:t>Photopfade</a:t>
            </a:r>
            <a:r>
              <a:rPr lang="de-DE" baseline="0" dirty="0" smtClean="0"/>
              <a:t>… ja ne ;)s</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4</a:t>
            </a:fld>
            <a:endParaRPr lang="de-DE"/>
          </a:p>
        </p:txBody>
      </p:sp>
    </p:spTree>
    <p:extLst>
      <p:ext uri="{BB962C8B-B14F-4D97-AF65-F5344CB8AC3E}">
        <p14:creationId xmlns:p14="http://schemas.microsoft.com/office/powerpoint/2010/main" val="406614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Random: </a:t>
            </a:r>
            <a:r>
              <a:rPr lang="de-DE" dirty="0" err="1" smtClean="0"/>
              <a:t>good</a:t>
            </a:r>
            <a:r>
              <a:rPr lang="de-DE" dirty="0" smtClean="0"/>
              <a:t> </a:t>
            </a:r>
            <a:r>
              <a:rPr lang="de-DE" dirty="0" err="1" smtClean="0"/>
              <a:t>for</a:t>
            </a:r>
            <a:r>
              <a:rPr lang="de-DE" dirty="0" smtClean="0"/>
              <a:t> a </a:t>
            </a:r>
            <a:r>
              <a:rPr lang="de-DE" dirty="0" err="1" smtClean="0"/>
              <a:t>representative</a:t>
            </a:r>
            <a:r>
              <a:rPr lang="de-DE" dirty="0" smtClean="0"/>
              <a:t> </a:t>
            </a:r>
            <a:r>
              <a:rPr lang="de-DE" dirty="0" err="1" smtClean="0"/>
              <a:t>map</a:t>
            </a:r>
            <a:r>
              <a:rPr lang="de-DE" dirty="0" smtClean="0"/>
              <a:t> </a:t>
            </a:r>
            <a:r>
              <a:rPr lang="de-DE" dirty="0" err="1" smtClean="0"/>
              <a:t>of</a:t>
            </a:r>
            <a:r>
              <a:rPr lang="de-DE" dirty="0" smtClean="0"/>
              <a:t> </a:t>
            </a:r>
            <a:r>
              <a:rPr lang="de-DE" dirty="0" err="1" smtClean="0"/>
              <a:t>the</a:t>
            </a:r>
            <a:r>
              <a:rPr lang="de-DE" dirty="0" smtClean="0"/>
              <a:t> </a:t>
            </a:r>
            <a:r>
              <a:rPr lang="de-DE" dirty="0" err="1" smtClean="0"/>
              <a:t>complete</a:t>
            </a:r>
            <a:r>
              <a:rPr lang="de-DE" dirty="0" smtClean="0"/>
              <a:t> </a:t>
            </a:r>
            <a:r>
              <a:rPr lang="de-DE" dirty="0" err="1" smtClean="0"/>
              <a:t>city</a:t>
            </a:r>
            <a:r>
              <a:rPr lang="de-DE" dirty="0" smtClean="0"/>
              <a:t>.</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5</a:t>
            </a:fld>
            <a:endParaRPr lang="de-DE"/>
          </a:p>
        </p:txBody>
      </p:sp>
    </p:spTree>
    <p:extLst>
      <p:ext uri="{BB962C8B-B14F-4D97-AF65-F5344CB8AC3E}">
        <p14:creationId xmlns:p14="http://schemas.microsoft.com/office/powerpoint/2010/main" val="262277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Towards</a:t>
            </a:r>
            <a:r>
              <a:rPr lang="de-DE" dirty="0" smtClean="0"/>
              <a:t> </a:t>
            </a:r>
            <a:r>
              <a:rPr lang="de-DE" dirty="0" err="1" smtClean="0"/>
              <a:t>bad</a:t>
            </a:r>
            <a:r>
              <a:rPr lang="de-DE" dirty="0" smtClean="0"/>
              <a:t> </a:t>
            </a:r>
            <a:r>
              <a:rPr lang="de-DE" dirty="0" err="1" smtClean="0"/>
              <a:t>air</a:t>
            </a:r>
            <a:r>
              <a:rPr lang="de-DE" dirty="0" smtClean="0"/>
              <a:t>: </a:t>
            </a:r>
          </a:p>
          <a:p>
            <a:pPr marL="171450" indent="-171450">
              <a:buFont typeface="Arial" panose="020B0604020202020204" pitchFamily="34" charset="0"/>
              <a:buChar char="•"/>
            </a:pPr>
            <a:r>
              <a:rPr lang="de-DE" dirty="0" err="1" smtClean="0"/>
              <a:t>people</a:t>
            </a:r>
            <a:r>
              <a:rPr lang="de-DE" dirty="0" smtClean="0"/>
              <a:t> </a:t>
            </a:r>
            <a:r>
              <a:rPr lang="de-DE" dirty="0" err="1" smtClean="0"/>
              <a:t>actiually</a:t>
            </a:r>
            <a:r>
              <a:rPr lang="de-DE" dirty="0" smtClean="0"/>
              <a:t> </a:t>
            </a:r>
            <a:r>
              <a:rPr lang="de-DE" dirty="0" err="1" smtClean="0"/>
              <a:t>seem</a:t>
            </a:r>
            <a:r>
              <a:rPr lang="de-DE" dirty="0" smtClean="0"/>
              <a:t> </a:t>
            </a:r>
            <a:r>
              <a:rPr lang="de-DE" dirty="0" err="1" smtClean="0"/>
              <a:t>interested</a:t>
            </a:r>
            <a:r>
              <a:rPr lang="de-DE" dirty="0" smtClean="0"/>
              <a:t> in </a:t>
            </a:r>
            <a:r>
              <a:rPr lang="de-DE" dirty="0" err="1" smtClean="0"/>
              <a:t>what</a:t>
            </a:r>
            <a:r>
              <a:rPr lang="de-DE" dirty="0" smtClean="0"/>
              <a:t> </a:t>
            </a:r>
            <a:r>
              <a:rPr lang="de-DE" dirty="0" err="1" smtClean="0"/>
              <a:t>they</a:t>
            </a:r>
            <a:r>
              <a:rPr lang="de-DE" dirty="0" smtClean="0"/>
              <a:t> </a:t>
            </a:r>
            <a:r>
              <a:rPr lang="de-DE" dirty="0" err="1" smtClean="0"/>
              <a:t>are</a:t>
            </a:r>
            <a:r>
              <a:rPr lang="de-DE" dirty="0" smtClean="0"/>
              <a:t> </a:t>
            </a:r>
            <a:r>
              <a:rPr lang="de-DE" dirty="0" err="1" smtClean="0"/>
              <a:t>measuring</a:t>
            </a:r>
            <a:endParaRPr lang="de-DE" dirty="0" smtClean="0"/>
          </a:p>
          <a:p>
            <a:pPr marL="171450" indent="-171450">
              <a:buFont typeface="Arial" panose="020B0604020202020204" pitchFamily="34" charset="0"/>
              <a:buChar char="•"/>
            </a:pPr>
            <a:r>
              <a:rPr lang="de-DE" dirty="0" err="1" smtClean="0"/>
              <a:t>However</a:t>
            </a:r>
            <a:r>
              <a:rPr lang="de-DE" dirty="0" smtClean="0"/>
              <a:t>, </a:t>
            </a:r>
            <a:r>
              <a:rPr lang="de-DE" dirty="0" err="1" smtClean="0"/>
              <a:t>may</a:t>
            </a:r>
            <a:r>
              <a:rPr lang="de-DE" dirty="0" smtClean="0"/>
              <a:t> </a:t>
            </a:r>
            <a:r>
              <a:rPr lang="de-DE" dirty="0" err="1" smtClean="0"/>
              <a:t>introduce</a:t>
            </a:r>
            <a:r>
              <a:rPr lang="de-DE" dirty="0" smtClean="0"/>
              <a:t> </a:t>
            </a:r>
            <a:r>
              <a:rPr lang="de-DE" dirty="0" err="1" smtClean="0"/>
              <a:t>bias</a:t>
            </a:r>
            <a:r>
              <a:rPr lang="de-DE" dirty="0" smtClean="0"/>
              <a:t> </a:t>
            </a:r>
            <a:r>
              <a:rPr lang="de-DE" dirty="0" err="1" smtClean="0"/>
              <a:t>for</a:t>
            </a:r>
            <a:r>
              <a:rPr lang="de-DE" dirty="0" smtClean="0"/>
              <a:t> </a:t>
            </a:r>
            <a:r>
              <a:rPr lang="de-DE" dirty="0" err="1" smtClean="0"/>
              <a:t>aggregate</a:t>
            </a:r>
            <a:r>
              <a:rPr lang="de-DE" dirty="0" smtClean="0"/>
              <a:t> </a:t>
            </a:r>
            <a:r>
              <a:rPr lang="de-DE" dirty="0" err="1" smtClean="0"/>
              <a:t>statistics</a:t>
            </a:r>
            <a:endParaRPr lang="de-DE" dirty="0" smtClean="0"/>
          </a:p>
          <a:p>
            <a:pPr marL="171450" indent="-171450">
              <a:buFont typeface="Arial" panose="020B0604020202020204" pitchFamily="34" charset="0"/>
              <a:buChar char="•"/>
            </a:pP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6</a:t>
            </a:fld>
            <a:endParaRPr lang="de-DE"/>
          </a:p>
        </p:txBody>
      </p:sp>
    </p:spTree>
    <p:extLst>
      <p:ext uri="{BB962C8B-B14F-4D97-AF65-F5344CB8AC3E}">
        <p14:creationId xmlns:p14="http://schemas.microsoft.com/office/powerpoint/2010/main" val="2241580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Follow </a:t>
            </a:r>
            <a:r>
              <a:rPr lang="de-DE" dirty="0" err="1" smtClean="0"/>
              <a:t>roads</a:t>
            </a:r>
            <a:r>
              <a:rPr lang="de-DE" dirty="0" smtClean="0"/>
              <a:t>:</a:t>
            </a:r>
          </a:p>
          <a:p>
            <a:pPr marL="628650" lvl="1" indent="-171450">
              <a:buFont typeface="Arial" panose="020B0604020202020204" pitchFamily="34" charset="0"/>
              <a:buChar char="•"/>
            </a:pPr>
            <a:r>
              <a:rPr lang="de-DE" dirty="0" err="1" smtClean="0"/>
              <a:t>Should</a:t>
            </a:r>
            <a:r>
              <a:rPr lang="de-DE" dirty="0" smtClean="0"/>
              <a:t> </a:t>
            </a:r>
            <a:r>
              <a:rPr lang="de-DE" dirty="0" err="1" smtClean="0"/>
              <a:t>be</a:t>
            </a:r>
            <a:r>
              <a:rPr lang="de-DE" dirty="0" smtClean="0"/>
              <a:t> a </a:t>
            </a:r>
            <a:r>
              <a:rPr lang="de-DE" dirty="0" err="1" smtClean="0"/>
              <a:t>pretty</a:t>
            </a:r>
            <a:r>
              <a:rPr lang="de-DE" dirty="0" smtClean="0"/>
              <a:t> </a:t>
            </a:r>
            <a:r>
              <a:rPr lang="de-DE" dirty="0" err="1" smtClean="0"/>
              <a:t>good</a:t>
            </a:r>
            <a:r>
              <a:rPr lang="de-DE" dirty="0" smtClean="0"/>
              <a:t> </a:t>
            </a:r>
            <a:r>
              <a:rPr lang="de-DE" dirty="0" err="1" smtClean="0"/>
              <a:t>explanation</a:t>
            </a:r>
            <a:r>
              <a:rPr lang="de-DE" dirty="0" smtClean="0"/>
              <a:t> </a:t>
            </a:r>
            <a:r>
              <a:rPr lang="de-DE" dirty="0" err="1" smtClean="0"/>
              <a:t>otherwise</a:t>
            </a:r>
            <a:r>
              <a:rPr lang="de-DE" dirty="0" smtClean="0"/>
              <a:t> </a:t>
            </a:r>
            <a:r>
              <a:rPr lang="de-DE" dirty="0" err="1" smtClean="0"/>
              <a:t>something</a:t>
            </a:r>
            <a:r>
              <a:rPr lang="de-DE" dirty="0" smtClean="0"/>
              <a:t> </a:t>
            </a:r>
            <a:r>
              <a:rPr lang="de-DE" dirty="0" err="1" smtClean="0"/>
              <a:t>is</a:t>
            </a:r>
            <a:r>
              <a:rPr lang="de-DE" dirty="0" smtClean="0"/>
              <a:t> </a:t>
            </a:r>
            <a:r>
              <a:rPr lang="de-DE" dirty="0" err="1" smtClean="0"/>
              <a:t>wrong</a:t>
            </a:r>
            <a:endParaRPr lang="en-US" dirty="0" smtClean="0"/>
          </a:p>
          <a:p>
            <a:pPr marL="628650" lvl="1" indent="-171450">
              <a:buFont typeface="Arial" panose="020B0604020202020204" pitchFamily="34" charset="0"/>
              <a:buChar char="•"/>
            </a:pPr>
            <a:r>
              <a:rPr lang="de-DE" dirty="0" smtClean="0"/>
              <a:t>Focus on </a:t>
            </a:r>
            <a:r>
              <a:rPr lang="de-DE" dirty="0" err="1" smtClean="0"/>
              <a:t>roads</a:t>
            </a:r>
            <a:r>
              <a:rPr lang="de-DE" dirty="0" smtClean="0"/>
              <a:t>; </a:t>
            </a:r>
            <a:r>
              <a:rPr lang="de-DE" dirty="0" err="1" smtClean="0"/>
              <a:t>maybe</a:t>
            </a:r>
            <a:r>
              <a:rPr lang="de-DE" dirty="0" smtClean="0"/>
              <a:t> </a:t>
            </a:r>
            <a:r>
              <a:rPr lang="de-DE" dirty="0" err="1" smtClean="0"/>
              <a:t>add</a:t>
            </a:r>
            <a:r>
              <a:rPr lang="de-DE" dirty="0" smtClean="0"/>
              <a:t> </a:t>
            </a:r>
            <a:r>
              <a:rPr lang="de-DE" dirty="0" err="1" smtClean="0"/>
              <a:t>incentive</a:t>
            </a:r>
            <a:r>
              <a:rPr lang="de-DE" dirty="0" smtClean="0"/>
              <a:t> </a:t>
            </a:r>
            <a:r>
              <a:rPr lang="de-DE" dirty="0" err="1" smtClean="0"/>
              <a:t>to</a:t>
            </a:r>
            <a:r>
              <a:rPr lang="de-DE" dirty="0" smtClean="0"/>
              <a:t> </a:t>
            </a:r>
            <a:r>
              <a:rPr lang="de-DE" dirty="0" err="1" smtClean="0"/>
              <a:t>move</a:t>
            </a:r>
            <a:r>
              <a:rPr lang="de-DE" baseline="0" dirty="0" smtClean="0"/>
              <a:t> </a:t>
            </a:r>
            <a:r>
              <a:rPr lang="de-DE" baseline="0" dirty="0" err="1" smtClean="0"/>
              <a:t>more</a:t>
            </a:r>
            <a:r>
              <a:rPr lang="de-DE" baseline="0" dirty="0" smtClean="0"/>
              <a:t> </a:t>
            </a:r>
            <a:r>
              <a:rPr lang="de-DE" baseline="0" dirty="0" err="1" smtClean="0"/>
              <a:t>randomly</a:t>
            </a:r>
            <a:r>
              <a:rPr lang="de-DE" baseline="0" dirty="0" smtClean="0"/>
              <a:t>?</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7</a:t>
            </a:fld>
            <a:endParaRPr lang="de-DE"/>
          </a:p>
        </p:txBody>
      </p:sp>
    </p:spTree>
    <p:extLst>
      <p:ext uri="{BB962C8B-B14F-4D97-AF65-F5344CB8AC3E}">
        <p14:creationId xmlns:p14="http://schemas.microsoft.com/office/powerpoint/2010/main" val="11190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HypTrails</a:t>
            </a:r>
            <a:r>
              <a:rPr lang="de-DE" baseline="0" dirty="0" smtClean="0"/>
              <a:t> ist für Navigation </a:t>
            </a:r>
            <a:r>
              <a:rPr lang="de-DE" b="1" baseline="0" dirty="0" smtClean="0"/>
              <a:t>im Web </a:t>
            </a:r>
            <a:r>
              <a:rPr lang="de-DE" baseline="0" dirty="0" err="1" smtClean="0"/>
              <a:t>entwicklet</a:t>
            </a:r>
            <a:r>
              <a:rPr lang="de-DE" baseline="0" dirty="0" smtClean="0"/>
              <a:t> worden und basiert auf</a:t>
            </a:r>
          </a:p>
          <a:p>
            <a:pPr marL="171450" indent="-171450">
              <a:buFont typeface="Arial" panose="020B0604020202020204" pitchFamily="34" charset="0"/>
              <a:buChar char="•"/>
            </a:pPr>
            <a:r>
              <a:rPr lang="de-DE" b="1" baseline="0" dirty="0" smtClean="0"/>
              <a:t>diskretem</a:t>
            </a:r>
            <a:r>
              <a:rPr lang="de-DE" baseline="0" dirty="0" smtClean="0"/>
              <a:t> Zustandsraum (wichtig)</a:t>
            </a:r>
          </a:p>
          <a:p>
            <a:pPr marL="171450" indent="-171450">
              <a:buFont typeface="Arial" panose="020B0604020202020204" pitchFamily="34" charset="0"/>
              <a:buChar char="•"/>
            </a:pPr>
            <a:r>
              <a:rPr lang="de-DE" baseline="0" dirty="0" smtClean="0"/>
              <a:t>mit Übergangswahrscheinlichkeiten</a:t>
            </a:r>
          </a:p>
          <a:p>
            <a:pPr marL="171450" indent="-171450">
              <a:buFont typeface="Arial" panose="020B0604020202020204" pitchFamily="34" charset="0"/>
              <a:buChar char="•"/>
            </a:pPr>
            <a:endParaRPr lang="de-DE" baseline="0" dirty="0" smtClean="0"/>
          </a:p>
          <a:p>
            <a:pPr marL="171450" indent="-171450">
              <a:buFont typeface="Arial" panose="020B0604020202020204" pitchFamily="34" charset="0"/>
              <a:buChar char="•"/>
            </a:pPr>
            <a:r>
              <a:rPr lang="de-DE" baseline="0" dirty="0" smtClean="0"/>
              <a:t>Hypothesen werden als Übergangswahrscheinlichkeiten formalisiert</a:t>
            </a:r>
          </a:p>
          <a:p>
            <a:pPr marL="171450" indent="-171450">
              <a:buFont typeface="Arial" panose="020B0604020202020204" pitchFamily="34" charset="0"/>
              <a:buChar char="•"/>
            </a:pPr>
            <a:r>
              <a:rPr lang="de-DE" baseline="0" dirty="0" smtClean="0"/>
              <a:t>Beobachtet Daten müssen als Anzahl von Übergangen zwischen Zuständen repräsentiert werden</a:t>
            </a:r>
          </a:p>
          <a:p>
            <a:pPr marL="171450" indent="-171450">
              <a:buFont typeface="Arial" panose="020B0604020202020204" pitchFamily="34" charset="0"/>
              <a:buChar char="•"/>
            </a:pPr>
            <a:endParaRPr lang="de-DE" baseline="0" dirty="0" smtClean="0"/>
          </a:p>
          <a:p>
            <a:pPr marL="171450" indent="-171450">
              <a:buFont typeface="Arial" panose="020B0604020202020204" pitchFamily="34" charset="0"/>
              <a:buChar char="•"/>
            </a:pPr>
            <a:r>
              <a:rPr lang="de-DE" baseline="0" dirty="0" smtClean="0"/>
              <a:t>Dann rechnet man die Marginal </a:t>
            </a:r>
            <a:r>
              <a:rPr lang="de-DE" baseline="0" dirty="0" err="1" smtClean="0"/>
              <a:t>Likelihood</a:t>
            </a:r>
            <a:r>
              <a:rPr lang="de-DE" baseline="0" dirty="0" smtClean="0"/>
              <a:t> aus, die der </a:t>
            </a:r>
            <a:r>
              <a:rPr lang="de-DE" baseline="0" dirty="0" err="1" smtClean="0"/>
              <a:t>Wahrschienlichkeit</a:t>
            </a:r>
            <a:r>
              <a:rPr lang="de-DE" baseline="0" dirty="0" smtClean="0"/>
              <a:t> der Daten entspricht gegeben eine bestimmte Hypothese</a:t>
            </a:r>
          </a:p>
          <a:p>
            <a:pPr marL="171450" indent="-171450">
              <a:buFont typeface="Arial" panose="020B0604020202020204" pitchFamily="34" charset="0"/>
              <a:buChar char="•"/>
            </a:pPr>
            <a:r>
              <a:rPr lang="de-DE" baseline="0" dirty="0" smtClean="0"/>
              <a:t>Wobei die Hypothese als im Prior der Übergangswahrscheinlichkeiten als Parameter einer </a:t>
            </a:r>
            <a:r>
              <a:rPr lang="de-DE" baseline="0" dirty="0" err="1" smtClean="0"/>
              <a:t>Dirichlet</a:t>
            </a:r>
            <a:r>
              <a:rPr lang="de-DE" baseline="0" dirty="0" smtClean="0"/>
              <a:t>-Verteilung kodiert wird</a:t>
            </a:r>
          </a:p>
          <a:p>
            <a:pPr marL="171450" indent="-171450">
              <a:buFont typeface="Arial" panose="020B0604020202020204" pitchFamily="34" charset="0"/>
              <a:buChar char="•"/>
            </a:pPr>
            <a:endParaRPr lang="de-DE" baseline="0" dirty="0" smtClean="0"/>
          </a:p>
          <a:p>
            <a:pPr marL="171450" indent="-171450">
              <a:buFont typeface="Arial" panose="020B0604020202020204" pitchFamily="34" charset="0"/>
              <a:buChar char="•"/>
            </a:pPr>
            <a:r>
              <a:rPr lang="de-DE" baseline="0" dirty="0" smtClean="0"/>
              <a:t>Diese ML verwendet man dann, um den </a:t>
            </a:r>
            <a:r>
              <a:rPr lang="de-DE" baseline="0" dirty="0" err="1" smtClean="0"/>
              <a:t>Bayes</a:t>
            </a:r>
            <a:r>
              <a:rPr lang="de-DE" baseline="0" dirty="0" smtClean="0"/>
              <a:t> Faktor auszurechnen, </a:t>
            </a:r>
          </a:p>
          <a:p>
            <a:pPr marL="171450" indent="-171450">
              <a:buFont typeface="Arial" panose="020B0604020202020204" pitchFamily="34" charset="0"/>
              <a:buChar char="•"/>
            </a:pPr>
            <a:r>
              <a:rPr lang="de-DE" baseline="0" dirty="0" smtClean="0"/>
              <a:t>der dann eine Aussage darüber liefert, welche Hypothese plausibler ist</a:t>
            </a:r>
          </a:p>
          <a:p>
            <a:pPr marL="171450" indent="-171450">
              <a:buFont typeface="Arial" panose="020B0604020202020204" pitchFamily="34" charset="0"/>
              <a:buChar char="•"/>
            </a:pPr>
            <a:endParaRPr lang="de-DE" baseline="0" dirty="0" smtClean="0"/>
          </a:p>
          <a:p>
            <a:pPr marL="0" indent="0">
              <a:buFont typeface="Arial" panose="020B0604020202020204" pitchFamily="34" charset="0"/>
              <a:buNone/>
            </a:pPr>
            <a:r>
              <a:rPr lang="de-DE" dirty="0" smtClean="0"/>
              <a:t>Technisch</a:t>
            </a:r>
            <a:r>
              <a:rPr lang="de-DE" baseline="0" dirty="0" smtClean="0"/>
              <a:t> gehen wir später noch einmal genauer auf </a:t>
            </a:r>
            <a:r>
              <a:rPr lang="de-DE" baseline="0" dirty="0" err="1" smtClean="0"/>
              <a:t>HypTrails</a:t>
            </a:r>
            <a:r>
              <a:rPr lang="de-DE" baseline="0" dirty="0" smtClean="0"/>
              <a:t> ein, </a:t>
            </a:r>
          </a:p>
          <a:p>
            <a:pPr marL="0" indent="0">
              <a:buFont typeface="Arial" panose="020B0604020202020204" pitchFamily="34" charset="0"/>
              <a:buNone/>
            </a:pPr>
            <a:r>
              <a:rPr lang="de-DE" baseline="0" dirty="0" smtClean="0"/>
              <a:t>Da wir dann eine methodische Erweiterung von </a:t>
            </a:r>
            <a:r>
              <a:rPr lang="de-DE" baseline="0" dirty="0" err="1" smtClean="0"/>
              <a:t>HypTrails</a:t>
            </a:r>
            <a:r>
              <a:rPr lang="de-DE" baseline="0" dirty="0" smtClean="0"/>
              <a:t> vorstellen.</a:t>
            </a:r>
          </a:p>
          <a:p>
            <a:pPr marL="0" indent="0">
              <a:buFont typeface="Arial" panose="020B0604020202020204" pitchFamily="34" charset="0"/>
              <a:buNone/>
            </a:pPr>
            <a:r>
              <a:rPr lang="de-DE" baseline="0" dirty="0" smtClean="0"/>
              <a:t>Dazu aber später mehr.</a:t>
            </a:r>
          </a:p>
          <a:p>
            <a:pPr marL="0" indent="0">
              <a:buFont typeface="Arial" panose="020B0604020202020204" pitchFamily="34" charset="0"/>
              <a:buNone/>
            </a:pPr>
            <a:endParaRPr lang="de-DE" baseline="0" dirty="0" smtClean="0"/>
          </a:p>
          <a:p>
            <a:pPr marL="0" indent="0">
              <a:buFont typeface="Arial" panose="020B0604020202020204" pitchFamily="34" charset="0"/>
              <a:buNone/>
            </a:pPr>
            <a:r>
              <a:rPr lang="de-DE" baseline="0" dirty="0" smtClean="0"/>
              <a:t>Das tolle an </a:t>
            </a:r>
            <a:r>
              <a:rPr lang="de-DE" baseline="0" dirty="0" err="1" smtClean="0"/>
              <a:t>HypTrails</a:t>
            </a:r>
            <a:r>
              <a:rPr lang="de-DE" baseline="0" dirty="0" smtClean="0"/>
              <a:t> ist jetzt….</a:t>
            </a:r>
            <a:endParaRPr lang="de-DE" dirty="0"/>
          </a:p>
        </p:txBody>
      </p:sp>
      <p:sp>
        <p:nvSpPr>
          <p:cNvPr id="4" name="Foliennummernplatzhalter 3"/>
          <p:cNvSpPr>
            <a:spLocks noGrp="1"/>
          </p:cNvSpPr>
          <p:nvPr>
            <p:ph type="sldNum" sz="quarter" idx="10"/>
          </p:nvPr>
        </p:nvSpPr>
        <p:spPr/>
        <p:txBody>
          <a:bodyPr/>
          <a:lstStyle/>
          <a:p>
            <a:fld id="{0AEF114B-21DA-47B7-BCE8-6E855DC570D5}" type="slidenum">
              <a:rPr lang="de-DE" smtClean="0"/>
              <a:t>10</a:t>
            </a:fld>
            <a:endParaRPr lang="de-DE"/>
          </a:p>
        </p:txBody>
      </p:sp>
    </p:spTree>
    <p:extLst>
      <p:ext uri="{BB962C8B-B14F-4D97-AF65-F5344CB8AC3E}">
        <p14:creationId xmlns:p14="http://schemas.microsoft.com/office/powerpoint/2010/main" val="2229136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Meaning</a:t>
            </a:r>
            <a:r>
              <a:rPr lang="de-DE" dirty="0" smtClean="0"/>
              <a:t>,</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now</a:t>
            </a:r>
            <a:r>
              <a:rPr lang="de-DE" baseline="0" dirty="0" smtClean="0"/>
              <a:t> </a:t>
            </a:r>
            <a:r>
              <a:rPr lang="de-DE" baseline="0" dirty="0" err="1" smtClean="0"/>
              <a:t>define</a:t>
            </a:r>
            <a:r>
              <a:rPr lang="de-DE" baseline="0" dirty="0" smtClean="0"/>
              <a:t> a large </a:t>
            </a:r>
            <a:r>
              <a:rPr lang="de-DE" baseline="0" dirty="0" err="1" smtClean="0"/>
              <a:t>transition</a:t>
            </a:r>
            <a:r>
              <a:rPr lang="de-DE" baseline="0" dirty="0" smtClean="0"/>
              <a:t> </a:t>
            </a:r>
            <a:r>
              <a:rPr lang="de-DE" baseline="0" dirty="0" err="1" smtClean="0"/>
              <a:t>probability</a:t>
            </a:r>
            <a:r>
              <a:rPr lang="de-DE" baseline="0" dirty="0" smtClean="0"/>
              <a:t> </a:t>
            </a:r>
            <a:r>
              <a:rPr lang="de-DE" baseline="0" dirty="0" err="1" smtClean="0"/>
              <a:t>matrix</a:t>
            </a:r>
            <a:r>
              <a:rPr lang="de-DE" baseline="0" dirty="0" smtClean="0"/>
              <a:t>, </a:t>
            </a:r>
            <a:r>
              <a:rPr lang="de-DE" baseline="0" dirty="0" err="1" smtClean="0"/>
              <a:t>defining</a:t>
            </a:r>
            <a:r>
              <a:rPr lang="de-DE" baseline="0" dirty="0" smtClean="0"/>
              <a:t> </a:t>
            </a:r>
            <a:r>
              <a:rPr lang="de-DE" baseline="0" dirty="0" err="1" smtClean="0"/>
              <a:t>transition</a:t>
            </a:r>
            <a:r>
              <a:rPr lang="de-DE" baseline="0" dirty="0" smtClean="0"/>
              <a:t> </a:t>
            </a:r>
            <a:r>
              <a:rPr lang="de-DE" baseline="0" dirty="0" err="1" smtClean="0"/>
              <a:t>probabilities</a:t>
            </a:r>
            <a:r>
              <a:rPr lang="de-DE" baseline="0" dirty="0" smtClean="0"/>
              <a:t> </a:t>
            </a:r>
            <a:r>
              <a:rPr lang="de-DE" baseline="0" dirty="0" err="1" smtClean="0"/>
              <a:t>between</a:t>
            </a:r>
            <a:r>
              <a:rPr lang="de-DE" baseline="0" dirty="0" smtClean="0"/>
              <a:t> all </a:t>
            </a:r>
            <a:r>
              <a:rPr lang="de-DE" baseline="0" dirty="0" err="1" smtClean="0"/>
              <a:t>cells</a:t>
            </a:r>
            <a:r>
              <a:rPr lang="de-DE" baseline="0" dirty="0" smtClean="0"/>
              <a:t>.</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13</a:t>
            </a:fld>
            <a:endParaRPr lang="de-DE"/>
          </a:p>
        </p:txBody>
      </p:sp>
    </p:spTree>
    <p:extLst>
      <p:ext uri="{BB962C8B-B14F-4D97-AF65-F5344CB8AC3E}">
        <p14:creationId xmlns:p14="http://schemas.microsoft.com/office/powerpoint/2010/main" val="3483316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Meaning</a:t>
            </a:r>
            <a:r>
              <a:rPr lang="de-DE" dirty="0" smtClean="0"/>
              <a:t>,</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now</a:t>
            </a:r>
            <a:r>
              <a:rPr lang="de-DE" baseline="0" dirty="0" smtClean="0"/>
              <a:t> </a:t>
            </a:r>
            <a:r>
              <a:rPr lang="de-DE" baseline="0" dirty="0" err="1" smtClean="0"/>
              <a:t>define</a:t>
            </a:r>
            <a:r>
              <a:rPr lang="de-DE" baseline="0" dirty="0" smtClean="0"/>
              <a:t> a large </a:t>
            </a:r>
            <a:r>
              <a:rPr lang="de-DE" baseline="0" dirty="0" err="1" smtClean="0"/>
              <a:t>transition</a:t>
            </a:r>
            <a:r>
              <a:rPr lang="de-DE" baseline="0" dirty="0" smtClean="0"/>
              <a:t> </a:t>
            </a:r>
            <a:r>
              <a:rPr lang="de-DE" baseline="0" dirty="0" err="1" smtClean="0"/>
              <a:t>probability</a:t>
            </a:r>
            <a:r>
              <a:rPr lang="de-DE" baseline="0" dirty="0" smtClean="0"/>
              <a:t> </a:t>
            </a:r>
            <a:r>
              <a:rPr lang="de-DE" baseline="0" dirty="0" err="1" smtClean="0"/>
              <a:t>matrix</a:t>
            </a:r>
            <a:r>
              <a:rPr lang="de-DE" baseline="0" dirty="0" smtClean="0"/>
              <a:t>, </a:t>
            </a:r>
            <a:r>
              <a:rPr lang="de-DE" baseline="0" dirty="0" err="1" smtClean="0"/>
              <a:t>defining</a:t>
            </a:r>
            <a:r>
              <a:rPr lang="de-DE" baseline="0" dirty="0" smtClean="0"/>
              <a:t> </a:t>
            </a:r>
            <a:r>
              <a:rPr lang="de-DE" baseline="0" dirty="0" err="1" smtClean="0"/>
              <a:t>transition</a:t>
            </a:r>
            <a:r>
              <a:rPr lang="de-DE" baseline="0" dirty="0" smtClean="0"/>
              <a:t> </a:t>
            </a:r>
            <a:r>
              <a:rPr lang="de-DE" baseline="0" dirty="0" err="1" smtClean="0"/>
              <a:t>probabilities</a:t>
            </a:r>
            <a:r>
              <a:rPr lang="de-DE" baseline="0" dirty="0" smtClean="0"/>
              <a:t> </a:t>
            </a:r>
            <a:r>
              <a:rPr lang="de-DE" baseline="0" dirty="0" err="1" smtClean="0"/>
              <a:t>between</a:t>
            </a:r>
            <a:r>
              <a:rPr lang="de-DE" baseline="0" dirty="0" smtClean="0"/>
              <a:t> all </a:t>
            </a:r>
            <a:r>
              <a:rPr lang="de-DE" baseline="0" dirty="0" err="1" smtClean="0"/>
              <a:t>cells</a:t>
            </a:r>
            <a:r>
              <a:rPr lang="de-DE" baseline="0" smtClean="0"/>
              <a:t>.</a:t>
            </a:r>
            <a:endParaRPr lang="en-US" dirty="0"/>
          </a:p>
        </p:txBody>
      </p:sp>
      <p:sp>
        <p:nvSpPr>
          <p:cNvPr id="4" name="Foliennummernplatzhalter 3"/>
          <p:cNvSpPr>
            <a:spLocks noGrp="1"/>
          </p:cNvSpPr>
          <p:nvPr>
            <p:ph type="sldNum" sz="quarter" idx="10"/>
          </p:nvPr>
        </p:nvSpPr>
        <p:spPr/>
        <p:txBody>
          <a:bodyPr/>
          <a:lstStyle/>
          <a:p>
            <a:fld id="{0AEF114B-21DA-47B7-BCE8-6E855DC570D5}" type="slidenum">
              <a:rPr lang="de-DE" smtClean="0"/>
              <a:t>14</a:t>
            </a:fld>
            <a:endParaRPr lang="de-DE"/>
          </a:p>
        </p:txBody>
      </p:sp>
    </p:spTree>
    <p:extLst>
      <p:ext uri="{BB962C8B-B14F-4D97-AF65-F5344CB8AC3E}">
        <p14:creationId xmlns:p14="http://schemas.microsoft.com/office/powerpoint/2010/main" val="3248283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dirty="0" smtClean="0"/>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2816A96E-163D-40DD-911E-4C6B3CAC0707}" type="datetime1">
              <a:rPr lang="de-DE" smtClean="0"/>
              <a:t>08.06.2018</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33504008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DA98A47D-64F4-4C12-A3F0-EB1AC8D7E9E9}" type="datetime1">
              <a:rPr lang="de-DE" smtClean="0"/>
              <a:t>08.06.2018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181050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996287"/>
            <a:ext cx="1971675" cy="5180676"/>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28650" y="996287"/>
            <a:ext cx="5800725" cy="5180676"/>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0332AD3-F6A1-4371-9FFF-1F0A30C43D11}" type="datetime1">
              <a:rPr lang="de-DE" smtClean="0"/>
              <a:t>08.06.2018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1820309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36540819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0A4389D6-B7E5-4253-86A1-F70F1F81A5B7}" type="datetime1">
              <a:rPr lang="de-DE" smtClean="0"/>
              <a:t>08.06.2018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32531007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9FED89D7-9791-4359-9FFE-AA8B6BD40DDA}" type="datetime1">
              <a:rPr lang="de-DE" smtClean="0"/>
              <a:t>08.06.2018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143087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28650" y="2074459"/>
            <a:ext cx="3886200" cy="410250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29150" y="2074459"/>
            <a:ext cx="3886200" cy="410250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511AB98-C7A4-43C0-82FA-EFFCCA6F0DCA}" type="datetime1">
              <a:rPr lang="de-DE" smtClean="0"/>
              <a:t>08.06.2018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245689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0316" y="846093"/>
            <a:ext cx="7886700" cy="1325563"/>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629842" y="2171656"/>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29842" y="3043453"/>
            <a:ext cx="3868340" cy="328269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5" name="Text Placeholder 4"/>
          <p:cNvSpPr>
            <a:spLocks noGrp="1"/>
          </p:cNvSpPr>
          <p:nvPr>
            <p:ph type="body" sz="quarter" idx="3"/>
          </p:nvPr>
        </p:nvSpPr>
        <p:spPr>
          <a:xfrm>
            <a:off x="4629150" y="2171656"/>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29150" y="3043453"/>
            <a:ext cx="3887391" cy="328269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3F09798F-0AB3-457C-8939-E7FC34F2E62A}" type="datetime1">
              <a:rPr lang="de-DE" smtClean="0"/>
              <a:t>08.06.2018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161433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8A9F8BCB-EDC2-408B-9EBB-D15417B64037}" type="datetime1">
              <a:rPr lang="de-DE" smtClean="0"/>
              <a:t>08.06.2018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3508525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16520-41F6-4221-9BB3-CB43A0DA7063}" type="datetime1">
              <a:rPr lang="de-DE" smtClean="0"/>
              <a:t>08.06.2018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3628720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46312" y="987426"/>
            <a:ext cx="2949178" cy="1600200"/>
          </a:xfrm>
        </p:spPr>
        <p:txBody>
          <a:bodyPr anchor="b"/>
          <a:lstStyle>
            <a:lvl1pPr>
              <a:defRPr sz="3200"/>
            </a:lvl1pPr>
          </a:lstStyle>
          <a:p>
            <a:r>
              <a:rPr lang="de-DE" smtClean="0"/>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43489" y="2587626"/>
            <a:ext cx="2949178" cy="32813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246026D2-71BD-409D-9B7C-A73B2F3AFBCE}" type="datetime1">
              <a:rPr lang="de-DE" smtClean="0"/>
              <a:t>08.06.2018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3489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600200"/>
          </a:xfrm>
        </p:spPr>
        <p:txBody>
          <a:bodyPr anchor="b"/>
          <a:lstStyle>
            <a:lvl1pPr>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29841" y="2587626"/>
            <a:ext cx="2949178" cy="32813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500A979F-C76C-44B5-8531-D51149C17CD0}" type="datetime1">
              <a:rPr lang="de-DE" smtClean="0"/>
              <a:t>08.06.2018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DBF07A6-5FB6-4032-AAEF-606F04FD8361}" type="slidenum">
              <a:rPr lang="de-DE" smtClean="0"/>
              <a:t>‹Nr.›</a:t>
            </a:fld>
            <a:endParaRPr lang="de-DE"/>
          </a:p>
        </p:txBody>
      </p:sp>
    </p:spTree>
    <p:extLst>
      <p:ext uri="{BB962C8B-B14F-4D97-AF65-F5344CB8AC3E}">
        <p14:creationId xmlns:p14="http://schemas.microsoft.com/office/powerpoint/2010/main" val="1433574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hteck 12"/>
          <p:cNvSpPr/>
          <p:nvPr userDrawn="1"/>
        </p:nvSpPr>
        <p:spPr>
          <a:xfrm>
            <a:off x="6457950" y="-1"/>
            <a:ext cx="2686050" cy="634583"/>
          </a:xfrm>
          <a:prstGeom prst="rect">
            <a:avLst/>
          </a:prstGeom>
          <a:gradFill flip="none" rotWithShape="1">
            <a:gsLst>
              <a:gs pos="75000">
                <a:schemeClr val="bg1"/>
              </a:gs>
              <a:gs pos="100000">
                <a:srgbClr val="D0D0D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18" descr="unilogo4c"/>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r="20525"/>
          <a:stretch>
            <a:fillRect/>
          </a:stretch>
        </p:blipFill>
        <p:spPr bwMode="auto">
          <a:xfrm>
            <a:off x="1" y="0"/>
            <a:ext cx="6457949" cy="6345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23081" y="928048"/>
            <a:ext cx="8338782" cy="967361"/>
          </a:xfrm>
          <a:prstGeom prst="rect">
            <a:avLst/>
          </a:prstGeom>
        </p:spPr>
        <p:txBody>
          <a:bodyPr vert="horz" lIns="91440" tIns="45720" rIns="91440" bIns="45720" rtlCol="0" anchor="ctr">
            <a:normAutofit/>
          </a:bodyPr>
          <a:lstStyle/>
          <a:p>
            <a:r>
              <a:rPr lang="de-DE" dirty="0" smtClean="0"/>
              <a:t>Titelmasterformat durch Klicken bearbeiten</a:t>
            </a:r>
            <a:endParaRPr lang="en-US" dirty="0"/>
          </a:p>
        </p:txBody>
      </p:sp>
      <p:sp>
        <p:nvSpPr>
          <p:cNvPr id="3" name="Text Placeholder 2"/>
          <p:cNvSpPr>
            <a:spLocks noGrp="1"/>
          </p:cNvSpPr>
          <p:nvPr>
            <p:ph type="body" idx="1"/>
          </p:nvPr>
        </p:nvSpPr>
        <p:spPr>
          <a:xfrm>
            <a:off x="423081" y="2043993"/>
            <a:ext cx="8338782" cy="4288568"/>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Date Placeholder 3"/>
          <p:cNvSpPr>
            <a:spLocks noGrp="1"/>
          </p:cNvSpPr>
          <p:nvPr>
            <p:ph type="dt" sz="half" idx="2"/>
          </p:nvPr>
        </p:nvSpPr>
        <p:spPr>
          <a:xfrm>
            <a:off x="63501" y="65341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9547A-A864-4229-837E-97D91064717D}" type="datetime1">
              <a:rPr lang="de-DE" smtClean="0"/>
              <a:t>11.06.2018</a:t>
            </a:fld>
            <a:endParaRPr lang="de-DE"/>
          </a:p>
        </p:txBody>
      </p:sp>
      <p:sp>
        <p:nvSpPr>
          <p:cNvPr id="5" name="Footer Placeholder 4"/>
          <p:cNvSpPr>
            <a:spLocks noGrp="1"/>
          </p:cNvSpPr>
          <p:nvPr>
            <p:ph type="ftr" sz="quarter" idx="3"/>
          </p:nvPr>
        </p:nvSpPr>
        <p:spPr>
          <a:xfrm>
            <a:off x="3028950" y="65341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7023100" y="65341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F07A6-5FB6-4032-AAEF-606F04FD8361}" type="slidenum">
              <a:rPr lang="de-DE" smtClean="0"/>
              <a:t>‹Nr.›</a:t>
            </a:fld>
            <a:endParaRPr lang="de-DE"/>
          </a:p>
        </p:txBody>
      </p:sp>
      <p:sp>
        <p:nvSpPr>
          <p:cNvPr id="10" name="Textfeld 9"/>
          <p:cNvSpPr txBox="1"/>
          <p:nvPr userDrawn="1"/>
        </p:nvSpPr>
        <p:spPr>
          <a:xfrm>
            <a:off x="53128" y="57732"/>
            <a:ext cx="9144000" cy="469359"/>
          </a:xfrm>
          <a:prstGeom prst="rect">
            <a:avLst/>
          </a:prstGeom>
          <a:noFill/>
          <a:effectLst/>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b="0" dirty="0" err="1" smtClean="0">
                <a:solidFill>
                  <a:schemeClr val="tx1">
                    <a:lumMod val="50000"/>
                    <a:lumOff val="50000"/>
                  </a:schemeClr>
                </a:solidFill>
                <a:effectLst/>
              </a:rPr>
              <a:t>AirTrails</a:t>
            </a:r>
            <a:r>
              <a:rPr lang="de-DE" sz="1400" b="0" dirty="0" smtClean="0">
                <a:solidFill>
                  <a:schemeClr val="tx1">
                    <a:lumMod val="50000"/>
                    <a:lumOff val="50000"/>
                  </a:schemeClr>
                </a:solidFill>
                <a:effectLst/>
              </a:rPr>
              <a:t> - </a:t>
            </a:r>
            <a:r>
              <a:rPr lang="en-US" sz="1400" b="0" dirty="0" smtClean="0">
                <a:solidFill>
                  <a:schemeClr val="tx1">
                    <a:lumMod val="50000"/>
                    <a:lumOff val="50000"/>
                  </a:schemeClr>
                </a:solidFill>
                <a:effectLst/>
              </a:rPr>
              <a:t>Urban Air Quality Campaign Exploration Patterns</a:t>
            </a:r>
          </a:p>
          <a:p>
            <a:pPr algn="ctr"/>
            <a:r>
              <a:rPr lang="de-DE" sz="1050" b="1" dirty="0" smtClean="0">
                <a:solidFill>
                  <a:schemeClr val="tx1">
                    <a:lumMod val="50000"/>
                    <a:lumOff val="50000"/>
                  </a:schemeClr>
                </a:solidFill>
                <a:effectLst/>
              </a:rPr>
              <a:t>Martin</a:t>
            </a:r>
            <a:r>
              <a:rPr lang="de-DE" sz="1050" b="1" baseline="0" dirty="0" smtClean="0">
                <a:solidFill>
                  <a:schemeClr val="tx1">
                    <a:lumMod val="50000"/>
                    <a:lumOff val="50000"/>
                  </a:schemeClr>
                </a:solidFill>
                <a:effectLst/>
              </a:rPr>
              <a:t> Becker</a:t>
            </a:r>
            <a:r>
              <a:rPr lang="de-DE" sz="1050" b="0" baseline="0" dirty="0" smtClean="0">
                <a:solidFill>
                  <a:schemeClr val="tx1">
                    <a:lumMod val="50000"/>
                    <a:lumOff val="50000"/>
                  </a:schemeClr>
                </a:solidFill>
                <a:effectLst/>
              </a:rPr>
              <a:t>, Florian Lautenschlager, Andreas </a:t>
            </a:r>
            <a:r>
              <a:rPr lang="de-DE" sz="1050" b="0" baseline="0" dirty="0" err="1" smtClean="0">
                <a:solidFill>
                  <a:schemeClr val="tx1">
                    <a:lumMod val="50000"/>
                    <a:lumOff val="50000"/>
                  </a:schemeClr>
                </a:solidFill>
                <a:effectLst/>
              </a:rPr>
              <a:t>Hotho</a:t>
            </a:r>
            <a:endParaRPr lang="de-DE" sz="1050" b="0" dirty="0">
              <a:solidFill>
                <a:schemeClr val="tx1">
                  <a:lumMod val="50000"/>
                  <a:lumOff val="50000"/>
                </a:schemeClr>
              </a:solidFill>
              <a:effectLst/>
            </a:endParaRPr>
          </a:p>
        </p:txBody>
      </p:sp>
      <p:pic>
        <p:nvPicPr>
          <p:cNvPr id="12" name="Grafik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spTree>
    <p:extLst>
      <p:ext uri="{BB962C8B-B14F-4D97-AF65-F5344CB8AC3E}">
        <p14:creationId xmlns:p14="http://schemas.microsoft.com/office/powerpoint/2010/main" val="2171097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1.png"/><Relationship Id="rId13" Type="http://schemas.openxmlformats.org/officeDocument/2006/relationships/image" Target="../media/image18.png"/><Relationship Id="rId18" Type="http://schemas.openxmlformats.org/officeDocument/2006/relationships/image" Target="../media/image20.png"/><Relationship Id="rId26" Type="http://schemas.openxmlformats.org/officeDocument/2006/relationships/image" Target="../media/image23.jpeg"/><Relationship Id="rId21" Type="http://schemas.openxmlformats.org/officeDocument/2006/relationships/image" Target="../media/image481.png"/><Relationship Id="rId12" Type="http://schemas.openxmlformats.org/officeDocument/2006/relationships/image" Target="../media/image17.png"/><Relationship Id="rId17" Type="http://schemas.openxmlformats.org/officeDocument/2006/relationships/image" Target="../media/image19.png"/><Relationship Id="rId25" Type="http://schemas.openxmlformats.org/officeDocument/2006/relationships/image" Target="../media/image22.jpeg"/><Relationship Id="rId2" Type="http://schemas.openxmlformats.org/officeDocument/2006/relationships/notesSlide" Target="../notesSlides/notesSlide7.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11" Type="http://schemas.openxmlformats.org/officeDocument/2006/relationships/image" Target="../media/image16.png"/><Relationship Id="rId24" Type="http://schemas.openxmlformats.org/officeDocument/2006/relationships/image" Target="../media/image21.jpeg"/><Relationship Id="rId15" Type="http://schemas.openxmlformats.org/officeDocument/2006/relationships/image" Target="../media/image53.png"/><Relationship Id="rId23" Type="http://schemas.openxmlformats.org/officeDocument/2006/relationships/image" Target="../media/image15.png"/><Relationship Id="rId10" Type="http://schemas.openxmlformats.org/officeDocument/2006/relationships/image" Target="../media/image372.png"/><Relationship Id="rId19" Type="http://schemas.openxmlformats.org/officeDocument/2006/relationships/image" Target="../media/image57.png"/><Relationship Id="rId4" Type="http://schemas.openxmlformats.org/officeDocument/2006/relationships/image" Target="../media/image3100.png"/><Relationship Id="rId9" Type="http://schemas.openxmlformats.org/officeDocument/2006/relationships/image" Target="../media/image362.png"/><Relationship Id="rId14" Type="http://schemas.openxmlformats.org/officeDocument/2006/relationships/image" Target="../media/image52.png"/><Relationship Id="rId22" Type="http://schemas.openxmlformats.org/officeDocument/2006/relationships/image" Target="../media/image49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890.png"/><Relationship Id="rId39" Type="http://schemas.openxmlformats.org/officeDocument/2006/relationships/image" Target="../media/image15.png"/><Relationship Id="rId3" Type="http://schemas.openxmlformats.org/officeDocument/2006/relationships/image" Target="../media/image59.png"/><Relationship Id="rId38" Type="http://schemas.openxmlformats.org/officeDocument/2006/relationships/image" Target="../media/image811.png"/><Relationship Id="rId2" Type="http://schemas.openxmlformats.org/officeDocument/2006/relationships/notesSlide" Target="../notesSlides/notesSlide19.xml"/><Relationship Id="rId41" Type="http://schemas.openxmlformats.org/officeDocument/2006/relationships/image" Target="../media/image50.png"/><Relationship Id="rId1" Type="http://schemas.openxmlformats.org/officeDocument/2006/relationships/slideLayout" Target="../slideLayouts/slideLayout2.xml"/><Relationship Id="rId37" Type="http://schemas.openxmlformats.org/officeDocument/2006/relationships/image" Target="../media/image801.png"/><Relationship Id="rId40" Type="http://schemas.openxmlformats.org/officeDocument/2006/relationships/image" Target="../media/image49.png"/><Relationship Id="rId36" Type="http://schemas.openxmlformats.org/officeDocument/2006/relationships/image" Target="../media/image791.png"/><Relationship Id="rId10" Type="http://schemas.openxmlformats.org/officeDocument/2006/relationships/image" Target="../media/image5200.png"/><Relationship Id="rId4" Type="http://schemas.openxmlformats.org/officeDocument/2006/relationships/image" Target="../media/image60.png"/><Relationship Id="rId9" Type="http://schemas.openxmlformats.org/officeDocument/2006/relationships/image" Target="../media/image930.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5.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896302" y="1"/>
            <a:ext cx="8247698" cy="6858000"/>
          </a:xfrm>
          <a:prstGeom prst="rect">
            <a:avLst/>
          </a:prstGeom>
          <a:gradFill flip="none" rotWithShape="1">
            <a:gsLst>
              <a:gs pos="24000">
                <a:schemeClr val="accent1">
                  <a:lumMod val="5000"/>
                  <a:lumOff val="95000"/>
                </a:schemeClr>
              </a:gs>
              <a:gs pos="65000">
                <a:srgbClr val="003C7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tangle 7"/>
          <p:cNvSpPr>
            <a:spLocks noChangeArrowheads="1"/>
          </p:cNvSpPr>
          <p:nvPr/>
        </p:nvSpPr>
        <p:spPr bwMode="auto">
          <a:xfrm>
            <a:off x="-1" y="0"/>
            <a:ext cx="900113"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pic>
        <p:nvPicPr>
          <p:cNvPr id="9" name="Picture 18" descr="unilogo4c"/>
          <p:cNvPicPr>
            <a:picLocks noChangeAspect="1" noChangeArrowheads="1"/>
          </p:cNvPicPr>
          <p:nvPr/>
        </p:nvPicPr>
        <p:blipFill>
          <a:blip r:embed="rId3" cstate="print">
            <a:extLst>
              <a:ext uri="{28A0092B-C50C-407E-A947-70E740481C1C}">
                <a14:useLocalDpi xmlns:a14="http://schemas.microsoft.com/office/drawing/2010/main" val="0"/>
              </a:ext>
            </a:extLst>
          </a:blip>
          <a:srcRect r="20525"/>
          <a:stretch>
            <a:fillRect/>
          </a:stretch>
        </p:blipFill>
        <p:spPr bwMode="auto">
          <a:xfrm>
            <a:off x="0" y="431802"/>
            <a:ext cx="9144000" cy="89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333" y="530266"/>
            <a:ext cx="1198843" cy="701596"/>
          </a:xfrm>
          <a:prstGeom prst="rect">
            <a:avLst/>
          </a:prstGeom>
        </p:spPr>
      </p:pic>
      <p:sp>
        <p:nvSpPr>
          <p:cNvPr id="14" name="Textfeld 13"/>
          <p:cNvSpPr txBox="1"/>
          <p:nvPr/>
        </p:nvSpPr>
        <p:spPr>
          <a:xfrm>
            <a:off x="3267859" y="6200702"/>
            <a:ext cx="5685787" cy="400110"/>
          </a:xfrm>
          <a:prstGeom prst="rect">
            <a:avLst/>
          </a:prstGeom>
          <a:noFill/>
        </p:spPr>
        <p:txBody>
          <a:bodyPr wrap="none" rtlCol="0">
            <a:spAutoFit/>
          </a:bodyPr>
          <a:lstStyle/>
          <a:p>
            <a:r>
              <a:rPr lang="de-DE" sz="2000" b="1" dirty="0" smtClean="0">
                <a:solidFill>
                  <a:schemeClr val="bg2">
                    <a:lumMod val="50000"/>
                  </a:schemeClr>
                </a:solidFill>
                <a:latin typeface="+mj-lt"/>
              </a:rPr>
              <a:t>Martin </a:t>
            </a:r>
            <a:r>
              <a:rPr lang="de-DE" sz="2000" b="1" dirty="0" smtClean="0">
                <a:solidFill>
                  <a:schemeClr val="bg2">
                    <a:lumMod val="50000"/>
                  </a:schemeClr>
                </a:solidFill>
                <a:latin typeface="+mj-lt"/>
              </a:rPr>
              <a:t>Becker,</a:t>
            </a:r>
            <a:r>
              <a:rPr lang="de-DE" sz="2000" dirty="0" smtClean="0">
                <a:solidFill>
                  <a:schemeClr val="bg2">
                    <a:lumMod val="50000"/>
                  </a:schemeClr>
                </a:solidFill>
                <a:latin typeface="+mj-lt"/>
              </a:rPr>
              <a:t> Florian Lautenschlager, Andreas </a:t>
            </a:r>
            <a:r>
              <a:rPr lang="de-DE" sz="2000" dirty="0" err="1" smtClean="0">
                <a:solidFill>
                  <a:schemeClr val="bg2">
                    <a:lumMod val="50000"/>
                  </a:schemeClr>
                </a:solidFill>
                <a:latin typeface="+mj-lt"/>
              </a:rPr>
              <a:t>Hotho</a:t>
            </a:r>
            <a:endParaRPr lang="de-DE" sz="2000" dirty="0" smtClean="0">
              <a:solidFill>
                <a:schemeClr val="bg2">
                  <a:lumMod val="50000"/>
                </a:schemeClr>
              </a:solidFill>
              <a:latin typeface="+mj-lt"/>
            </a:endParaRPr>
          </a:p>
        </p:txBody>
      </p:sp>
      <p:sp>
        <p:nvSpPr>
          <p:cNvPr id="2" name="Rechteck 1"/>
          <p:cNvSpPr/>
          <p:nvPr/>
        </p:nvSpPr>
        <p:spPr>
          <a:xfrm>
            <a:off x="3044713" y="3111124"/>
            <a:ext cx="5360251" cy="2755726"/>
          </a:xfrm>
          <a:prstGeom prst="rect">
            <a:avLst/>
          </a:prstGeom>
          <a:gradFill>
            <a:gsLst>
              <a:gs pos="0">
                <a:schemeClr val="accent1">
                  <a:alpha val="0"/>
                  <a:lumMod val="0"/>
                  <a:lumOff val="100000"/>
                </a:schemeClr>
              </a:gs>
              <a:gs pos="26000">
                <a:schemeClr val="bg1"/>
              </a:gs>
              <a:gs pos="100000">
                <a:schemeClr val="bg1"/>
              </a:gs>
            </a:gsLst>
            <a:lin ang="30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feld 14"/>
          <p:cNvSpPr txBox="1"/>
          <p:nvPr/>
        </p:nvSpPr>
        <p:spPr>
          <a:xfrm>
            <a:off x="1323447" y="1811843"/>
            <a:ext cx="6423297" cy="1015663"/>
          </a:xfrm>
          <a:prstGeom prst="rect">
            <a:avLst/>
          </a:prstGeom>
          <a:noFill/>
        </p:spPr>
        <p:txBody>
          <a:bodyPr wrap="none" rtlCol="0">
            <a:spAutoFit/>
          </a:bodyPr>
          <a:lstStyle/>
          <a:p>
            <a:r>
              <a:rPr lang="de-DE" sz="3600" b="1" dirty="0" err="1" smtClean="0">
                <a:solidFill>
                  <a:schemeClr val="bg1"/>
                </a:solidFill>
                <a:effectLst>
                  <a:outerShdw blurRad="38100" dist="38100" dir="2700000" algn="tl">
                    <a:srgbClr val="000000">
                      <a:alpha val="43137"/>
                    </a:srgbClr>
                  </a:outerShdw>
                </a:effectLst>
              </a:rPr>
              <a:t>AirTrails</a:t>
            </a:r>
            <a:endParaRPr lang="de-DE" sz="3600" b="1" dirty="0" smtClean="0">
              <a:solidFill>
                <a:schemeClr val="bg1"/>
              </a:solidFill>
              <a:effectLst>
                <a:outerShdw blurRad="38100" dist="38100" dir="2700000" algn="tl">
                  <a:srgbClr val="000000">
                    <a:alpha val="43137"/>
                  </a:srgbClr>
                </a:outerShdw>
              </a:effectLst>
            </a:endParaRPr>
          </a:p>
          <a:p>
            <a:r>
              <a:rPr lang="de-DE" sz="2400" b="1" dirty="0" smtClean="0">
                <a:solidFill>
                  <a:schemeClr val="bg1"/>
                </a:solidFill>
                <a:effectLst>
                  <a:outerShdw blurRad="38100" dist="38100" dir="2700000" algn="tl">
                    <a:srgbClr val="000000">
                      <a:alpha val="43137"/>
                    </a:srgbClr>
                  </a:outerShdw>
                </a:effectLst>
              </a:rPr>
              <a:t>Urban Air Quality </a:t>
            </a:r>
            <a:r>
              <a:rPr lang="de-DE" sz="2400" b="1" dirty="0" err="1" smtClean="0">
                <a:solidFill>
                  <a:schemeClr val="bg1"/>
                </a:solidFill>
                <a:effectLst>
                  <a:outerShdw blurRad="38100" dist="38100" dir="2700000" algn="tl">
                    <a:srgbClr val="000000">
                      <a:alpha val="43137"/>
                    </a:srgbClr>
                  </a:outerShdw>
                </a:effectLst>
              </a:rPr>
              <a:t>Campaign</a:t>
            </a:r>
            <a:r>
              <a:rPr lang="de-DE" sz="2400" b="1" dirty="0" smtClean="0">
                <a:solidFill>
                  <a:schemeClr val="bg1"/>
                </a:solidFill>
                <a:effectLst>
                  <a:outerShdw blurRad="38100" dist="38100" dir="2700000" algn="tl">
                    <a:srgbClr val="000000">
                      <a:alpha val="43137"/>
                    </a:srgbClr>
                  </a:outerShdw>
                </a:effectLst>
              </a:rPr>
              <a:t> Exploration Patterns</a:t>
            </a:r>
            <a:endParaRPr lang="de-DE" sz="2400" b="1" dirty="0">
              <a:solidFill>
                <a:schemeClr val="bg1"/>
              </a:solidFill>
              <a:effectLst>
                <a:outerShdw blurRad="38100" dist="38100" dir="2700000" algn="tl">
                  <a:srgbClr val="000000">
                    <a:alpha val="43137"/>
                  </a:srgbClr>
                </a:outerShdw>
              </a:effectLst>
            </a:endParaRP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4135" y="3269700"/>
            <a:ext cx="2317985" cy="2431740"/>
          </a:xfrm>
          <a:prstGeom prst="rect">
            <a:avLst/>
          </a:prstGeom>
        </p:spPr>
      </p:pic>
      <p:pic>
        <p:nvPicPr>
          <p:cNvPr id="16" name="Grafi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0720" y="3218157"/>
            <a:ext cx="2535778" cy="2535778"/>
          </a:xfrm>
          <a:prstGeom prst="rect">
            <a:avLst/>
          </a:prstGeom>
        </p:spPr>
      </p:pic>
      <p:pic>
        <p:nvPicPr>
          <p:cNvPr id="17" name="Grafi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9213" y="-317876"/>
            <a:ext cx="6919784" cy="6858000"/>
          </a:xfrm>
          <a:prstGeom prst="rect">
            <a:avLst/>
          </a:prstGeom>
        </p:spPr>
      </p:pic>
      <p:pic>
        <p:nvPicPr>
          <p:cNvPr id="18" name="Grafik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1345" y="-601494"/>
            <a:ext cx="6858000" cy="6858000"/>
          </a:xfrm>
          <a:prstGeom prst="rect">
            <a:avLst/>
          </a:prstGeom>
        </p:spPr>
      </p:pic>
    </p:spTree>
    <p:extLst>
      <p:ext uri="{BB962C8B-B14F-4D97-AF65-F5344CB8AC3E}">
        <p14:creationId xmlns:p14="http://schemas.microsoft.com/office/powerpoint/2010/main" val="805858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7025640" y="6500495"/>
            <a:ext cx="2057400" cy="365125"/>
          </a:xfrm>
        </p:spPr>
        <p:txBody>
          <a:bodyPr/>
          <a:lstStyle/>
          <a:p>
            <a:fld id="{FDBF07A6-5FB6-4032-AAEF-606F04FD8361}" type="slidenum">
              <a:rPr lang="de-DE" smtClean="0"/>
              <a:t>10</a:t>
            </a:fld>
            <a:endParaRPr lang="de-DE" dirty="0"/>
          </a:p>
        </p:txBody>
      </p:sp>
      <mc:AlternateContent xmlns:mc="http://schemas.openxmlformats.org/markup-compatibility/2006" xmlns:a14="http://schemas.microsoft.com/office/drawing/2010/main">
        <mc:Choice Requires="a14">
          <p:sp>
            <p:nvSpPr>
              <p:cNvPr id="16" name="Textfeld 15"/>
              <p:cNvSpPr txBox="1"/>
              <p:nvPr/>
            </p:nvSpPr>
            <p:spPr>
              <a:xfrm>
                <a:off x="-2505130" y="3650277"/>
                <a:ext cx="2356479" cy="1348126"/>
              </a:xfrm>
              <a:prstGeom prst="rect">
                <a:avLst/>
              </a:prstGeom>
              <a:noFill/>
            </p:spPr>
            <p:txBody>
              <a:bodyPr wrap="none" rtlCol="0">
                <a:spAutoFit/>
              </a:bodyPr>
              <a:lstStyle/>
              <a:p>
                <a:pPr algn="ctr"/>
                <a:r>
                  <a:rPr lang="de-DE" sz="2000" b="1" dirty="0" smtClean="0"/>
                  <a:t>Marginal </a:t>
                </a:r>
                <a:r>
                  <a:rPr lang="de-DE" sz="2000" b="1" dirty="0" err="1"/>
                  <a:t>likelihood</a:t>
                </a:r>
                <a:r>
                  <a:rPr lang="de-DE" sz="2000" b="1" dirty="0"/>
                  <a:t> </a:t>
                </a:r>
                <a:r>
                  <a:rPr lang="de-DE" sz="2000" b="1" dirty="0" smtClean="0"/>
                  <a:t/>
                </a:r>
                <a:br>
                  <a:rPr lang="de-DE" sz="2000" b="1" dirty="0" smtClean="0"/>
                </a:br>
                <a:r>
                  <a:rPr lang="de-DE" sz="2000" b="1" dirty="0" err="1" smtClean="0"/>
                  <a:t>of</a:t>
                </a:r>
                <a:r>
                  <a:rPr lang="de-DE" sz="2000" b="1" dirty="0" smtClean="0"/>
                  <a:t> </a:t>
                </a:r>
                <a:r>
                  <a:rPr lang="de-DE" sz="2000" b="1" dirty="0" err="1"/>
                  <a:t>o</a:t>
                </a:r>
                <a:r>
                  <a:rPr lang="de-DE" sz="2000" b="1" dirty="0" err="1" smtClean="0"/>
                  <a:t>bservations</a:t>
                </a:r>
                <a:r>
                  <a:rPr lang="de-DE" sz="2000" b="1" dirty="0" smtClean="0"/>
                  <a:t> </a:t>
                </a:r>
                <a14:m>
                  <m:oMath xmlns:m="http://schemas.openxmlformats.org/officeDocument/2006/math">
                    <m:r>
                      <a:rPr lang="de-DE" sz="2000" b="1" i="1" dirty="0">
                        <a:latin typeface="Cambria Math" panose="02040503050406030204" pitchFamily="18" charset="0"/>
                      </a:rPr>
                      <m:t>𝑫</m:t>
                    </m:r>
                  </m:oMath>
                </a14:m>
                <a:r>
                  <a:rPr lang="de-DE" sz="2000" b="1" dirty="0"/>
                  <a:t> </a:t>
                </a:r>
                <a:endParaRPr lang="de-DE" sz="2000" b="1" dirty="0" smtClean="0"/>
              </a:p>
              <a:p>
                <a:pPr algn="ctr"/>
                <a:r>
                  <a:rPr lang="de-DE" sz="2000" dirty="0" smtClean="0"/>
                  <a:t>given </a:t>
                </a:r>
                <a:r>
                  <a:rPr lang="de-DE" sz="2000" dirty="0" err="1"/>
                  <a:t>as</a:t>
                </a:r>
                <a:r>
                  <a:rPr lang="de-DE" sz="2000" dirty="0"/>
                  <a:t> </a:t>
                </a:r>
                <a:endParaRPr lang="de-DE" sz="2000" dirty="0" smtClean="0"/>
              </a:p>
              <a:p>
                <a:pPr algn="ctr"/>
                <a:r>
                  <a:rPr lang="de-DE" sz="2000" b="1" dirty="0" err="1" smtClean="0">
                    <a:solidFill>
                      <a:srgbClr val="FF0000"/>
                    </a:solidFill>
                  </a:rPr>
                  <a:t>transition</a:t>
                </a:r>
                <a:r>
                  <a:rPr lang="de-DE" sz="2000" b="1" dirty="0" smtClean="0">
                    <a:solidFill>
                      <a:srgbClr val="FF0000"/>
                    </a:solidFill>
                  </a:rPr>
                  <a:t> </a:t>
                </a:r>
                <a:r>
                  <a:rPr lang="de-DE" sz="2000" b="1" dirty="0" err="1">
                    <a:solidFill>
                      <a:srgbClr val="FF0000"/>
                    </a:solidFill>
                  </a:rPr>
                  <a:t>counts</a:t>
                </a:r>
                <a:r>
                  <a:rPr lang="de-DE" sz="2000" b="1" dirty="0">
                    <a:solidFill>
                      <a:srgbClr val="FF0000"/>
                    </a:solidFill>
                  </a:rPr>
                  <a:t> </a:t>
                </a:r>
                <a14:m>
                  <m:oMath xmlns:m="http://schemas.openxmlformats.org/officeDocument/2006/math">
                    <m:sSub>
                      <m:sSubPr>
                        <m:ctrlPr>
                          <a:rPr lang="de-DE" sz="2000" i="1">
                            <a:solidFill>
                              <a:srgbClr val="FF0000"/>
                            </a:solidFill>
                            <a:latin typeface="Cambria Math" panose="02040503050406030204" pitchFamily="18" charset="0"/>
                            <a:ea typeface="Cambria Math" panose="02040503050406030204" pitchFamily="18" charset="0"/>
                          </a:rPr>
                        </m:ctrlPr>
                      </m:sSubPr>
                      <m:e>
                        <m:r>
                          <a:rPr lang="de-DE" sz="2000" i="1">
                            <a:solidFill>
                              <a:srgbClr val="FF0000"/>
                            </a:solidFill>
                            <a:latin typeface="Cambria Math" panose="02040503050406030204" pitchFamily="18" charset="0"/>
                            <a:ea typeface="Cambria Math" panose="02040503050406030204" pitchFamily="18" charset="0"/>
                          </a:rPr>
                          <m:t>𝑛</m:t>
                        </m:r>
                      </m:e>
                      <m:sub>
                        <m:r>
                          <a:rPr lang="de-DE" sz="2000" i="1">
                            <a:solidFill>
                              <a:srgbClr val="FF0000"/>
                            </a:solidFill>
                            <a:latin typeface="Cambria Math" panose="02040503050406030204" pitchFamily="18" charset="0"/>
                            <a:ea typeface="Cambria Math" panose="02040503050406030204" pitchFamily="18" charset="0"/>
                          </a:rPr>
                          <m:t>𝑖𝑗</m:t>
                        </m:r>
                      </m:sub>
                    </m:sSub>
                  </m:oMath>
                </a14:m>
                <a:endParaRPr lang="de-DE" sz="2000" dirty="0"/>
              </a:p>
            </p:txBody>
          </p:sp>
        </mc:Choice>
        <mc:Fallback xmlns="">
          <p:sp>
            <p:nvSpPr>
              <p:cNvPr id="16" name="Textfeld 15"/>
              <p:cNvSpPr txBox="1">
                <a:spLocks noRot="1" noChangeAspect="1" noMove="1" noResize="1" noEditPoints="1" noAdjustHandles="1" noChangeArrowheads="1" noChangeShapeType="1" noTextEdit="1"/>
              </p:cNvSpPr>
              <p:nvPr/>
            </p:nvSpPr>
            <p:spPr>
              <a:xfrm>
                <a:off x="-2505130" y="3650277"/>
                <a:ext cx="2356479" cy="1348126"/>
              </a:xfrm>
              <a:prstGeom prst="rect">
                <a:avLst/>
              </a:prstGeom>
              <a:blipFill rotWithShape="0">
                <a:blip r:embed="rId4"/>
                <a:stretch>
                  <a:fillRect l="-2067" t="-2715"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Rechteck 95"/>
              <p:cNvSpPr/>
              <p:nvPr/>
            </p:nvSpPr>
            <p:spPr>
              <a:xfrm>
                <a:off x="8433016" y="4037479"/>
                <a:ext cx="4857675" cy="1680588"/>
              </a:xfrm>
              <a:prstGeom prst="rect">
                <a:avLst/>
              </a:prstGeom>
            </p:spPr>
            <p:txBody>
              <a:bodyPr wrap="square">
                <a:spAutoFit/>
              </a:bodyPr>
              <a:lstStyle/>
              <a:p>
                <a:pPr algn="ctr"/>
                <a:r>
                  <a:rPr lang="de-DE" sz="2000" b="1" dirty="0"/>
                  <a:t>conditioned on </a:t>
                </a:r>
                <a:r>
                  <a:rPr lang="de-DE" sz="2000" b="1" dirty="0" smtClean="0"/>
                  <a:t/>
                </a:r>
                <a:br>
                  <a:rPr lang="de-DE" sz="2000" b="1" dirty="0" smtClean="0"/>
                </a:br>
                <a:r>
                  <a:rPr lang="de-DE" sz="2000" b="1" dirty="0" smtClean="0"/>
                  <a:t>a </a:t>
                </a:r>
                <a:r>
                  <a:rPr lang="de-DE" sz="2000" b="1" dirty="0" err="1"/>
                  <a:t>hypothesis</a:t>
                </a:r>
                <a:r>
                  <a:rPr lang="de-DE" sz="2000" b="1" dirty="0"/>
                  <a:t> </a:t>
                </a:r>
                <a14:m>
                  <m:oMath xmlns:m="http://schemas.openxmlformats.org/officeDocument/2006/math">
                    <m:r>
                      <a:rPr lang="de-DE" sz="2000" b="1" i="1">
                        <a:latin typeface="Cambria Math" panose="02040503050406030204" pitchFamily="18" charset="0"/>
                        <a:ea typeface="Cambria Math" panose="02040503050406030204" pitchFamily="18" charset="0"/>
                      </a:rPr>
                      <m:t>𝑯</m:t>
                    </m:r>
                  </m:oMath>
                </a14:m>
                <a:r>
                  <a:rPr lang="de-DE" sz="2000" b="1" dirty="0"/>
                  <a:t> </a:t>
                </a:r>
              </a:p>
              <a:p>
                <a:pPr algn="ctr"/>
                <a:r>
                  <a:rPr lang="de-DE" sz="2000" dirty="0" err="1"/>
                  <a:t>given</a:t>
                </a:r>
                <a:r>
                  <a:rPr lang="de-DE" sz="2000" dirty="0"/>
                  <a:t> </a:t>
                </a:r>
                <a:r>
                  <a:rPr lang="de-DE" sz="2000" dirty="0" err="1"/>
                  <a:t>as</a:t>
                </a:r>
                <a:r>
                  <a:rPr lang="de-DE" sz="2000" dirty="0"/>
                  <a:t> </a:t>
                </a:r>
                <a:r>
                  <a:rPr lang="de-DE" sz="2000" b="1" dirty="0" err="1">
                    <a:solidFill>
                      <a:schemeClr val="accent1"/>
                    </a:solidFill>
                  </a:rPr>
                  <a:t>parameters</a:t>
                </a:r>
                <a:r>
                  <a:rPr lang="de-DE" sz="2000" b="1" dirty="0">
                    <a:solidFill>
                      <a:schemeClr val="accent1"/>
                    </a:solidFill>
                  </a:rPr>
                  <a:t> </a:t>
                </a:r>
                <a:r>
                  <a:rPr lang="de-DE" sz="2000" b="1" dirty="0" smtClean="0">
                    <a:solidFill>
                      <a:schemeClr val="accent1"/>
                    </a:solidFill>
                  </a:rPr>
                  <a:t/>
                </a:r>
                <a:br>
                  <a:rPr lang="de-DE" sz="2000" b="1" dirty="0" smtClean="0">
                    <a:solidFill>
                      <a:schemeClr val="accent1"/>
                    </a:solidFill>
                  </a:rPr>
                </a:br>
                <a:r>
                  <a:rPr lang="de-DE" sz="2000" b="1" dirty="0" err="1" smtClean="0">
                    <a:solidFill>
                      <a:schemeClr val="accent1"/>
                    </a:solidFill>
                  </a:rPr>
                  <a:t>of</a:t>
                </a:r>
                <a:r>
                  <a:rPr lang="de-DE" sz="2000" b="1" dirty="0" smtClean="0">
                    <a:solidFill>
                      <a:schemeClr val="accent1"/>
                    </a:solidFill>
                  </a:rPr>
                  <a:t> </a:t>
                </a:r>
                <a:r>
                  <a:rPr lang="de-DE" sz="2000" b="1" dirty="0">
                    <a:solidFill>
                      <a:schemeClr val="accent1"/>
                    </a:solidFill>
                  </a:rPr>
                  <a:t>a Dirichlet </a:t>
                </a:r>
                <a:r>
                  <a:rPr lang="de-DE" sz="2000" b="1" dirty="0" err="1">
                    <a:solidFill>
                      <a:schemeClr val="accent1"/>
                    </a:solidFill>
                  </a:rPr>
                  <a:t>prior</a:t>
                </a:r>
                <a:r>
                  <a:rPr lang="de-DE" sz="2000" b="1" dirty="0">
                    <a:solidFill>
                      <a:schemeClr val="accent1"/>
                    </a:solidFill>
                  </a:rPr>
                  <a:t> </a:t>
                </a:r>
                <a14:m>
                  <m:oMath xmlns:m="http://schemas.openxmlformats.org/officeDocument/2006/math">
                    <m:sSub>
                      <m:sSubPr>
                        <m:ctrlPr>
                          <a:rPr lang="de-DE" sz="2000" i="1">
                            <a:solidFill>
                              <a:schemeClr val="accent1"/>
                            </a:solidFill>
                            <a:latin typeface="Cambria Math" panose="02040503050406030204" pitchFamily="18" charset="0"/>
                            <a:ea typeface="Cambria Math" panose="02040503050406030204" pitchFamily="18" charset="0"/>
                          </a:rPr>
                        </m:ctrlPr>
                      </m:sSubPr>
                      <m:e>
                        <m:r>
                          <a:rPr lang="de-DE" sz="2000" i="1">
                            <a:solidFill>
                              <a:schemeClr val="accent1"/>
                            </a:solidFill>
                            <a:latin typeface="Cambria Math" panose="02040503050406030204" pitchFamily="18" charset="0"/>
                            <a:ea typeface="Cambria Math" panose="02040503050406030204" pitchFamily="18" charset="0"/>
                          </a:rPr>
                          <m:t>𝛼</m:t>
                        </m:r>
                      </m:e>
                      <m:sub>
                        <m:r>
                          <a:rPr lang="de-DE" sz="2000" i="1">
                            <a:solidFill>
                              <a:schemeClr val="accent1"/>
                            </a:solidFill>
                            <a:latin typeface="Cambria Math" panose="02040503050406030204" pitchFamily="18" charset="0"/>
                            <a:ea typeface="Cambria Math" panose="02040503050406030204" pitchFamily="18" charset="0"/>
                          </a:rPr>
                          <m:t>𝑖𝑗</m:t>
                        </m:r>
                      </m:sub>
                    </m:sSub>
                  </m:oMath>
                </a14:m>
                <a:endParaRPr lang="de-DE" sz="2000" dirty="0">
                  <a:solidFill>
                    <a:schemeClr val="accent1"/>
                  </a:solidFill>
                  <a:ea typeface="Cambria Math" panose="02040503050406030204" pitchFamily="18" charset="0"/>
                </a:endParaRPr>
              </a:p>
              <a:p>
                <a:pPr algn="ctr"/>
                <a:r>
                  <a:rPr lang="de-DE" sz="2000" dirty="0" err="1"/>
                  <a:t>or</a:t>
                </a:r>
                <a:r>
                  <a:rPr lang="de-DE" sz="2000" dirty="0"/>
                  <a:t> </a:t>
                </a:r>
                <a:r>
                  <a:rPr lang="de-DE" sz="2000" b="1" dirty="0">
                    <a:solidFill>
                      <a:schemeClr val="accent1"/>
                    </a:solidFill>
                  </a:rPr>
                  <a:t>„pseudo </a:t>
                </a:r>
                <a:r>
                  <a:rPr lang="de-DE" sz="2000" b="1" dirty="0" err="1">
                    <a:solidFill>
                      <a:schemeClr val="accent1"/>
                    </a:solidFill>
                  </a:rPr>
                  <a:t>counts</a:t>
                </a:r>
                <a:r>
                  <a:rPr lang="de-DE" sz="2000" b="1" dirty="0">
                    <a:solidFill>
                      <a:schemeClr val="accent1"/>
                    </a:solidFill>
                  </a:rPr>
                  <a:t>“</a:t>
                </a:r>
                <a14:m>
                  <m:oMath xmlns:m="http://schemas.openxmlformats.org/officeDocument/2006/math">
                    <m:sSub>
                      <m:sSubPr>
                        <m:ctrlPr>
                          <a:rPr lang="de-DE" sz="2000" b="1" i="1">
                            <a:solidFill>
                              <a:schemeClr val="accent1"/>
                            </a:solidFill>
                            <a:latin typeface="Cambria Math" panose="02040503050406030204" pitchFamily="18" charset="0"/>
                          </a:rPr>
                        </m:ctrlPr>
                      </m:sSubPr>
                      <m:e>
                        <m:r>
                          <a:rPr lang="de-DE" sz="2000" b="1">
                            <a:solidFill>
                              <a:schemeClr val="accent1"/>
                            </a:solidFill>
                            <a:latin typeface="Cambria Math" panose="02040503050406030204" pitchFamily="18" charset="0"/>
                          </a:rPr>
                          <m:t> </m:t>
                        </m:r>
                        <m:r>
                          <a:rPr lang="de-DE" sz="2000" b="1">
                            <a:solidFill>
                              <a:schemeClr val="accent1"/>
                            </a:solidFill>
                            <a:latin typeface="Cambria Math" panose="02040503050406030204" pitchFamily="18" charset="0"/>
                          </a:rPr>
                          <m:t>𝛼</m:t>
                        </m:r>
                      </m:e>
                      <m:sub>
                        <m:r>
                          <a:rPr lang="de-DE" sz="2000" b="1">
                            <a:solidFill>
                              <a:schemeClr val="accent1"/>
                            </a:solidFill>
                            <a:latin typeface="Cambria Math" panose="02040503050406030204" pitchFamily="18" charset="0"/>
                          </a:rPr>
                          <m:t>𝑖𝑗</m:t>
                        </m:r>
                      </m:sub>
                    </m:sSub>
                  </m:oMath>
                </a14:m>
                <a:endParaRPr lang="en-US" sz="2000" dirty="0"/>
              </a:p>
            </p:txBody>
          </p:sp>
        </mc:Choice>
        <mc:Fallback xmlns="">
          <p:sp>
            <p:nvSpPr>
              <p:cNvPr id="96" name="Rechteck 95"/>
              <p:cNvSpPr>
                <a:spLocks noRot="1" noChangeAspect="1" noMove="1" noResize="1" noEditPoints="1" noAdjustHandles="1" noChangeArrowheads="1" noChangeShapeType="1" noTextEdit="1"/>
              </p:cNvSpPr>
              <p:nvPr/>
            </p:nvSpPr>
            <p:spPr>
              <a:xfrm>
                <a:off x="8433016" y="4037479"/>
                <a:ext cx="4857675" cy="1680588"/>
              </a:xfrm>
              <a:prstGeom prst="rect">
                <a:avLst/>
              </a:prstGeom>
              <a:blipFill rotWithShape="0">
                <a:blip r:embed="rId8"/>
                <a:stretch>
                  <a:fillRect t="-1812"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feld 26"/>
              <p:cNvSpPr txBox="1"/>
              <p:nvPr/>
            </p:nvSpPr>
            <p:spPr>
              <a:xfrm>
                <a:off x="453959" y="7650279"/>
                <a:ext cx="2999411" cy="1097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limUpp>
                        <m:limUppPr>
                          <m:ctrlPr>
                            <a:rPr lang="de-DE" i="1" smtClean="0">
                              <a:latin typeface="Cambria Math" panose="02040503050406030204" pitchFamily="18" charset="0"/>
                            </a:rPr>
                          </m:ctrlPr>
                        </m:limUppPr>
                        <m:e>
                          <m:groupChr>
                            <m:groupChrPr>
                              <m:chr m:val="⏞"/>
                              <m:pos m:val="top"/>
                              <m:vertJc m:val="bot"/>
                              <m:ctrlPr>
                                <a:rPr lang="de-DE" i="1">
                                  <a:latin typeface="Cambria Math" panose="02040503050406030204" pitchFamily="18" charset="0"/>
                                </a:rPr>
                              </m:ctrlPr>
                            </m:groupChrPr>
                            <m:e>
                              <m:r>
                                <a:rPr lang="de-DE" i="1">
                                  <a:latin typeface="Cambria Math" panose="02040503050406030204" pitchFamily="18" charset="0"/>
                                </a:rPr>
                                <m:t>𝑃</m:t>
                              </m:r>
                              <m:d>
                                <m:dPr>
                                  <m:ctrlPr>
                                    <a:rPr lang="de-DE" i="1">
                                      <a:latin typeface="Cambria Math" panose="02040503050406030204" pitchFamily="18" charset="0"/>
                                    </a:rPr>
                                  </m:ctrlPr>
                                </m:dPr>
                                <m:e>
                                  <m:r>
                                    <a:rPr lang="de-DE" b="1" i="1">
                                      <a:solidFill>
                                        <a:srgbClr val="FF0000"/>
                                      </a:solidFill>
                                      <a:latin typeface="Cambria Math" panose="02040503050406030204" pitchFamily="18" charset="0"/>
                                    </a:rPr>
                                    <m:t>𝑫</m:t>
                                  </m:r>
                                </m:e>
                                <m:e>
                                  <m:r>
                                    <a:rPr lang="de-DE" b="1" i="1">
                                      <a:solidFill>
                                        <a:srgbClr val="00B0F0"/>
                                      </a:solidFill>
                                      <a:latin typeface="Cambria Math" panose="02040503050406030204" pitchFamily="18" charset="0"/>
                                    </a:rPr>
                                    <m:t>𝑯</m:t>
                                  </m:r>
                                </m:e>
                              </m:d>
                            </m:e>
                          </m:groupChr>
                        </m:e>
                        <m:lim>
                          <m:r>
                            <a:rPr lang="de-DE" b="0" i="1" smtClean="0">
                              <a:latin typeface="Cambria Math" panose="02040503050406030204" pitchFamily="18" charset="0"/>
                            </a:rPr>
                            <m:t>𝑒𝑣𝑖𝑑𝑒𝑛𝑐𝑒</m:t>
                          </m:r>
                        </m:lim>
                      </m:limUpp>
                      <m:r>
                        <a:rPr lang="de-DE" i="1">
                          <a:latin typeface="Cambria Math" panose="02040503050406030204" pitchFamily="18" charset="0"/>
                        </a:rPr>
                        <m:t>=</m:t>
                      </m:r>
                      <m:f>
                        <m:fPr>
                          <m:ctrlPr>
                            <a:rPr lang="de-DE" i="1">
                              <a:latin typeface="Cambria Math" panose="02040503050406030204" pitchFamily="18" charset="0"/>
                            </a:rPr>
                          </m:ctrlPr>
                        </m:fPr>
                        <m:num>
                          <m:limUpp>
                            <m:limUppPr>
                              <m:ctrlPr>
                                <a:rPr lang="de-DE" i="1">
                                  <a:latin typeface="Cambria Math" panose="02040503050406030204" pitchFamily="18" charset="0"/>
                                </a:rPr>
                              </m:ctrlPr>
                            </m:limUppPr>
                            <m:e>
                              <m:groupChr>
                                <m:groupChrPr>
                                  <m:chr m:val="⏞"/>
                                  <m:pos m:val="top"/>
                                  <m:vertJc m:val="bot"/>
                                  <m:ctrlPr>
                                    <a:rPr lang="de-DE" i="1">
                                      <a:latin typeface="Cambria Math" panose="02040503050406030204" pitchFamily="18" charset="0"/>
                                    </a:rPr>
                                  </m:ctrlPr>
                                </m:groupChrPr>
                                <m:e>
                                  <m:r>
                                    <a:rPr lang="de-DE" i="1">
                                      <a:latin typeface="Cambria Math" panose="02040503050406030204" pitchFamily="18" charset="0"/>
                                    </a:rPr>
                                    <m:t>𝑃</m:t>
                                  </m:r>
                                  <m:d>
                                    <m:dPr>
                                      <m:ctrlPr>
                                        <a:rPr lang="de-DE" i="1">
                                          <a:latin typeface="Cambria Math" panose="02040503050406030204" pitchFamily="18" charset="0"/>
                                        </a:rPr>
                                      </m:ctrlPr>
                                    </m:dPr>
                                    <m:e>
                                      <m:r>
                                        <a:rPr lang="de-DE" b="1" i="1">
                                          <a:solidFill>
                                            <a:srgbClr val="FF0000"/>
                                          </a:solidFill>
                                          <a:latin typeface="Cambria Math" panose="02040503050406030204" pitchFamily="18" charset="0"/>
                                        </a:rPr>
                                        <m:t>𝑫</m:t>
                                      </m:r>
                                    </m:e>
                                    <m:e>
                                      <m:r>
                                        <a:rPr lang="de-DE" i="1">
                                          <a:latin typeface="Cambria Math" panose="02040503050406030204" pitchFamily="18" charset="0"/>
                                          <a:ea typeface="Cambria Math" panose="02040503050406030204" pitchFamily="18" charset="0"/>
                                        </a:rPr>
                                        <m:t>𝜃</m:t>
                                      </m:r>
                                      <m:r>
                                        <a:rPr lang="de-DE" i="1">
                                          <a:latin typeface="Cambria Math" panose="02040503050406030204" pitchFamily="18" charset="0"/>
                                          <a:ea typeface="Cambria Math" panose="02040503050406030204" pitchFamily="18" charset="0"/>
                                        </a:rPr>
                                        <m:t>,</m:t>
                                      </m:r>
                                      <m:r>
                                        <a:rPr lang="de-DE" b="1" i="1">
                                          <a:solidFill>
                                            <a:srgbClr val="00B0F0"/>
                                          </a:solidFill>
                                          <a:latin typeface="Cambria Math" panose="02040503050406030204" pitchFamily="18" charset="0"/>
                                        </a:rPr>
                                        <m:t>𝑯</m:t>
                                      </m:r>
                                    </m:e>
                                  </m:d>
                                  <m:r>
                                    <a:rPr lang="de-DE" i="1">
                                      <a:latin typeface="Cambria Math" panose="02040503050406030204" pitchFamily="18" charset="0"/>
                                      <a:ea typeface="Cambria Math" panose="02040503050406030204" pitchFamily="18" charset="0"/>
                                    </a:rPr>
                                    <m:t>⋅</m:t>
                                  </m:r>
                                </m:e>
                              </m:groupChr>
                            </m:e>
                            <m:lim>
                              <m:r>
                                <a:rPr lang="de-DE" i="1">
                                  <a:latin typeface="Cambria Math" panose="02040503050406030204" pitchFamily="18" charset="0"/>
                                </a:rPr>
                                <m:t>𝑙𝑖𝑘𝑒𝑙𝑖h𝑜𝑜𝑑</m:t>
                              </m:r>
                            </m:lim>
                          </m:limUpp>
                          <m:limUpp>
                            <m:limUppPr>
                              <m:ctrlPr>
                                <a:rPr lang="de-DE" i="1">
                                  <a:latin typeface="Cambria Math" panose="02040503050406030204" pitchFamily="18" charset="0"/>
                                </a:rPr>
                              </m:ctrlPr>
                            </m:limUppPr>
                            <m:e>
                              <m:groupChr>
                                <m:groupChrPr>
                                  <m:chr m:val="⏞"/>
                                  <m:pos m:val="top"/>
                                  <m:vertJc m:val="bot"/>
                                  <m:ctrlPr>
                                    <a:rPr lang="de-DE" i="1">
                                      <a:latin typeface="Cambria Math" panose="02040503050406030204" pitchFamily="18" charset="0"/>
                                    </a:rPr>
                                  </m:ctrlPr>
                                </m:groupChrPr>
                                <m:e>
                                  <m:r>
                                    <a:rPr lang="de-DE" i="1">
                                      <a:latin typeface="Cambria Math" panose="02040503050406030204" pitchFamily="18" charset="0"/>
                                      <a:ea typeface="Cambria Math" panose="02040503050406030204" pitchFamily="18" charset="0"/>
                                    </a:rPr>
                                    <m:t>𝑃</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r>
                                    <a:rPr lang="de-DE" i="1">
                                      <a:latin typeface="Cambria Math" panose="02040503050406030204" pitchFamily="18" charset="0"/>
                                      <a:ea typeface="Cambria Math" panose="02040503050406030204" pitchFamily="18" charset="0"/>
                                    </a:rPr>
                                    <m:t>|</m:t>
                                  </m:r>
                                  <m:r>
                                    <a:rPr lang="de-DE" b="1" i="1">
                                      <a:solidFill>
                                        <a:srgbClr val="00B0F0"/>
                                      </a:solidFill>
                                      <a:latin typeface="Cambria Math" panose="02040503050406030204" pitchFamily="18" charset="0"/>
                                      <a:ea typeface="Cambria Math" panose="02040503050406030204" pitchFamily="18" charset="0"/>
                                    </a:rPr>
                                    <m:t>𝑯</m:t>
                                  </m:r>
                                  <m:r>
                                    <a:rPr lang="de-DE" i="1">
                                      <a:latin typeface="Cambria Math" panose="02040503050406030204" pitchFamily="18" charset="0"/>
                                      <a:ea typeface="Cambria Math" panose="02040503050406030204" pitchFamily="18" charset="0"/>
                                    </a:rPr>
                                    <m:t>)</m:t>
                                  </m:r>
                                </m:e>
                              </m:groupChr>
                            </m:e>
                            <m:lim>
                              <m:r>
                                <a:rPr lang="de-DE" i="1">
                                  <a:latin typeface="Cambria Math" panose="02040503050406030204" pitchFamily="18" charset="0"/>
                                </a:rPr>
                                <m:t>𝑝𝑟𝑖𝑜𝑟</m:t>
                              </m:r>
                            </m:lim>
                          </m:limUpp>
                        </m:num>
                        <m:den>
                          <m:limLow>
                            <m:limLowPr>
                              <m:ctrlPr>
                                <a:rPr lang="de-DE" i="1">
                                  <a:latin typeface="Cambria Math" panose="02040503050406030204" pitchFamily="18" charset="0"/>
                                </a:rPr>
                              </m:ctrlPr>
                            </m:limLowPr>
                            <m:e>
                              <m:groupChr>
                                <m:groupChrPr>
                                  <m:chr m:val="⏟"/>
                                  <m:ctrlPr>
                                    <a:rPr lang="de-DE" i="1">
                                      <a:latin typeface="Cambria Math" panose="02040503050406030204" pitchFamily="18" charset="0"/>
                                    </a:rPr>
                                  </m:ctrlPr>
                                </m:groupChrPr>
                                <m:e>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𝜃</m:t>
                                      </m:r>
                                    </m:e>
                                    <m:e>
                                      <m:r>
                                        <a:rPr lang="de-DE" b="1" i="1">
                                          <a:solidFill>
                                            <a:srgbClr val="FF0000"/>
                                          </a:solidFill>
                                          <a:latin typeface="Cambria Math" panose="02040503050406030204" pitchFamily="18" charset="0"/>
                                        </a:rPr>
                                        <m:t>𝑫</m:t>
                                      </m:r>
                                      <m:r>
                                        <a:rPr lang="de-DE" i="1">
                                          <a:latin typeface="Cambria Math" panose="02040503050406030204" pitchFamily="18" charset="0"/>
                                          <a:ea typeface="Cambria Math" panose="02040503050406030204" pitchFamily="18" charset="0"/>
                                        </a:rPr>
                                        <m:t>,</m:t>
                                      </m:r>
                                      <m:r>
                                        <a:rPr lang="de-DE" b="1" i="1">
                                          <a:solidFill>
                                            <a:srgbClr val="00B0F0"/>
                                          </a:solidFill>
                                          <a:latin typeface="Cambria Math" panose="02040503050406030204" pitchFamily="18" charset="0"/>
                                        </a:rPr>
                                        <m:t>𝑯</m:t>
                                      </m:r>
                                    </m:e>
                                  </m:d>
                                </m:e>
                              </m:groupChr>
                            </m:e>
                            <m:lim>
                              <m:r>
                                <a:rPr lang="de-DE" i="1">
                                  <a:latin typeface="Cambria Math" panose="02040503050406030204" pitchFamily="18" charset="0"/>
                                </a:rPr>
                                <m:t>𝑝𝑜𝑠𝑡𝑒𝑟𝑖𝑜𝑟</m:t>
                              </m:r>
                            </m:lim>
                          </m:limLow>
                        </m:den>
                      </m:f>
                    </m:oMath>
                  </m:oMathPara>
                </a14:m>
                <a:endParaRPr lang="de-DE" dirty="0"/>
              </a:p>
            </p:txBody>
          </p:sp>
        </mc:Choice>
        <mc:Fallback xmlns="">
          <p:sp>
            <p:nvSpPr>
              <p:cNvPr id="27" name="Textfeld 26"/>
              <p:cNvSpPr txBox="1">
                <a:spLocks noRot="1" noChangeAspect="1" noMove="1" noResize="1" noEditPoints="1" noAdjustHandles="1" noChangeArrowheads="1" noChangeShapeType="1" noTextEdit="1"/>
              </p:cNvSpPr>
              <p:nvPr/>
            </p:nvSpPr>
            <p:spPr>
              <a:xfrm>
                <a:off x="453959" y="7650279"/>
                <a:ext cx="2999411" cy="1097480"/>
              </a:xfrm>
              <a:prstGeom prst="rect">
                <a:avLst/>
              </a:prstGeom>
              <a:blipFill rotWithShape="0">
                <a:blip r:embed="rId9"/>
                <a:stretch>
                  <a:fillRect/>
                </a:stretch>
              </a:blipFill>
            </p:spPr>
            <p:txBody>
              <a:bodyPr/>
              <a:lstStyle/>
              <a:p>
                <a:r>
                  <a:rPr lang="en-US">
                    <a:noFill/>
                  </a:rPr>
                  <a:t> </a:t>
                </a:r>
              </a:p>
            </p:txBody>
          </p:sp>
        </mc:Fallback>
      </mc:AlternateContent>
      <p:sp>
        <p:nvSpPr>
          <p:cNvPr id="28" name="Rechteck 27"/>
          <p:cNvSpPr/>
          <p:nvPr/>
        </p:nvSpPr>
        <p:spPr>
          <a:xfrm>
            <a:off x="6578648" y="1958181"/>
            <a:ext cx="884729" cy="523220"/>
          </a:xfrm>
          <a:prstGeom prst="rect">
            <a:avLst/>
          </a:prstGeom>
        </p:spPr>
        <p:txBody>
          <a:bodyPr wrap="none">
            <a:spAutoFit/>
          </a:bodyPr>
          <a:lstStyle/>
          <a:p>
            <a:r>
              <a:rPr lang="de-DE" sz="2800" b="1" dirty="0" smtClean="0">
                <a:solidFill>
                  <a:srgbClr val="F76C62"/>
                </a:solidFill>
              </a:rPr>
              <a:t>Data</a:t>
            </a:r>
            <a:endParaRPr lang="en-US" sz="2800" dirty="0">
              <a:solidFill>
                <a:srgbClr val="F76C62"/>
              </a:solidFill>
            </a:endParaRPr>
          </a:p>
        </p:txBody>
      </p:sp>
      <p:sp>
        <p:nvSpPr>
          <p:cNvPr id="2" name="Textfeld 1"/>
          <p:cNvSpPr txBox="1"/>
          <p:nvPr/>
        </p:nvSpPr>
        <p:spPr>
          <a:xfrm>
            <a:off x="800112" y="7000386"/>
            <a:ext cx="2307106" cy="523220"/>
          </a:xfrm>
          <a:prstGeom prst="rect">
            <a:avLst/>
          </a:prstGeom>
          <a:noFill/>
        </p:spPr>
        <p:txBody>
          <a:bodyPr wrap="none" rtlCol="0">
            <a:spAutoFit/>
          </a:bodyPr>
          <a:lstStyle/>
          <a:p>
            <a:r>
              <a:rPr lang="de-DE" sz="2800" dirty="0" err="1" smtClean="0"/>
              <a:t>Bayes</a:t>
            </a:r>
            <a:r>
              <a:rPr lang="de-DE" sz="2800" dirty="0" smtClean="0"/>
              <a:t> </a:t>
            </a:r>
            <a:r>
              <a:rPr lang="de-DE" sz="2800" dirty="0" err="1" smtClean="0"/>
              <a:t>Formula</a:t>
            </a:r>
            <a:endParaRPr lang="en-US" sz="2800" dirty="0"/>
          </a:p>
        </p:txBody>
      </p:sp>
      <mc:AlternateContent xmlns:mc="http://schemas.openxmlformats.org/markup-compatibility/2006" xmlns:a14="http://schemas.microsoft.com/office/drawing/2010/main">
        <mc:Choice Requires="a14">
          <p:sp>
            <p:nvSpPr>
              <p:cNvPr id="31" name="Rechteck 30"/>
              <p:cNvSpPr/>
              <p:nvPr/>
            </p:nvSpPr>
            <p:spPr>
              <a:xfrm>
                <a:off x="4907827" y="8305394"/>
                <a:ext cx="1793888" cy="6751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1,2</m:t>
                          </m:r>
                        </m:sub>
                      </m:sSub>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r>
                                <a:rPr lang="de-DE" b="1" i="1" smtClean="0">
                                  <a:solidFill>
                                    <a:srgbClr val="FF0000"/>
                                  </a:solidFill>
                                  <a:latin typeface="Cambria Math" panose="02040503050406030204" pitchFamily="18" charset="0"/>
                                </a:rPr>
                                <m:t>𝑫</m:t>
                              </m:r>
                            </m:e>
                            <m:e>
                              <m:sSub>
                                <m:sSubPr>
                                  <m:ctrlPr>
                                    <a:rPr lang="de-DE"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𝑯</m:t>
                                  </m:r>
                                </m:e>
                                <m:sub>
                                  <m:r>
                                    <a:rPr lang="de-DE" b="1" i="1">
                                      <a:solidFill>
                                        <a:schemeClr val="accent1"/>
                                      </a:solidFill>
                                      <a:latin typeface="Cambria Math" panose="02040503050406030204" pitchFamily="18" charset="0"/>
                                    </a:rPr>
                                    <m:t>𝟏</m:t>
                                  </m:r>
                                </m:sub>
                              </m:sSub>
                            </m:e>
                          </m:d>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smtClean="0">
                                  <a:solidFill>
                                    <a:srgbClr val="FF0000"/>
                                  </a:solidFill>
                                  <a:latin typeface="Cambria Math" panose="02040503050406030204" pitchFamily="18" charset="0"/>
                                </a:rPr>
                                <m:t>𝑫</m:t>
                              </m:r>
                            </m:e>
                            <m:e>
                              <m:sSub>
                                <m:sSubPr>
                                  <m:ctrlPr>
                                    <a:rPr lang="de-DE" b="1" i="1" smtClean="0">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𝑯</m:t>
                                  </m:r>
                                </m:e>
                                <m:sub>
                                  <m:r>
                                    <a:rPr lang="de-DE" b="1" i="1">
                                      <a:solidFill>
                                        <a:schemeClr val="accent1"/>
                                      </a:solidFill>
                                      <a:latin typeface="Cambria Math" panose="02040503050406030204" pitchFamily="18" charset="0"/>
                                    </a:rPr>
                                    <m:t>𝟐</m:t>
                                  </m:r>
                                </m:sub>
                              </m:sSub>
                            </m:e>
                          </m:d>
                        </m:den>
                      </m:f>
                    </m:oMath>
                  </m:oMathPara>
                </a14:m>
                <a:endParaRPr lang="de-DE" dirty="0"/>
              </a:p>
            </p:txBody>
          </p:sp>
        </mc:Choice>
        <mc:Fallback xmlns="">
          <p:sp>
            <p:nvSpPr>
              <p:cNvPr id="31" name="Rechteck 30"/>
              <p:cNvSpPr>
                <a:spLocks noRot="1" noChangeAspect="1" noMove="1" noResize="1" noEditPoints="1" noAdjustHandles="1" noChangeArrowheads="1" noChangeShapeType="1" noTextEdit="1"/>
              </p:cNvSpPr>
              <p:nvPr/>
            </p:nvSpPr>
            <p:spPr>
              <a:xfrm>
                <a:off x="4907827" y="8305394"/>
                <a:ext cx="1793888" cy="675185"/>
              </a:xfrm>
              <a:prstGeom prst="rect">
                <a:avLst/>
              </a:prstGeom>
              <a:blipFill rotWithShape="0">
                <a:blip r:embed="rId10"/>
                <a:stretch>
                  <a:fillRect/>
                </a:stretch>
              </a:blipFill>
            </p:spPr>
            <p:txBody>
              <a:bodyPr/>
              <a:lstStyle/>
              <a:p>
                <a:r>
                  <a:rPr lang="en-US">
                    <a:noFill/>
                  </a:rPr>
                  <a:t> </a:t>
                </a:r>
              </a:p>
            </p:txBody>
          </p:sp>
        </mc:Fallback>
      </mc:AlternateContent>
      <p:sp>
        <p:nvSpPr>
          <p:cNvPr id="32" name="Rechteck 31"/>
          <p:cNvSpPr/>
          <p:nvPr/>
        </p:nvSpPr>
        <p:spPr>
          <a:xfrm>
            <a:off x="4859852" y="7650279"/>
            <a:ext cx="1960087" cy="523220"/>
          </a:xfrm>
          <a:prstGeom prst="rect">
            <a:avLst/>
          </a:prstGeom>
        </p:spPr>
        <p:txBody>
          <a:bodyPr wrap="none">
            <a:spAutoFit/>
          </a:bodyPr>
          <a:lstStyle/>
          <a:p>
            <a:pPr algn="ctr"/>
            <a:r>
              <a:rPr lang="de-DE" sz="2800" dirty="0" err="1"/>
              <a:t>Bayes</a:t>
            </a:r>
            <a:r>
              <a:rPr lang="de-DE" sz="2800" dirty="0"/>
              <a:t> </a:t>
            </a:r>
            <a:r>
              <a:rPr lang="de-DE" sz="2800" dirty="0" err="1" smtClean="0"/>
              <a:t>factor</a:t>
            </a:r>
            <a:endParaRPr lang="de-DE" sz="2800" dirty="0" smtClean="0"/>
          </a:p>
        </p:txBody>
      </p:sp>
      <p:sp>
        <p:nvSpPr>
          <p:cNvPr id="33" name="Titel 1"/>
          <p:cNvSpPr>
            <a:spLocks noGrp="1"/>
          </p:cNvSpPr>
          <p:nvPr>
            <p:ph type="title"/>
          </p:nvPr>
        </p:nvSpPr>
        <p:spPr>
          <a:xfrm>
            <a:off x="453959" y="825810"/>
            <a:ext cx="9045641" cy="994172"/>
          </a:xfrm>
        </p:spPr>
        <p:txBody>
          <a:bodyPr>
            <a:normAutofit/>
          </a:bodyPr>
          <a:lstStyle/>
          <a:p>
            <a:r>
              <a:rPr lang="de-DE" sz="2800" b="1" dirty="0" err="1" smtClean="0"/>
              <a:t>HypTrails</a:t>
            </a:r>
            <a:r>
              <a:rPr lang="de-DE" sz="2800" b="1" dirty="0" smtClean="0"/>
              <a:t> (1)</a:t>
            </a:r>
            <a:r>
              <a:rPr lang="de-DE" sz="2800" dirty="0" smtClean="0"/>
              <a:t>:</a:t>
            </a:r>
            <a:endParaRPr lang="de-DE" sz="1800" b="1" dirty="0"/>
          </a:p>
        </p:txBody>
      </p:sp>
      <p:sp>
        <p:nvSpPr>
          <p:cNvPr id="166" name="Rechteck 165"/>
          <p:cNvSpPr/>
          <p:nvPr/>
        </p:nvSpPr>
        <p:spPr>
          <a:xfrm>
            <a:off x="2889875" y="1951112"/>
            <a:ext cx="1930337" cy="523220"/>
          </a:xfrm>
          <a:prstGeom prst="rect">
            <a:avLst/>
          </a:prstGeom>
        </p:spPr>
        <p:txBody>
          <a:bodyPr wrap="none">
            <a:spAutoFit/>
          </a:bodyPr>
          <a:lstStyle/>
          <a:p>
            <a:r>
              <a:rPr lang="de-DE" sz="2800" b="1" dirty="0" err="1" smtClean="0">
                <a:solidFill>
                  <a:schemeClr val="accent1"/>
                </a:solidFill>
              </a:rPr>
              <a:t>Hypotheses</a:t>
            </a:r>
            <a:endParaRPr lang="en-US" sz="2800" dirty="0"/>
          </a:p>
        </p:txBody>
      </p:sp>
      <p:sp>
        <p:nvSpPr>
          <p:cNvPr id="3" name="Rechteck 2"/>
          <p:cNvSpPr/>
          <p:nvPr/>
        </p:nvSpPr>
        <p:spPr>
          <a:xfrm>
            <a:off x="88900" y="6566119"/>
            <a:ext cx="8762080" cy="246221"/>
          </a:xfrm>
          <a:prstGeom prst="rect">
            <a:avLst/>
          </a:prstGeom>
        </p:spPr>
        <p:txBody>
          <a:bodyPr wrap="square">
            <a:spAutoFit/>
          </a:bodyPr>
          <a:lstStyle/>
          <a:p>
            <a:r>
              <a:rPr lang="en-US" sz="1000" dirty="0">
                <a:solidFill>
                  <a:schemeClr val="bg2">
                    <a:lumMod val="75000"/>
                  </a:schemeClr>
                </a:solidFill>
              </a:rPr>
              <a:t>Philipp Singer, Denis </a:t>
            </a:r>
            <a:r>
              <a:rPr lang="en-US" sz="1000" dirty="0" err="1">
                <a:solidFill>
                  <a:schemeClr val="bg2">
                    <a:lumMod val="75000"/>
                  </a:schemeClr>
                </a:solidFill>
              </a:rPr>
              <a:t>Helic</a:t>
            </a:r>
            <a:r>
              <a:rPr lang="en-US" sz="1000" dirty="0">
                <a:solidFill>
                  <a:schemeClr val="bg2">
                    <a:lumMod val="75000"/>
                  </a:schemeClr>
                </a:solidFill>
              </a:rPr>
              <a:t>, Andreas </a:t>
            </a:r>
            <a:r>
              <a:rPr lang="en-US" sz="1000" dirty="0" err="1">
                <a:solidFill>
                  <a:schemeClr val="bg2">
                    <a:lumMod val="75000"/>
                  </a:schemeClr>
                </a:solidFill>
              </a:rPr>
              <a:t>Hotho</a:t>
            </a:r>
            <a:r>
              <a:rPr lang="en-US" sz="1000" dirty="0">
                <a:solidFill>
                  <a:schemeClr val="bg2">
                    <a:lumMod val="75000"/>
                  </a:schemeClr>
                </a:solidFill>
              </a:rPr>
              <a:t> and Markus </a:t>
            </a:r>
            <a:r>
              <a:rPr lang="en-US" sz="1000" dirty="0" err="1" smtClean="0">
                <a:solidFill>
                  <a:schemeClr val="bg2">
                    <a:lumMod val="75000"/>
                  </a:schemeClr>
                </a:solidFill>
              </a:rPr>
              <a:t>Strohmaier</a:t>
            </a:r>
            <a:r>
              <a:rPr lang="en-US" sz="1000" dirty="0" smtClean="0">
                <a:solidFill>
                  <a:schemeClr val="bg2">
                    <a:lumMod val="75000"/>
                  </a:schemeClr>
                </a:solidFill>
              </a:rPr>
              <a:t>, </a:t>
            </a:r>
            <a:r>
              <a:rPr lang="en-US" sz="1000" dirty="0" err="1" smtClean="0">
                <a:solidFill>
                  <a:schemeClr val="bg2">
                    <a:lumMod val="75000"/>
                  </a:schemeClr>
                </a:solidFill>
              </a:rPr>
              <a:t>HypTrails</a:t>
            </a:r>
            <a:r>
              <a:rPr lang="en-US" sz="1000" dirty="0">
                <a:solidFill>
                  <a:schemeClr val="bg2">
                    <a:lumMod val="75000"/>
                  </a:schemeClr>
                </a:solidFill>
              </a:rPr>
              <a:t>: A Bayesian Approach for Comparing Hypotheses About Human Trails on the Web</a:t>
            </a:r>
          </a:p>
        </p:txBody>
      </p:sp>
      <p:pic>
        <p:nvPicPr>
          <p:cNvPr id="5" name="Grafik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1070" y="2260624"/>
            <a:ext cx="1479839" cy="1756750"/>
          </a:xfrm>
          <a:prstGeom prst="rect">
            <a:avLst/>
          </a:prstGeom>
        </p:spPr>
      </p:pic>
      <p:pic>
        <p:nvPicPr>
          <p:cNvPr id="6" name="Grafik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46429" y="1603026"/>
            <a:ext cx="1468418" cy="1756751"/>
          </a:xfrm>
          <a:prstGeom prst="rect">
            <a:avLst/>
          </a:prstGeom>
        </p:spPr>
      </p:pic>
      <p:pic>
        <p:nvPicPr>
          <p:cNvPr id="7" name="Grafik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69701" y="2598176"/>
            <a:ext cx="1461002" cy="1756751"/>
          </a:xfrm>
          <a:prstGeom prst="rect">
            <a:avLst/>
          </a:prstGeom>
        </p:spPr>
      </p:pic>
      <mc:AlternateContent xmlns:mc="http://schemas.openxmlformats.org/markup-compatibility/2006" xmlns:a14="http://schemas.microsoft.com/office/drawing/2010/main">
        <mc:Choice Requires="a14">
          <p:sp>
            <p:nvSpPr>
              <p:cNvPr id="216" name="Textfeld 215"/>
              <p:cNvSpPr txBox="1"/>
              <p:nvPr/>
            </p:nvSpPr>
            <p:spPr>
              <a:xfrm>
                <a:off x="7101798" y="3086298"/>
                <a:ext cx="1358128" cy="6688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de-DE" sz="1350" i="1" smtClean="0">
                              <a:latin typeface="Cambria Math" panose="02040503050406030204" pitchFamily="18" charset="0"/>
                            </a:rPr>
                          </m:ctrlPr>
                        </m:dPr>
                        <m:e>
                          <m:m>
                            <m:mPr>
                              <m:mcs>
                                <m:mc>
                                  <m:mcPr>
                                    <m:count m:val="3"/>
                                    <m:mcJc m:val="center"/>
                                  </m:mcPr>
                                </m:mc>
                              </m:mcs>
                              <m:ctrlPr>
                                <a:rPr lang="de-DE" sz="1350" i="1">
                                  <a:latin typeface="Cambria Math" panose="02040503050406030204" pitchFamily="18" charset="0"/>
                                </a:rPr>
                              </m:ctrlPr>
                            </m:mPr>
                            <m:mr>
                              <m:e>
                                <m:r>
                                  <m:rPr>
                                    <m:brk m:alnAt="7"/>
                                  </m:rPr>
                                  <a:rPr lang="de-DE" sz="1350" b="0" i="1" smtClean="0">
                                    <a:latin typeface="Cambria Math" panose="02040503050406030204" pitchFamily="18" charset="0"/>
                                  </a:rPr>
                                  <m:t>2</m:t>
                                </m:r>
                              </m:e>
                              <m:e>
                                <m:r>
                                  <a:rPr lang="de-DE" sz="1350" b="0" i="1" smtClean="0">
                                    <a:latin typeface="Cambria Math" panose="02040503050406030204" pitchFamily="18" charset="0"/>
                                    <a:ea typeface="Cambria Math" panose="02040503050406030204" pitchFamily="18" charset="0"/>
                                  </a:rPr>
                                  <m:t>1</m:t>
                                </m:r>
                              </m:e>
                              <m:e>
                                <m:r>
                                  <a:rPr lang="de-DE" sz="1350" b="0" i="1" smtClean="0">
                                    <a:latin typeface="Cambria Math" panose="02040503050406030204" pitchFamily="18" charset="0"/>
                                    <a:ea typeface="Cambria Math" panose="02040503050406030204" pitchFamily="18" charset="0"/>
                                  </a:rPr>
                                  <m:t>3</m:t>
                                </m:r>
                              </m:e>
                            </m:mr>
                            <m:mr>
                              <m:e>
                                <m:r>
                                  <a:rPr lang="de-DE" sz="1350" i="1">
                                    <a:latin typeface="Cambria Math" panose="02040503050406030204" pitchFamily="18" charset="0"/>
                                  </a:rPr>
                                  <m:t>⋮</m:t>
                                </m:r>
                              </m:e>
                              <m:e>
                                <m:r>
                                  <a:rPr lang="de-DE" sz="1350" i="1">
                                    <a:latin typeface="Cambria Math" panose="02040503050406030204" pitchFamily="18" charset="0"/>
                                  </a:rPr>
                                  <m:t>⋱</m:t>
                                </m:r>
                              </m:e>
                              <m:e>
                                <m:r>
                                  <a:rPr lang="de-DE" sz="1350" i="1">
                                    <a:latin typeface="Cambria Math" panose="02040503050406030204" pitchFamily="18" charset="0"/>
                                  </a:rPr>
                                  <m:t>⋮</m:t>
                                </m:r>
                              </m:e>
                            </m:mr>
                            <m:mr>
                              <m:e>
                                <m:sSub>
                                  <m:sSubPr>
                                    <m:ctrlPr>
                                      <a:rPr lang="de-DE" sz="1350" i="1">
                                        <a:latin typeface="Cambria Math" panose="02040503050406030204" pitchFamily="18" charset="0"/>
                                        <a:ea typeface="Cambria Math" panose="02040503050406030204" pitchFamily="18" charset="0"/>
                                      </a:rPr>
                                    </m:ctrlPr>
                                  </m:sSubPr>
                                  <m:e>
                                    <m:r>
                                      <a:rPr lang="de-DE" sz="1350" i="1">
                                        <a:latin typeface="Cambria Math" panose="02040503050406030204" pitchFamily="18" charset="0"/>
                                        <a:ea typeface="Cambria Math" panose="02040503050406030204" pitchFamily="18" charset="0"/>
                                      </a:rPr>
                                      <m:t>𝑛</m:t>
                                    </m:r>
                                  </m:e>
                                  <m:sub>
                                    <m:r>
                                      <a:rPr lang="de-DE" sz="1350" i="1">
                                        <a:latin typeface="Cambria Math" panose="02040503050406030204" pitchFamily="18" charset="0"/>
                                        <a:ea typeface="Cambria Math" panose="02040503050406030204" pitchFamily="18" charset="0"/>
                                      </a:rPr>
                                      <m:t>𝑛</m:t>
                                    </m:r>
                                    <m:r>
                                      <a:rPr lang="de-DE" sz="1350" i="1">
                                        <a:latin typeface="Cambria Math" panose="02040503050406030204" pitchFamily="18" charset="0"/>
                                        <a:ea typeface="Cambria Math" panose="02040503050406030204" pitchFamily="18" charset="0"/>
                                      </a:rPr>
                                      <m:t>,1</m:t>
                                    </m:r>
                                  </m:sub>
                                </m:sSub>
                              </m:e>
                              <m:e>
                                <m:r>
                                  <a:rPr lang="de-DE" sz="1350" i="1">
                                    <a:latin typeface="Cambria Math" panose="02040503050406030204" pitchFamily="18" charset="0"/>
                                  </a:rPr>
                                  <m:t>⋯</m:t>
                                </m:r>
                              </m:e>
                              <m:e>
                                <m:sSub>
                                  <m:sSubPr>
                                    <m:ctrlPr>
                                      <a:rPr lang="de-DE" sz="1350" i="1">
                                        <a:latin typeface="Cambria Math" panose="02040503050406030204" pitchFamily="18" charset="0"/>
                                        <a:ea typeface="Cambria Math" panose="02040503050406030204" pitchFamily="18" charset="0"/>
                                      </a:rPr>
                                    </m:ctrlPr>
                                  </m:sSubPr>
                                  <m:e>
                                    <m:r>
                                      <a:rPr lang="de-DE" sz="1350" i="1">
                                        <a:latin typeface="Cambria Math" panose="02040503050406030204" pitchFamily="18" charset="0"/>
                                        <a:ea typeface="Cambria Math" panose="02040503050406030204" pitchFamily="18" charset="0"/>
                                      </a:rPr>
                                      <m:t>𝑛</m:t>
                                    </m:r>
                                  </m:e>
                                  <m:sub>
                                    <m:r>
                                      <a:rPr lang="de-DE" sz="1350" i="1">
                                        <a:latin typeface="Cambria Math" panose="02040503050406030204" pitchFamily="18" charset="0"/>
                                        <a:ea typeface="Cambria Math" panose="02040503050406030204" pitchFamily="18" charset="0"/>
                                      </a:rPr>
                                      <m:t>𝑛</m:t>
                                    </m:r>
                                    <m:r>
                                      <a:rPr lang="de-DE" sz="1350" i="1">
                                        <a:latin typeface="Cambria Math" panose="02040503050406030204" pitchFamily="18" charset="0"/>
                                        <a:ea typeface="Cambria Math" panose="02040503050406030204" pitchFamily="18" charset="0"/>
                                      </a:rPr>
                                      <m:t>,</m:t>
                                    </m:r>
                                    <m:r>
                                      <a:rPr lang="de-DE" sz="1350" i="1">
                                        <a:latin typeface="Cambria Math" panose="02040503050406030204" pitchFamily="18" charset="0"/>
                                        <a:ea typeface="Cambria Math" panose="02040503050406030204" pitchFamily="18" charset="0"/>
                                      </a:rPr>
                                      <m:t>𝑛</m:t>
                                    </m:r>
                                  </m:sub>
                                </m:sSub>
                              </m:e>
                            </m:mr>
                          </m:m>
                        </m:e>
                      </m:d>
                    </m:oMath>
                  </m:oMathPara>
                </a14:m>
                <a:endParaRPr lang="de-DE" sz="1350" dirty="0"/>
              </a:p>
            </p:txBody>
          </p:sp>
        </mc:Choice>
        <mc:Fallback xmlns="">
          <p:sp>
            <p:nvSpPr>
              <p:cNvPr id="216" name="Textfeld 215"/>
              <p:cNvSpPr txBox="1">
                <a:spLocks noRot="1" noChangeAspect="1" noMove="1" noResize="1" noEditPoints="1" noAdjustHandles="1" noChangeArrowheads="1" noChangeShapeType="1" noTextEdit="1"/>
              </p:cNvSpPr>
              <p:nvPr/>
            </p:nvSpPr>
            <p:spPr>
              <a:xfrm>
                <a:off x="7101798" y="3086298"/>
                <a:ext cx="1358128" cy="668837"/>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feld 209"/>
              <p:cNvSpPr txBox="1"/>
              <p:nvPr/>
            </p:nvSpPr>
            <p:spPr>
              <a:xfrm>
                <a:off x="3781717" y="3012493"/>
                <a:ext cx="1419619" cy="6688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de-DE" sz="1350" i="1" smtClean="0">
                              <a:latin typeface="Cambria Math" panose="02040503050406030204" pitchFamily="18" charset="0"/>
                            </a:rPr>
                          </m:ctrlPr>
                        </m:dPr>
                        <m:e>
                          <m:m>
                            <m:mPr>
                              <m:mcs>
                                <m:mc>
                                  <m:mcPr>
                                    <m:count m:val="3"/>
                                    <m:mcJc m:val="center"/>
                                  </m:mcPr>
                                </m:mc>
                              </m:mcs>
                              <m:ctrlPr>
                                <a:rPr lang="de-DE" sz="1350" i="1">
                                  <a:latin typeface="Cambria Math" panose="02040503050406030204" pitchFamily="18" charset="0"/>
                                </a:rPr>
                              </m:ctrlPr>
                            </m:mPr>
                            <m:mr>
                              <m:e>
                                <m:r>
                                  <m:rPr>
                                    <m:brk m:alnAt="7"/>
                                  </m:rPr>
                                  <a:rPr lang="de-DE" sz="1350" b="0" i="1" smtClean="0">
                                    <a:latin typeface="Cambria Math" panose="02040503050406030204" pitchFamily="18" charset="0"/>
                                  </a:rPr>
                                  <m:t>0</m:t>
                                </m:r>
                                <m:r>
                                  <a:rPr lang="de-DE" sz="1350" b="0" i="1" smtClean="0">
                                    <a:latin typeface="Cambria Math" panose="02040503050406030204" pitchFamily="18" charset="0"/>
                                  </a:rPr>
                                  <m:t>.5</m:t>
                                </m:r>
                              </m:e>
                              <m:e>
                                <m:r>
                                  <a:rPr lang="de-DE" sz="1350" b="0" i="1" smtClean="0">
                                    <a:latin typeface="Cambria Math" panose="02040503050406030204" pitchFamily="18" charset="0"/>
                                  </a:rPr>
                                  <m:t>0.2</m:t>
                                </m:r>
                              </m:e>
                              <m:e>
                                <m:r>
                                  <a:rPr lang="de-DE" sz="1350" b="0" i="1" smtClean="0">
                                    <a:latin typeface="Cambria Math" panose="02040503050406030204" pitchFamily="18" charset="0"/>
                                  </a:rPr>
                                  <m:t>0.3</m:t>
                                </m:r>
                              </m:e>
                            </m:mr>
                            <m:mr>
                              <m:e>
                                <m:r>
                                  <a:rPr lang="de-DE" sz="1350" i="1">
                                    <a:latin typeface="Cambria Math" panose="02040503050406030204" pitchFamily="18" charset="0"/>
                                  </a:rPr>
                                  <m:t>⋮</m:t>
                                </m:r>
                              </m:e>
                              <m:e>
                                <m:r>
                                  <a:rPr lang="de-DE" sz="1350" i="1">
                                    <a:latin typeface="Cambria Math" panose="02040503050406030204" pitchFamily="18" charset="0"/>
                                  </a:rPr>
                                  <m:t>⋱</m:t>
                                </m:r>
                              </m:e>
                              <m:e>
                                <m:r>
                                  <a:rPr lang="de-DE" sz="1350" i="1">
                                    <a:latin typeface="Cambria Math" panose="02040503050406030204" pitchFamily="18" charset="0"/>
                                  </a:rPr>
                                  <m:t>⋮</m:t>
                                </m:r>
                              </m:e>
                            </m:mr>
                            <m:mr>
                              <m:e>
                                <m:sSub>
                                  <m:sSubPr>
                                    <m:ctrlPr>
                                      <a:rPr lang="de-DE" sz="1350" i="1">
                                        <a:latin typeface="Cambria Math" panose="02040503050406030204" pitchFamily="18" charset="0"/>
                                        <a:ea typeface="Cambria Math" panose="02040503050406030204" pitchFamily="18" charset="0"/>
                                      </a:rPr>
                                    </m:ctrlPr>
                                  </m:sSubPr>
                                  <m:e>
                                    <m:r>
                                      <a:rPr lang="de-DE" sz="1350" b="0" i="1" smtClean="0">
                                        <a:latin typeface="Cambria Math" panose="02040503050406030204" pitchFamily="18" charset="0"/>
                                        <a:ea typeface="Cambria Math" panose="02040503050406030204" pitchFamily="18" charset="0"/>
                                      </a:rPr>
                                      <m:t>𝑝</m:t>
                                    </m:r>
                                  </m:e>
                                  <m:sub>
                                    <m:r>
                                      <a:rPr lang="de-DE" sz="1350" i="1">
                                        <a:latin typeface="Cambria Math" panose="02040503050406030204" pitchFamily="18" charset="0"/>
                                        <a:ea typeface="Cambria Math" panose="02040503050406030204" pitchFamily="18" charset="0"/>
                                      </a:rPr>
                                      <m:t>𝑛</m:t>
                                    </m:r>
                                    <m:r>
                                      <a:rPr lang="de-DE" sz="1350" i="1">
                                        <a:latin typeface="Cambria Math" panose="02040503050406030204" pitchFamily="18" charset="0"/>
                                        <a:ea typeface="Cambria Math" panose="02040503050406030204" pitchFamily="18" charset="0"/>
                                      </a:rPr>
                                      <m:t>,1</m:t>
                                    </m:r>
                                  </m:sub>
                                </m:sSub>
                              </m:e>
                              <m:e>
                                <m:r>
                                  <a:rPr lang="de-DE" sz="1350" i="1">
                                    <a:latin typeface="Cambria Math" panose="02040503050406030204" pitchFamily="18" charset="0"/>
                                  </a:rPr>
                                  <m:t>⋯</m:t>
                                </m:r>
                              </m:e>
                              <m:e>
                                <m:sSub>
                                  <m:sSubPr>
                                    <m:ctrlPr>
                                      <a:rPr lang="de-DE" sz="1350" i="1">
                                        <a:latin typeface="Cambria Math" panose="02040503050406030204" pitchFamily="18" charset="0"/>
                                        <a:ea typeface="Cambria Math" panose="02040503050406030204" pitchFamily="18" charset="0"/>
                                      </a:rPr>
                                    </m:ctrlPr>
                                  </m:sSubPr>
                                  <m:e>
                                    <m:r>
                                      <a:rPr lang="de-DE" sz="1350" b="0" i="1" smtClean="0">
                                        <a:latin typeface="Cambria Math" panose="02040503050406030204" pitchFamily="18" charset="0"/>
                                        <a:ea typeface="Cambria Math" panose="02040503050406030204" pitchFamily="18" charset="0"/>
                                      </a:rPr>
                                      <m:t>𝑝</m:t>
                                    </m:r>
                                  </m:e>
                                  <m:sub>
                                    <m:r>
                                      <a:rPr lang="de-DE" sz="1350" i="1">
                                        <a:latin typeface="Cambria Math" panose="02040503050406030204" pitchFamily="18" charset="0"/>
                                        <a:ea typeface="Cambria Math" panose="02040503050406030204" pitchFamily="18" charset="0"/>
                                      </a:rPr>
                                      <m:t>𝑛</m:t>
                                    </m:r>
                                    <m:r>
                                      <a:rPr lang="de-DE" sz="1350" i="1">
                                        <a:latin typeface="Cambria Math" panose="02040503050406030204" pitchFamily="18" charset="0"/>
                                        <a:ea typeface="Cambria Math" panose="02040503050406030204" pitchFamily="18" charset="0"/>
                                      </a:rPr>
                                      <m:t>,</m:t>
                                    </m:r>
                                    <m:r>
                                      <a:rPr lang="de-DE" sz="1350" i="1">
                                        <a:latin typeface="Cambria Math" panose="02040503050406030204" pitchFamily="18" charset="0"/>
                                        <a:ea typeface="Cambria Math" panose="02040503050406030204" pitchFamily="18" charset="0"/>
                                      </a:rPr>
                                      <m:t>𝑛</m:t>
                                    </m:r>
                                  </m:sub>
                                </m:sSub>
                              </m:e>
                            </m:mr>
                          </m:m>
                        </m:e>
                      </m:d>
                    </m:oMath>
                  </m:oMathPara>
                </a14:m>
                <a:endParaRPr lang="de-DE" sz="1350" dirty="0"/>
              </a:p>
            </p:txBody>
          </p:sp>
        </mc:Choice>
        <mc:Fallback xmlns="">
          <p:sp>
            <p:nvSpPr>
              <p:cNvPr id="210" name="Textfeld 209"/>
              <p:cNvSpPr txBox="1">
                <a:spLocks noRot="1" noChangeAspect="1" noMove="1" noResize="1" noEditPoints="1" noAdjustHandles="1" noChangeArrowheads="1" noChangeShapeType="1" noTextEdit="1"/>
              </p:cNvSpPr>
              <p:nvPr/>
            </p:nvSpPr>
            <p:spPr>
              <a:xfrm>
                <a:off x="3781717" y="3012493"/>
                <a:ext cx="1419619" cy="66883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1" name="Textfeld 210"/>
              <p:cNvSpPr txBox="1"/>
              <p:nvPr/>
            </p:nvSpPr>
            <p:spPr>
              <a:xfrm>
                <a:off x="9792373" y="6189163"/>
                <a:ext cx="1419619" cy="6688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de-DE" sz="1350" i="1" smtClean="0">
                              <a:latin typeface="Cambria Math" panose="02040503050406030204" pitchFamily="18" charset="0"/>
                            </a:rPr>
                          </m:ctrlPr>
                        </m:dPr>
                        <m:e>
                          <m:m>
                            <m:mPr>
                              <m:mcs>
                                <m:mc>
                                  <m:mcPr>
                                    <m:count m:val="3"/>
                                    <m:mcJc m:val="center"/>
                                  </m:mcPr>
                                </m:mc>
                              </m:mcs>
                              <m:ctrlPr>
                                <a:rPr lang="de-DE" sz="1350" i="1">
                                  <a:latin typeface="Cambria Math" panose="02040503050406030204" pitchFamily="18" charset="0"/>
                                </a:rPr>
                              </m:ctrlPr>
                            </m:mPr>
                            <m:mr>
                              <m:e>
                                <m:r>
                                  <m:rPr>
                                    <m:brk m:alnAt="7"/>
                                  </m:rPr>
                                  <a:rPr lang="de-DE" sz="1350" b="0" i="1" smtClean="0">
                                    <a:latin typeface="Cambria Math" panose="02040503050406030204" pitchFamily="18" charset="0"/>
                                  </a:rPr>
                                  <m:t>0</m:t>
                                </m:r>
                                <m:r>
                                  <a:rPr lang="de-DE" sz="1350" b="0" i="1" smtClean="0">
                                    <a:latin typeface="Cambria Math" panose="02040503050406030204" pitchFamily="18" charset="0"/>
                                  </a:rPr>
                                  <m:t>.2</m:t>
                                </m:r>
                              </m:e>
                              <m:e>
                                <m:r>
                                  <a:rPr lang="de-DE" sz="1350" b="0" i="1" smtClean="0">
                                    <a:latin typeface="Cambria Math" panose="02040503050406030204" pitchFamily="18" charset="0"/>
                                  </a:rPr>
                                  <m:t>0.4</m:t>
                                </m:r>
                              </m:e>
                              <m:e>
                                <m:r>
                                  <a:rPr lang="de-DE" sz="1350" b="0" i="1" smtClean="0">
                                    <a:latin typeface="Cambria Math" panose="02040503050406030204" pitchFamily="18" charset="0"/>
                                  </a:rPr>
                                  <m:t>0.4</m:t>
                                </m:r>
                              </m:e>
                            </m:mr>
                            <m:mr>
                              <m:e>
                                <m:r>
                                  <a:rPr lang="de-DE" sz="1350" i="1">
                                    <a:latin typeface="Cambria Math" panose="02040503050406030204" pitchFamily="18" charset="0"/>
                                  </a:rPr>
                                  <m:t>⋮</m:t>
                                </m:r>
                              </m:e>
                              <m:e>
                                <m:r>
                                  <a:rPr lang="de-DE" sz="1350" i="1">
                                    <a:latin typeface="Cambria Math" panose="02040503050406030204" pitchFamily="18" charset="0"/>
                                  </a:rPr>
                                  <m:t>⋱</m:t>
                                </m:r>
                              </m:e>
                              <m:e>
                                <m:r>
                                  <a:rPr lang="de-DE" sz="1350" i="1">
                                    <a:latin typeface="Cambria Math" panose="02040503050406030204" pitchFamily="18" charset="0"/>
                                  </a:rPr>
                                  <m:t>⋮</m:t>
                                </m:r>
                              </m:e>
                            </m:mr>
                            <m:mr>
                              <m:e>
                                <m:sSub>
                                  <m:sSubPr>
                                    <m:ctrlPr>
                                      <a:rPr lang="de-DE" sz="1350" i="1">
                                        <a:latin typeface="Cambria Math" panose="02040503050406030204" pitchFamily="18" charset="0"/>
                                        <a:ea typeface="Cambria Math" panose="02040503050406030204" pitchFamily="18" charset="0"/>
                                      </a:rPr>
                                    </m:ctrlPr>
                                  </m:sSubPr>
                                  <m:e>
                                    <m:r>
                                      <a:rPr lang="de-DE" sz="1350" b="0" i="1" smtClean="0">
                                        <a:latin typeface="Cambria Math" panose="02040503050406030204" pitchFamily="18" charset="0"/>
                                        <a:ea typeface="Cambria Math" panose="02040503050406030204" pitchFamily="18" charset="0"/>
                                      </a:rPr>
                                      <m:t>𝑝</m:t>
                                    </m:r>
                                  </m:e>
                                  <m:sub>
                                    <m:r>
                                      <a:rPr lang="de-DE" sz="1350" i="1">
                                        <a:latin typeface="Cambria Math" panose="02040503050406030204" pitchFamily="18" charset="0"/>
                                        <a:ea typeface="Cambria Math" panose="02040503050406030204" pitchFamily="18" charset="0"/>
                                      </a:rPr>
                                      <m:t>𝑛</m:t>
                                    </m:r>
                                    <m:r>
                                      <a:rPr lang="de-DE" sz="1350" i="1">
                                        <a:latin typeface="Cambria Math" panose="02040503050406030204" pitchFamily="18" charset="0"/>
                                        <a:ea typeface="Cambria Math" panose="02040503050406030204" pitchFamily="18" charset="0"/>
                                      </a:rPr>
                                      <m:t>,1</m:t>
                                    </m:r>
                                  </m:sub>
                                </m:sSub>
                              </m:e>
                              <m:e>
                                <m:r>
                                  <a:rPr lang="de-DE" sz="1350" i="1">
                                    <a:latin typeface="Cambria Math" panose="02040503050406030204" pitchFamily="18" charset="0"/>
                                  </a:rPr>
                                  <m:t>⋯</m:t>
                                </m:r>
                              </m:e>
                              <m:e>
                                <m:sSub>
                                  <m:sSubPr>
                                    <m:ctrlPr>
                                      <a:rPr lang="de-DE" sz="1350" i="1">
                                        <a:latin typeface="Cambria Math" panose="02040503050406030204" pitchFamily="18" charset="0"/>
                                        <a:ea typeface="Cambria Math" panose="02040503050406030204" pitchFamily="18" charset="0"/>
                                      </a:rPr>
                                    </m:ctrlPr>
                                  </m:sSubPr>
                                  <m:e>
                                    <m:r>
                                      <a:rPr lang="de-DE" sz="1350" b="0" i="1" smtClean="0">
                                        <a:latin typeface="Cambria Math" panose="02040503050406030204" pitchFamily="18" charset="0"/>
                                        <a:ea typeface="Cambria Math" panose="02040503050406030204" pitchFamily="18" charset="0"/>
                                      </a:rPr>
                                      <m:t>𝑝</m:t>
                                    </m:r>
                                  </m:e>
                                  <m:sub>
                                    <m:r>
                                      <a:rPr lang="de-DE" sz="1350" i="1">
                                        <a:latin typeface="Cambria Math" panose="02040503050406030204" pitchFamily="18" charset="0"/>
                                        <a:ea typeface="Cambria Math" panose="02040503050406030204" pitchFamily="18" charset="0"/>
                                      </a:rPr>
                                      <m:t>𝑛</m:t>
                                    </m:r>
                                    <m:r>
                                      <a:rPr lang="de-DE" sz="1350" i="1">
                                        <a:latin typeface="Cambria Math" panose="02040503050406030204" pitchFamily="18" charset="0"/>
                                        <a:ea typeface="Cambria Math" panose="02040503050406030204" pitchFamily="18" charset="0"/>
                                      </a:rPr>
                                      <m:t>,</m:t>
                                    </m:r>
                                    <m:r>
                                      <a:rPr lang="de-DE" sz="1350" i="1">
                                        <a:latin typeface="Cambria Math" panose="02040503050406030204" pitchFamily="18" charset="0"/>
                                        <a:ea typeface="Cambria Math" panose="02040503050406030204" pitchFamily="18" charset="0"/>
                                      </a:rPr>
                                      <m:t>𝑛</m:t>
                                    </m:r>
                                  </m:sub>
                                </m:sSub>
                              </m:e>
                            </m:mr>
                          </m:m>
                        </m:e>
                      </m:d>
                    </m:oMath>
                  </m:oMathPara>
                </a14:m>
                <a:endParaRPr lang="de-DE" sz="1350" dirty="0"/>
              </a:p>
            </p:txBody>
          </p:sp>
        </mc:Choice>
        <mc:Fallback xmlns="">
          <p:sp>
            <p:nvSpPr>
              <p:cNvPr id="211" name="Textfeld 210"/>
              <p:cNvSpPr txBox="1">
                <a:spLocks noRot="1" noChangeAspect="1" noMove="1" noResize="1" noEditPoints="1" noAdjustHandles="1" noChangeArrowheads="1" noChangeShapeType="1" noTextEdit="1"/>
              </p:cNvSpPr>
              <p:nvPr/>
            </p:nvSpPr>
            <p:spPr>
              <a:xfrm>
                <a:off x="9792373" y="6189163"/>
                <a:ext cx="1419619" cy="668837"/>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2" name="Rechteck 211"/>
              <p:cNvSpPr/>
              <p:nvPr/>
            </p:nvSpPr>
            <p:spPr>
              <a:xfrm>
                <a:off x="6406462" y="2395603"/>
                <a:ext cx="1750094" cy="391646"/>
              </a:xfrm>
              <a:prstGeom prst="rect">
                <a:avLst/>
              </a:prstGeom>
            </p:spPr>
            <p:txBody>
              <a:bodyPr wrap="none">
                <a:spAutoFit/>
              </a:bodyPr>
              <a:lstStyle/>
              <a:p>
                <a:r>
                  <a:rPr lang="de-DE" b="1" dirty="0" smtClean="0">
                    <a:solidFill>
                      <a:srgbClr val="F76C62"/>
                    </a:solidFill>
                  </a:rPr>
                  <a:t>T</a:t>
                </a:r>
                <a14:m>
                  <m:oMath xmlns:m="http://schemas.openxmlformats.org/officeDocument/2006/math">
                    <m:r>
                      <a:rPr lang="de-DE" b="1" i="0" smtClean="0">
                        <a:solidFill>
                          <a:srgbClr val="F76C62"/>
                        </a:solidFill>
                        <a:latin typeface="Cambria Math" panose="02040503050406030204" pitchFamily="18" charset="0"/>
                        <a:ea typeface="Cambria Math" panose="02040503050406030204" pitchFamily="18" charset="0"/>
                      </a:rPr>
                      <m:t>𝐫𝐚𝐧𝐬𝐢𝐭𝐢𝐨𝐧𝐬</m:t>
                    </m:r>
                    <m:r>
                      <a:rPr lang="de-DE" b="1" i="0" smtClean="0">
                        <a:solidFill>
                          <a:srgbClr val="F76C62"/>
                        </a:solidFill>
                        <a:latin typeface="Cambria Math" panose="02040503050406030204" pitchFamily="18" charset="0"/>
                        <a:ea typeface="Cambria Math" panose="02040503050406030204" pitchFamily="18" charset="0"/>
                      </a:rPr>
                      <m:t> </m:t>
                    </m:r>
                    <m:sSub>
                      <m:sSubPr>
                        <m:ctrlPr>
                          <a:rPr lang="de-DE" i="1">
                            <a:solidFill>
                              <a:srgbClr val="F76C62"/>
                            </a:solidFill>
                            <a:latin typeface="Cambria Math" panose="02040503050406030204" pitchFamily="18" charset="0"/>
                            <a:ea typeface="Cambria Math" panose="02040503050406030204" pitchFamily="18" charset="0"/>
                          </a:rPr>
                        </m:ctrlPr>
                      </m:sSubPr>
                      <m:e>
                        <m:r>
                          <a:rPr lang="de-DE" i="1">
                            <a:solidFill>
                              <a:srgbClr val="F76C62"/>
                            </a:solidFill>
                            <a:latin typeface="Cambria Math" panose="02040503050406030204" pitchFamily="18" charset="0"/>
                            <a:ea typeface="Cambria Math" panose="02040503050406030204" pitchFamily="18" charset="0"/>
                          </a:rPr>
                          <m:t>𝑛</m:t>
                        </m:r>
                      </m:e>
                      <m:sub>
                        <m:r>
                          <a:rPr lang="de-DE" i="1">
                            <a:solidFill>
                              <a:srgbClr val="F76C62"/>
                            </a:solidFill>
                            <a:latin typeface="Cambria Math" panose="02040503050406030204" pitchFamily="18" charset="0"/>
                            <a:ea typeface="Cambria Math" panose="02040503050406030204" pitchFamily="18" charset="0"/>
                          </a:rPr>
                          <m:t>𝑖𝑗</m:t>
                        </m:r>
                      </m:sub>
                    </m:sSub>
                  </m:oMath>
                </a14:m>
                <a:endParaRPr lang="en-US" dirty="0">
                  <a:solidFill>
                    <a:srgbClr val="F76C62"/>
                  </a:solidFill>
                </a:endParaRPr>
              </a:p>
            </p:txBody>
          </p:sp>
        </mc:Choice>
        <mc:Fallback>
          <p:sp>
            <p:nvSpPr>
              <p:cNvPr id="212" name="Rechteck 211"/>
              <p:cNvSpPr>
                <a:spLocks noRot="1" noChangeAspect="1" noMove="1" noResize="1" noEditPoints="1" noAdjustHandles="1" noChangeArrowheads="1" noChangeShapeType="1" noTextEdit="1"/>
              </p:cNvSpPr>
              <p:nvPr/>
            </p:nvSpPr>
            <p:spPr>
              <a:xfrm>
                <a:off x="6406462" y="2395603"/>
                <a:ext cx="1750094" cy="391646"/>
              </a:xfrm>
              <a:prstGeom prst="rect">
                <a:avLst/>
              </a:prstGeom>
              <a:blipFill rotWithShape="0">
                <a:blip r:embed="rId17"/>
                <a:stretch>
                  <a:fillRect l="-3136" t="-7813" b="-203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3" name="Rechteck 212"/>
              <p:cNvSpPr/>
              <p:nvPr/>
            </p:nvSpPr>
            <p:spPr>
              <a:xfrm>
                <a:off x="2460907" y="2402353"/>
                <a:ext cx="2842830" cy="391646"/>
              </a:xfrm>
              <a:prstGeom prst="rect">
                <a:avLst/>
              </a:prstGeom>
            </p:spPr>
            <p:txBody>
              <a:bodyPr wrap="none">
                <a:spAutoFit/>
              </a:bodyPr>
              <a:lstStyle/>
              <a:p>
                <a:r>
                  <a:rPr lang="de-DE" b="1" dirty="0" smtClean="0">
                    <a:solidFill>
                      <a:schemeClr val="accent1"/>
                    </a:solidFill>
                  </a:rPr>
                  <a:t>Transition </a:t>
                </a:r>
                <a:r>
                  <a:rPr lang="de-DE" b="1" dirty="0" err="1" smtClean="0">
                    <a:solidFill>
                      <a:schemeClr val="accent1"/>
                    </a:solidFill>
                  </a:rPr>
                  <a:t>probabilities</a:t>
                </a:r>
                <a:r>
                  <a:rPr lang="de-DE" b="1" dirty="0" smtClean="0">
                    <a:solidFill>
                      <a:schemeClr val="accent1"/>
                    </a:solidFill>
                  </a:rPr>
                  <a:t> </a:t>
                </a:r>
                <a14:m>
                  <m:oMath xmlns:m="http://schemas.openxmlformats.org/officeDocument/2006/math">
                    <m:sSub>
                      <m:sSubPr>
                        <m:ctrlPr>
                          <a:rPr lang="de-DE" b="1" i="1">
                            <a:solidFill>
                              <a:schemeClr val="accent1"/>
                            </a:solidFill>
                            <a:latin typeface="Cambria Math" panose="02040503050406030204" pitchFamily="18" charset="0"/>
                          </a:rPr>
                        </m:ctrlPr>
                      </m:sSubPr>
                      <m:e>
                        <m:r>
                          <a:rPr lang="de-DE" b="1">
                            <a:solidFill>
                              <a:schemeClr val="accent1"/>
                            </a:solidFill>
                            <a:latin typeface="Cambria Math" panose="02040503050406030204" pitchFamily="18" charset="0"/>
                          </a:rPr>
                          <m:t> </m:t>
                        </m:r>
                        <m:r>
                          <a:rPr lang="de-DE" b="1" i="1" smtClean="0">
                            <a:solidFill>
                              <a:schemeClr val="accent1"/>
                            </a:solidFill>
                            <a:latin typeface="Cambria Math" panose="02040503050406030204" pitchFamily="18" charset="0"/>
                          </a:rPr>
                          <m:t>𝒑</m:t>
                        </m:r>
                      </m:e>
                      <m:sub>
                        <m:r>
                          <a:rPr lang="de-DE" b="1">
                            <a:solidFill>
                              <a:schemeClr val="accent1"/>
                            </a:solidFill>
                            <a:latin typeface="Cambria Math" panose="02040503050406030204" pitchFamily="18" charset="0"/>
                          </a:rPr>
                          <m:t>𝑖𝑗</m:t>
                        </m:r>
                      </m:sub>
                    </m:sSub>
                  </m:oMath>
                </a14:m>
                <a:endParaRPr lang="en-US" dirty="0"/>
              </a:p>
            </p:txBody>
          </p:sp>
        </mc:Choice>
        <mc:Fallback>
          <p:sp>
            <p:nvSpPr>
              <p:cNvPr id="213" name="Rechteck 212"/>
              <p:cNvSpPr>
                <a:spLocks noRot="1" noChangeAspect="1" noMove="1" noResize="1" noEditPoints="1" noAdjustHandles="1" noChangeArrowheads="1" noChangeShapeType="1" noTextEdit="1"/>
              </p:cNvSpPr>
              <p:nvPr/>
            </p:nvSpPr>
            <p:spPr>
              <a:xfrm>
                <a:off x="2460907" y="2402353"/>
                <a:ext cx="2842830" cy="391646"/>
              </a:xfrm>
              <a:prstGeom prst="rect">
                <a:avLst/>
              </a:prstGeom>
              <a:blipFill rotWithShape="0">
                <a:blip r:embed="rId18"/>
                <a:stretch>
                  <a:fillRect l="-1931" t="-6250"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367026" y="5325542"/>
                <a:ext cx="4386585" cy="10708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limLow>
                        <m:limLowPr>
                          <m:ctrlPr>
                            <a:rPr lang="de-DE" i="1" smtClean="0">
                              <a:latin typeface="Cambria Math" panose="02040503050406030204" pitchFamily="18" charset="0"/>
                            </a:rPr>
                          </m:ctrlPr>
                        </m:limLowPr>
                        <m:e>
                          <m:groupChr>
                            <m:groupChrPr>
                              <m:chr m:val="⏟"/>
                              <m:ctrlPr>
                                <a:rPr lang="de-DE" i="1">
                                  <a:latin typeface="Cambria Math" panose="02040503050406030204" pitchFamily="18" charset="0"/>
                                </a:rPr>
                              </m:ctrlPr>
                            </m:groupChrPr>
                            <m:e>
                              <m:func>
                                <m:funcPr>
                                  <m:ctrlPr>
                                    <a:rPr lang="de-DE" i="1">
                                      <a:latin typeface="Cambria Math" panose="02040503050406030204" pitchFamily="18" charset="0"/>
                                    </a:rPr>
                                  </m:ctrlPr>
                                </m:funcPr>
                                <m:fName>
                                  <m:r>
                                    <m:rPr>
                                      <m:sty m:val="p"/>
                                      <m:brk/>
                                    </m:rPr>
                                    <a:rPr lang="de-DE">
                                      <a:latin typeface="Cambria Math" panose="02040503050406030204" pitchFamily="18" charset="0"/>
                                    </a:rPr>
                                    <m:t>P</m:t>
                                  </m:r>
                                  <m:r>
                                    <m:rPr>
                                      <m:sty m:val="p"/>
                                    </m:rPr>
                                    <a:rPr lang="de-DE">
                                      <a:latin typeface="Cambria Math" panose="02040503050406030204" pitchFamily="18" charset="0"/>
                                    </a:rPr>
                                    <m:t>r</m:t>
                                  </m:r>
                                </m:fName>
                                <m:e>
                                  <m:d>
                                    <m:dPr>
                                      <m:ctrlPr>
                                        <a:rPr lang="de-DE" i="1">
                                          <a:latin typeface="Cambria Math" panose="02040503050406030204" pitchFamily="18" charset="0"/>
                                        </a:rPr>
                                      </m:ctrlPr>
                                    </m:dPr>
                                    <m:e>
                                      <m:r>
                                        <a:rPr lang="de-DE" b="1" i="1">
                                          <a:solidFill>
                                            <a:srgbClr val="F76C62"/>
                                          </a:solidFill>
                                          <a:latin typeface="Cambria Math" panose="02040503050406030204" pitchFamily="18" charset="0"/>
                                        </a:rPr>
                                        <m:t>𝑫</m:t>
                                      </m:r>
                                    </m:e>
                                    <m:e>
                                      <m:sSub>
                                        <m:sSubPr>
                                          <m:ctrlPr>
                                            <a:rPr lang="de-DE" b="1" i="1" smtClean="0">
                                              <a:solidFill>
                                                <a:srgbClr val="00B0F0"/>
                                              </a:solidFill>
                                              <a:latin typeface="Cambria Math" panose="02040503050406030204" pitchFamily="18" charset="0"/>
                                            </a:rPr>
                                          </m:ctrlPr>
                                        </m:sSubPr>
                                        <m:e>
                                          <m:r>
                                            <a:rPr lang="de-DE" b="1" i="1">
                                              <a:solidFill>
                                                <a:srgbClr val="00B0F0"/>
                                              </a:solidFill>
                                              <a:latin typeface="Cambria Math" panose="02040503050406030204" pitchFamily="18" charset="0"/>
                                            </a:rPr>
                                            <m:t>𝑯</m:t>
                                          </m:r>
                                        </m:e>
                                        <m:sub>
                                          <m:r>
                                            <a:rPr lang="de-DE" b="1" i="1" smtClean="0">
                                              <a:solidFill>
                                                <a:srgbClr val="00B0F0"/>
                                              </a:solidFill>
                                              <a:latin typeface="Cambria Math" panose="02040503050406030204" pitchFamily="18" charset="0"/>
                                            </a:rPr>
                                            <m:t>𝒊</m:t>
                                          </m:r>
                                        </m:sub>
                                      </m:sSub>
                                    </m:e>
                                  </m:d>
                                </m:e>
                              </m:func>
                            </m:e>
                          </m:groupChr>
                        </m:e>
                        <m:lim>
                          <m:eqArr>
                            <m:eqArrPr>
                              <m:ctrlPr>
                                <a:rPr lang="de-DE" b="0" i="1" smtClean="0">
                                  <a:latin typeface="Cambria Math" panose="02040503050406030204" pitchFamily="18" charset="0"/>
                                </a:rPr>
                              </m:ctrlPr>
                            </m:eqArrPr>
                            <m:e>
                              <m:r>
                                <a:rPr lang="de-DE" b="0" i="1" smtClean="0">
                                  <a:latin typeface="Cambria Math" panose="02040503050406030204" pitchFamily="18" charset="0"/>
                                </a:rPr>
                                <m:t>𝑚𝑎𝑟𝑔𝑖𝑛𝑎𝑙</m:t>
                              </m:r>
                            </m:e>
                            <m:e>
                              <m:r>
                                <a:rPr lang="de-DE" b="0" i="1" smtClean="0">
                                  <a:latin typeface="Cambria Math" panose="02040503050406030204" pitchFamily="18" charset="0"/>
                                </a:rPr>
                                <m:t>𝑙𝑖𝑘𝑒𝑙𝑖h𝑜𝑜𝑑</m:t>
                              </m:r>
                            </m:e>
                            <m:e>
                              <m:r>
                                <a:rPr lang="de-DE" b="0" i="1" smtClean="0">
                                  <a:latin typeface="Cambria Math" panose="02040503050406030204" pitchFamily="18" charset="0"/>
                                </a:rPr>
                                <m:t>𝑜𝑓</m:t>
                              </m:r>
                              <m:r>
                                <a:rPr lang="de-DE" b="0" i="1" smtClean="0">
                                  <a:latin typeface="Cambria Math" panose="02040503050406030204" pitchFamily="18" charset="0"/>
                                </a:rPr>
                                <m:t> </m:t>
                              </m:r>
                              <m:r>
                                <a:rPr lang="de-DE" b="0" i="1" smtClean="0">
                                  <a:latin typeface="Cambria Math" panose="02040503050406030204" pitchFamily="18" charset="0"/>
                                </a:rPr>
                                <m:t>𝐻</m:t>
                              </m:r>
                            </m:e>
                          </m:eqArr>
                        </m:lim>
                      </m:limLow>
                      <m:r>
                        <a:rPr lang="de-DE" i="1">
                          <a:latin typeface="Cambria Math" panose="02040503050406030204" pitchFamily="18" charset="0"/>
                        </a:rPr>
                        <m:t>=</m:t>
                      </m:r>
                      <m:nary>
                        <m:naryPr>
                          <m:limLoc m:val="undOvr"/>
                          <m:subHide m:val="on"/>
                          <m:supHide m:val="on"/>
                          <m:ctrlPr>
                            <a:rPr lang="de-DE" i="1" smtClean="0">
                              <a:latin typeface="Cambria Math" panose="02040503050406030204" pitchFamily="18" charset="0"/>
                            </a:rPr>
                          </m:ctrlPr>
                        </m:naryPr>
                        <m:sub/>
                        <m:sup/>
                        <m:e>
                          <m:func>
                            <m:funcPr>
                              <m:ctrlPr>
                                <a:rPr lang="de-DE" b="0" i="1" smtClean="0">
                                  <a:latin typeface="Cambria Math" panose="02040503050406030204" pitchFamily="18" charset="0"/>
                                </a:rPr>
                              </m:ctrlPr>
                            </m:funcPr>
                            <m:fName>
                              <m:limLow>
                                <m:limLowPr>
                                  <m:ctrlPr>
                                    <a:rPr lang="de-DE" i="1">
                                      <a:latin typeface="Cambria Math" panose="02040503050406030204" pitchFamily="18" charset="0"/>
                                    </a:rPr>
                                  </m:ctrlPr>
                                </m:limLowPr>
                                <m:e>
                                  <m:groupChr>
                                    <m:groupChrPr>
                                      <m:chr m:val="⏟"/>
                                      <m:ctrlPr>
                                        <a:rPr lang="de-DE" i="1">
                                          <a:latin typeface="Cambria Math" panose="02040503050406030204" pitchFamily="18" charset="0"/>
                                        </a:rPr>
                                      </m:ctrlPr>
                                    </m:groupChrPr>
                                    <m:e>
                                      <m:func>
                                        <m:funcPr>
                                          <m:ctrlPr>
                                            <a:rPr lang="de-DE" i="1">
                                              <a:latin typeface="Cambria Math" panose="02040503050406030204" pitchFamily="18" charset="0"/>
                                            </a:rPr>
                                          </m:ctrlPr>
                                        </m:funcPr>
                                        <m:fName>
                                          <m:r>
                                            <m:rPr>
                                              <m:sty m:val="p"/>
                                              <m:brk/>
                                            </m:rPr>
                                            <a:rPr lang="de-DE">
                                              <a:latin typeface="Cambria Math" panose="02040503050406030204" pitchFamily="18" charset="0"/>
                                            </a:rPr>
                                            <m:t>P</m:t>
                                          </m:r>
                                          <m:r>
                                            <m:rPr>
                                              <m:sty m:val="p"/>
                                            </m:rPr>
                                            <a:rPr lang="de-DE">
                                              <a:latin typeface="Cambria Math" panose="02040503050406030204" pitchFamily="18" charset="0"/>
                                            </a:rPr>
                                            <m:t>r</m:t>
                                          </m:r>
                                        </m:fName>
                                        <m:e>
                                          <m:d>
                                            <m:dPr>
                                              <m:ctrlPr>
                                                <a:rPr lang="de-DE" i="1">
                                                  <a:latin typeface="Cambria Math" panose="02040503050406030204" pitchFamily="18" charset="0"/>
                                                </a:rPr>
                                              </m:ctrlPr>
                                            </m:dPr>
                                            <m:e>
                                              <m:r>
                                                <a:rPr lang="de-DE" b="1" i="1">
                                                  <a:solidFill>
                                                    <a:srgbClr val="F76C62"/>
                                                  </a:solidFill>
                                                  <a:latin typeface="Cambria Math" panose="02040503050406030204" pitchFamily="18" charset="0"/>
                                                </a:rPr>
                                                <m:t>𝑫</m:t>
                                              </m:r>
                                            </m:e>
                                            <m:e>
                                              <m:r>
                                                <a:rPr lang="de-DE" b="1" i="1">
                                                  <a:latin typeface="Cambria Math" panose="02040503050406030204" pitchFamily="18" charset="0"/>
                                                  <a:ea typeface="Cambria Math" panose="02040503050406030204" pitchFamily="18" charset="0"/>
                                                </a:rPr>
                                                <m:t>𝜽</m:t>
                                              </m:r>
                                            </m:e>
                                          </m:d>
                                        </m:e>
                                      </m:func>
                                    </m:e>
                                  </m:groupChr>
                                </m:e>
                                <m:lim>
                                  <m:r>
                                    <a:rPr lang="de-DE" i="1">
                                      <a:latin typeface="Cambria Math" panose="02040503050406030204" pitchFamily="18" charset="0"/>
                                    </a:rPr>
                                    <m:t>𝑙𝑖𝑘𝑒𝑙𝑖h𝑜𝑜𝑑</m:t>
                                  </m:r>
                                  <m:r>
                                    <a:rPr lang="de-DE" i="1">
                                      <a:latin typeface="Cambria Math" panose="02040503050406030204" pitchFamily="18" charset="0"/>
                                    </a:rPr>
                                    <m:t> </m:t>
                                  </m:r>
                                  <m:r>
                                    <a:rPr lang="de-DE" i="1">
                                      <a:latin typeface="Cambria Math" panose="02040503050406030204" pitchFamily="18" charset="0"/>
                                    </a:rPr>
                                    <m:t>𝑜𝑓</m:t>
                                  </m:r>
                                  <m:r>
                                    <a:rPr lang="de-DE" i="1">
                                      <a:latin typeface="Cambria Math" panose="02040503050406030204" pitchFamily="18" charset="0"/>
                                    </a:rPr>
                                    <m:t> </m:t>
                                  </m:r>
                                  <m:r>
                                    <a:rPr lang="de-DE" b="1" i="1">
                                      <a:latin typeface="Cambria Math" panose="02040503050406030204" pitchFamily="18" charset="0"/>
                                    </a:rPr>
                                    <m:t>𝜽</m:t>
                                  </m:r>
                                </m:lim>
                              </m:limLow>
                              <m:r>
                                <a:rPr lang="de-DE" i="1" smtClean="0">
                                  <a:latin typeface="Cambria Math" panose="02040503050406030204" pitchFamily="18" charset="0"/>
                                </a:rPr>
                                <m:t>⋅</m:t>
                              </m:r>
                              <m:r>
                                <a:rPr lang="de-DE" b="0" i="1" smtClean="0">
                                  <a:latin typeface="Cambria Math" panose="02040503050406030204" pitchFamily="18" charset="0"/>
                                </a:rPr>
                                <m:t>  </m:t>
                              </m:r>
                              <m:limLow>
                                <m:limLowPr>
                                  <m:ctrlPr>
                                    <a:rPr lang="de-DE" i="1">
                                      <a:latin typeface="Cambria Math" panose="02040503050406030204" pitchFamily="18" charset="0"/>
                                    </a:rPr>
                                  </m:ctrlPr>
                                </m:limLowPr>
                                <m:e>
                                  <m:groupChr>
                                    <m:groupChrPr>
                                      <m:chr m:val="⏟"/>
                                      <m:ctrlPr>
                                        <a:rPr lang="de-DE" i="1">
                                          <a:latin typeface="Cambria Math" panose="02040503050406030204" pitchFamily="18" charset="0"/>
                                        </a:rPr>
                                      </m:ctrlPr>
                                    </m:groupChrPr>
                                    <m:e>
                                      <m:func>
                                        <m:funcPr>
                                          <m:ctrlPr>
                                            <a:rPr lang="de-DE" i="1">
                                              <a:latin typeface="Cambria Math" panose="02040503050406030204" pitchFamily="18" charset="0"/>
                                            </a:rPr>
                                          </m:ctrlPr>
                                        </m:funcPr>
                                        <m:fName>
                                          <m:r>
                                            <m:rPr>
                                              <m:sty m:val="p"/>
                                              <m:brk/>
                                            </m:rPr>
                                            <a:rPr lang="de-DE">
                                              <a:latin typeface="Cambria Math" panose="02040503050406030204" pitchFamily="18" charset="0"/>
                                            </a:rPr>
                                            <m:t>P</m:t>
                                          </m:r>
                                          <m:r>
                                            <m:rPr>
                                              <m:sty m:val="p"/>
                                            </m:rPr>
                                            <a:rPr lang="de-DE">
                                              <a:latin typeface="Cambria Math" panose="02040503050406030204" pitchFamily="18" charset="0"/>
                                            </a:rPr>
                                            <m:t>r</m:t>
                                          </m:r>
                                        </m:fName>
                                        <m:e>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r>
                                            <a:rPr lang="de-DE" i="1">
                                              <a:latin typeface="Cambria Math" panose="02040503050406030204" pitchFamily="18" charset="0"/>
                                              <a:ea typeface="Cambria Math" panose="02040503050406030204" pitchFamily="18" charset="0"/>
                                            </a:rPr>
                                            <m:t>|</m:t>
                                          </m:r>
                                          <m:sSub>
                                            <m:sSubPr>
                                              <m:ctrlPr>
                                                <a:rPr lang="de-DE" b="1" i="1" smtClean="0">
                                                  <a:solidFill>
                                                    <a:srgbClr val="00B0F0"/>
                                                  </a:solidFill>
                                                  <a:latin typeface="Cambria Math" panose="02040503050406030204" pitchFamily="18" charset="0"/>
                                                  <a:ea typeface="Cambria Math" panose="02040503050406030204" pitchFamily="18" charset="0"/>
                                                </a:rPr>
                                              </m:ctrlPr>
                                            </m:sSubPr>
                                            <m:e>
                                              <m:r>
                                                <a:rPr lang="de-DE" b="1" i="1">
                                                  <a:solidFill>
                                                    <a:srgbClr val="00B0F0"/>
                                                  </a:solidFill>
                                                  <a:latin typeface="Cambria Math" panose="02040503050406030204" pitchFamily="18" charset="0"/>
                                                  <a:ea typeface="Cambria Math" panose="02040503050406030204" pitchFamily="18" charset="0"/>
                                                </a:rPr>
                                                <m:t>𝑯</m:t>
                                              </m:r>
                                            </m:e>
                                            <m:sub>
                                              <m:r>
                                                <a:rPr lang="de-DE" b="1" i="1" smtClean="0">
                                                  <a:solidFill>
                                                    <a:srgbClr val="00B0F0"/>
                                                  </a:solidFill>
                                                  <a:latin typeface="Cambria Math" panose="02040503050406030204" pitchFamily="18" charset="0"/>
                                                  <a:ea typeface="Cambria Math" panose="02040503050406030204" pitchFamily="18" charset="0"/>
                                                </a:rPr>
                                                <m:t>𝒊</m:t>
                                              </m:r>
                                            </m:sub>
                                          </m:sSub>
                                          <m:r>
                                            <a:rPr lang="de-DE" i="1">
                                              <a:latin typeface="Cambria Math" panose="02040503050406030204" pitchFamily="18" charset="0"/>
                                              <a:ea typeface="Cambria Math" panose="02040503050406030204" pitchFamily="18" charset="0"/>
                                            </a:rPr>
                                            <m:t>)</m:t>
                                          </m:r>
                                        </m:e>
                                      </m:func>
                                    </m:e>
                                  </m:groupChr>
                                </m:e>
                                <m:lim>
                                  <m:r>
                                    <a:rPr lang="de-DE" i="1">
                                      <a:latin typeface="Cambria Math" panose="02040503050406030204" pitchFamily="18" charset="0"/>
                                    </a:rPr>
                                    <m:t>𝑝𝑟𝑖𝑜𝑟</m:t>
                                  </m:r>
                                  <m:r>
                                    <a:rPr lang="de-DE" i="1">
                                      <a:latin typeface="Cambria Math" panose="02040503050406030204" pitchFamily="18" charset="0"/>
                                    </a:rPr>
                                    <m:t> </m:t>
                                  </m:r>
                                  <m:r>
                                    <a:rPr lang="de-DE" i="1">
                                      <a:latin typeface="Cambria Math" panose="02040503050406030204" pitchFamily="18" charset="0"/>
                                    </a:rPr>
                                    <m:t>𝑜𝑓</m:t>
                                  </m:r>
                                  <m:r>
                                    <a:rPr lang="de-DE" i="1">
                                      <a:latin typeface="Cambria Math" panose="02040503050406030204" pitchFamily="18" charset="0"/>
                                    </a:rPr>
                                    <m:t> </m:t>
                                  </m:r>
                                  <m:r>
                                    <a:rPr lang="de-DE" b="1" i="1">
                                      <a:latin typeface="Cambria Math" panose="02040503050406030204" pitchFamily="18" charset="0"/>
                                    </a:rPr>
                                    <m:t>𝜽</m:t>
                                  </m:r>
                                  <m:r>
                                    <a:rPr lang="de-DE" b="1" i="1" smtClean="0">
                                      <a:latin typeface="Cambria Math" panose="02040503050406030204" pitchFamily="18" charset="0"/>
                                    </a:rPr>
                                    <m:t> </m:t>
                                  </m:r>
                                </m:lim>
                              </m:limLow>
                            </m:fName>
                            <m:e>
                              <m:r>
                                <a:rPr lang="de-DE" b="0" i="1" smtClean="0">
                                  <a:latin typeface="Cambria Math" panose="02040503050406030204" pitchFamily="18" charset="0"/>
                                </a:rPr>
                                <m:t>  </m:t>
                              </m:r>
                              <m:r>
                                <a:rPr lang="de-DE" i="1">
                                  <a:latin typeface="Cambria Math" panose="02040503050406030204" pitchFamily="18" charset="0"/>
                                  <a:ea typeface="Cambria Math" panose="02040503050406030204" pitchFamily="18" charset="0"/>
                                </a:rPr>
                                <m:t>𝑑</m:t>
                              </m:r>
                              <m:r>
                                <a:rPr lang="de-DE" b="1" i="1">
                                  <a:latin typeface="Cambria Math" panose="02040503050406030204" pitchFamily="18" charset="0"/>
                                  <a:ea typeface="Cambria Math" panose="02040503050406030204" pitchFamily="18" charset="0"/>
                                </a:rPr>
                                <m:t>𝜽</m:t>
                              </m:r>
                            </m:e>
                          </m:func>
                        </m:e>
                      </m:nary>
                    </m:oMath>
                  </m:oMathPara>
                </a14:m>
                <a:endParaRPr lang="de-DE" dirty="0"/>
              </a:p>
            </p:txBody>
          </p:sp>
        </mc:Choice>
        <mc:Fallback xmlns="">
          <p:sp>
            <p:nvSpPr>
              <p:cNvPr id="22" name="Textfeld 21"/>
              <p:cNvSpPr txBox="1">
                <a:spLocks noRot="1" noChangeAspect="1" noMove="1" noResize="1" noEditPoints="1" noAdjustHandles="1" noChangeArrowheads="1" noChangeShapeType="1" noTextEdit="1"/>
              </p:cNvSpPr>
              <p:nvPr/>
            </p:nvSpPr>
            <p:spPr>
              <a:xfrm>
                <a:off x="367026" y="5325542"/>
                <a:ext cx="4386585" cy="1070806"/>
              </a:xfrm>
              <a:prstGeom prst="rect">
                <a:avLst/>
              </a:prstGeom>
              <a:blipFill rotWithShape="0">
                <a:blip r:embed="rId19"/>
                <a:stretch>
                  <a:fillRect b="-571"/>
                </a:stretch>
              </a:blipFill>
            </p:spPr>
            <p:txBody>
              <a:bodyPr/>
              <a:lstStyle/>
              <a:p>
                <a:r>
                  <a:rPr lang="en-US">
                    <a:noFill/>
                  </a:rPr>
                  <a:t> </a:t>
                </a:r>
              </a:p>
            </p:txBody>
          </p:sp>
        </mc:Fallback>
      </mc:AlternateContent>
      <p:sp>
        <p:nvSpPr>
          <p:cNvPr id="23" name="Textfeld 22"/>
          <p:cNvSpPr txBox="1"/>
          <p:nvPr/>
        </p:nvSpPr>
        <p:spPr>
          <a:xfrm>
            <a:off x="315801" y="4996136"/>
            <a:ext cx="2028761" cy="369332"/>
          </a:xfrm>
          <a:prstGeom prst="rect">
            <a:avLst/>
          </a:prstGeom>
          <a:noFill/>
        </p:spPr>
        <p:txBody>
          <a:bodyPr wrap="none" rtlCol="0">
            <a:spAutoFit/>
          </a:bodyPr>
          <a:lstStyle/>
          <a:p>
            <a:r>
              <a:rPr lang="de-DE" b="1" dirty="0" smtClean="0"/>
              <a:t>Marginal </a:t>
            </a:r>
            <a:r>
              <a:rPr lang="de-DE" b="1" dirty="0" err="1" smtClean="0"/>
              <a:t>likelihood</a:t>
            </a:r>
            <a:endParaRPr lang="en-US" b="1" dirty="0"/>
          </a:p>
        </p:txBody>
      </p:sp>
      <mc:AlternateContent xmlns:mc="http://schemas.openxmlformats.org/markup-compatibility/2006" xmlns:a14="http://schemas.microsoft.com/office/drawing/2010/main">
        <mc:Choice Requires="a14">
          <p:sp>
            <p:nvSpPr>
              <p:cNvPr id="24" name="Rechteck 23"/>
              <p:cNvSpPr/>
              <p:nvPr/>
            </p:nvSpPr>
            <p:spPr>
              <a:xfrm>
                <a:off x="6128696" y="5520530"/>
                <a:ext cx="1873205" cy="6751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1,2</m:t>
                          </m:r>
                        </m:sub>
                      </m:sSub>
                      <m:r>
                        <a:rPr lang="de-DE" i="1">
                          <a:latin typeface="Cambria Math" panose="02040503050406030204" pitchFamily="18" charset="0"/>
                        </a:rPr>
                        <m:t>=</m:t>
                      </m:r>
                      <m:f>
                        <m:fPr>
                          <m:ctrlPr>
                            <a:rPr lang="de-DE" i="1">
                              <a:latin typeface="Cambria Math" panose="02040503050406030204" pitchFamily="18" charset="0"/>
                            </a:rPr>
                          </m:ctrlPr>
                        </m:fPr>
                        <m:num>
                          <m:func>
                            <m:funcPr>
                              <m:ctrlPr>
                                <a:rPr lang="de-DE" b="0" i="1" smtClean="0">
                                  <a:latin typeface="Cambria Math" panose="02040503050406030204" pitchFamily="18" charset="0"/>
                                </a:rPr>
                              </m:ctrlPr>
                            </m:funcPr>
                            <m:fName>
                              <m:r>
                                <m:rPr>
                                  <m:sty m:val="p"/>
                                </m:rPr>
                                <a:rPr lang="de-DE" i="0">
                                  <a:latin typeface="Cambria Math" panose="02040503050406030204" pitchFamily="18" charset="0"/>
                                </a:rPr>
                                <m:t>Pr</m:t>
                              </m:r>
                            </m:fName>
                            <m:e>
                              <m:d>
                                <m:dPr>
                                  <m:ctrlPr>
                                    <a:rPr lang="de-DE" i="1">
                                      <a:latin typeface="Cambria Math" panose="02040503050406030204" pitchFamily="18" charset="0"/>
                                    </a:rPr>
                                  </m:ctrlPr>
                                </m:dPr>
                                <m:e>
                                  <m:r>
                                    <a:rPr lang="de-DE" b="1" i="1">
                                      <a:solidFill>
                                        <a:srgbClr val="FF0000"/>
                                      </a:solidFill>
                                      <a:latin typeface="Cambria Math" panose="02040503050406030204" pitchFamily="18" charset="0"/>
                                    </a:rPr>
                                    <m:t>𝑫</m:t>
                                  </m:r>
                                </m:e>
                                <m:e>
                                  <m:sSub>
                                    <m:sSubPr>
                                      <m:ctrlPr>
                                        <a:rPr lang="de-DE"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𝑯</m:t>
                                      </m:r>
                                    </m:e>
                                    <m:sub>
                                      <m:r>
                                        <a:rPr lang="de-DE" b="1" i="1">
                                          <a:solidFill>
                                            <a:schemeClr val="accent1"/>
                                          </a:solidFill>
                                          <a:latin typeface="Cambria Math" panose="02040503050406030204" pitchFamily="18" charset="0"/>
                                        </a:rPr>
                                        <m:t>𝟏</m:t>
                                      </m:r>
                                    </m:sub>
                                  </m:sSub>
                                </m:e>
                              </m:d>
                            </m:e>
                          </m:func>
                        </m:num>
                        <m:den>
                          <m:func>
                            <m:funcPr>
                              <m:ctrlPr>
                                <a:rPr lang="de-DE" b="0" i="1" smtClean="0">
                                  <a:latin typeface="Cambria Math" panose="02040503050406030204" pitchFamily="18" charset="0"/>
                                </a:rPr>
                              </m:ctrlPr>
                            </m:funcPr>
                            <m:fName>
                              <m:r>
                                <m:rPr>
                                  <m:sty m:val="p"/>
                                </m:rPr>
                                <a:rPr lang="de-DE" i="0">
                                  <a:latin typeface="Cambria Math" panose="02040503050406030204" pitchFamily="18" charset="0"/>
                                </a:rPr>
                                <m:t>Pr</m:t>
                              </m:r>
                            </m:fName>
                            <m:e>
                              <m:d>
                                <m:dPr>
                                  <m:ctrlPr>
                                    <a:rPr lang="de-DE" i="1">
                                      <a:latin typeface="Cambria Math" panose="02040503050406030204" pitchFamily="18" charset="0"/>
                                    </a:rPr>
                                  </m:ctrlPr>
                                </m:dPr>
                                <m:e>
                                  <m:r>
                                    <a:rPr lang="de-DE" b="1" i="1">
                                      <a:solidFill>
                                        <a:srgbClr val="FF0000"/>
                                      </a:solidFill>
                                      <a:latin typeface="Cambria Math" panose="02040503050406030204" pitchFamily="18" charset="0"/>
                                    </a:rPr>
                                    <m:t>𝑫</m:t>
                                  </m:r>
                                </m:e>
                                <m:e>
                                  <m:sSub>
                                    <m:sSubPr>
                                      <m:ctrlPr>
                                        <a:rPr lang="de-DE"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𝑯</m:t>
                                      </m:r>
                                    </m:e>
                                    <m:sub>
                                      <m:r>
                                        <a:rPr lang="de-DE" b="1" i="1">
                                          <a:solidFill>
                                            <a:schemeClr val="accent1"/>
                                          </a:solidFill>
                                          <a:latin typeface="Cambria Math" panose="02040503050406030204" pitchFamily="18" charset="0"/>
                                        </a:rPr>
                                        <m:t>𝟐</m:t>
                                      </m:r>
                                    </m:sub>
                                  </m:sSub>
                                </m:e>
                              </m:d>
                            </m:e>
                          </m:func>
                        </m:den>
                      </m:f>
                    </m:oMath>
                  </m:oMathPara>
                </a14:m>
                <a:endParaRPr lang="de-DE" dirty="0"/>
              </a:p>
            </p:txBody>
          </p:sp>
        </mc:Choice>
        <mc:Fallback xmlns="">
          <p:sp>
            <p:nvSpPr>
              <p:cNvPr id="24" name="Rechteck 23"/>
              <p:cNvSpPr>
                <a:spLocks noRot="1" noChangeAspect="1" noMove="1" noResize="1" noEditPoints="1" noAdjustHandles="1" noChangeArrowheads="1" noChangeShapeType="1" noTextEdit="1"/>
              </p:cNvSpPr>
              <p:nvPr/>
            </p:nvSpPr>
            <p:spPr>
              <a:xfrm>
                <a:off x="6128696" y="5520530"/>
                <a:ext cx="1873205" cy="675185"/>
              </a:xfrm>
              <a:prstGeom prst="rect">
                <a:avLst/>
              </a:prstGeom>
              <a:blipFill rotWithShape="0">
                <a:blip r:embed="rId20"/>
                <a:stretch>
                  <a:fillRect/>
                </a:stretch>
              </a:blipFill>
            </p:spPr>
            <p:txBody>
              <a:bodyPr/>
              <a:lstStyle/>
              <a:p>
                <a:r>
                  <a:rPr lang="en-US">
                    <a:noFill/>
                  </a:rPr>
                  <a:t> </a:t>
                </a:r>
              </a:p>
            </p:txBody>
          </p:sp>
        </mc:Fallback>
      </mc:AlternateContent>
      <p:sp>
        <p:nvSpPr>
          <p:cNvPr id="25" name="Rechteck 24"/>
          <p:cNvSpPr/>
          <p:nvPr/>
        </p:nvSpPr>
        <p:spPr>
          <a:xfrm>
            <a:off x="6430446" y="4996136"/>
            <a:ext cx="1353384" cy="369332"/>
          </a:xfrm>
          <a:prstGeom prst="rect">
            <a:avLst/>
          </a:prstGeom>
        </p:spPr>
        <p:txBody>
          <a:bodyPr wrap="none">
            <a:spAutoFit/>
          </a:bodyPr>
          <a:lstStyle/>
          <a:p>
            <a:pPr algn="ctr"/>
            <a:r>
              <a:rPr lang="de-DE" b="1" dirty="0" err="1" smtClean="0"/>
              <a:t>Bayes</a:t>
            </a:r>
            <a:r>
              <a:rPr lang="de-DE" b="1" dirty="0" smtClean="0"/>
              <a:t> </a:t>
            </a:r>
            <a:r>
              <a:rPr lang="de-DE" b="1" dirty="0" err="1" smtClean="0"/>
              <a:t>factor</a:t>
            </a:r>
            <a:endParaRPr lang="de-DE" b="1" dirty="0" smtClean="0"/>
          </a:p>
        </p:txBody>
      </p:sp>
      <p:sp>
        <p:nvSpPr>
          <p:cNvPr id="9" name="Textfeld 8"/>
          <p:cNvSpPr txBox="1"/>
          <p:nvPr/>
        </p:nvSpPr>
        <p:spPr>
          <a:xfrm>
            <a:off x="10983969" y="6097701"/>
            <a:ext cx="439544" cy="707886"/>
          </a:xfrm>
          <a:prstGeom prst="rect">
            <a:avLst/>
          </a:prstGeom>
          <a:noFill/>
        </p:spPr>
        <p:txBody>
          <a:bodyPr wrap="none" rtlCol="0">
            <a:spAutoFit/>
          </a:bodyPr>
          <a:lstStyle/>
          <a:p>
            <a:r>
              <a:rPr lang="en-US" sz="4000" dirty="0" smtClean="0"/>
              <a:t>&gt;</a:t>
            </a:r>
            <a:endParaRPr lang="en-US" sz="4000" dirty="0"/>
          </a:p>
        </p:txBody>
      </p:sp>
      <p:grpSp>
        <p:nvGrpSpPr>
          <p:cNvPr id="13" name="Gruppieren 12"/>
          <p:cNvGrpSpPr/>
          <p:nvPr/>
        </p:nvGrpSpPr>
        <p:grpSpPr>
          <a:xfrm>
            <a:off x="9499600" y="1450528"/>
            <a:ext cx="3865355" cy="2207317"/>
            <a:chOff x="4779805" y="4305522"/>
            <a:chExt cx="3865355" cy="2207317"/>
          </a:xfrm>
        </p:grpSpPr>
        <p:sp>
          <p:nvSpPr>
            <p:cNvPr id="41" name="Rechteck 40"/>
            <p:cNvSpPr/>
            <p:nvPr/>
          </p:nvSpPr>
          <p:spPr>
            <a:xfrm>
              <a:off x="4779805" y="4548258"/>
              <a:ext cx="3865355" cy="1964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34" name="Gruppieren 33"/>
            <p:cNvGrpSpPr/>
            <p:nvPr/>
          </p:nvGrpSpPr>
          <p:grpSpPr>
            <a:xfrm>
              <a:off x="5074046" y="4305522"/>
              <a:ext cx="3150266" cy="2006927"/>
              <a:chOff x="4811462" y="4340510"/>
              <a:chExt cx="3150266" cy="2006927"/>
            </a:xfrm>
          </p:grpSpPr>
          <p:cxnSp>
            <p:nvCxnSpPr>
              <p:cNvPr id="35" name="Gerade Verbindung mit Pfeil 34"/>
              <p:cNvCxnSpPr/>
              <p:nvPr/>
            </p:nvCxnSpPr>
            <p:spPr>
              <a:xfrm>
                <a:off x="4811462" y="6042022"/>
                <a:ext cx="3094661"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H="1" flipV="1">
                <a:off x="5010599" y="4340510"/>
                <a:ext cx="1595" cy="2006927"/>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Freihandform 36"/>
              <p:cNvSpPr/>
              <p:nvPr/>
            </p:nvSpPr>
            <p:spPr>
              <a:xfrm>
                <a:off x="4995292" y="5213416"/>
                <a:ext cx="2320845" cy="441923"/>
              </a:xfrm>
              <a:custGeom>
                <a:avLst/>
                <a:gdLst>
                  <a:gd name="connsiteX0" fmla="*/ 0 w 1539240"/>
                  <a:gd name="connsiteY0" fmla="*/ 243840 h 243840"/>
                  <a:gd name="connsiteX1" fmla="*/ 769620 w 1539240"/>
                  <a:gd name="connsiteY1" fmla="*/ 53340 h 243840"/>
                  <a:gd name="connsiteX2" fmla="*/ 1539240 w 1539240"/>
                  <a:gd name="connsiteY2" fmla="*/ 0 h 243840"/>
                </a:gdLst>
                <a:ahLst/>
                <a:cxnLst>
                  <a:cxn ang="0">
                    <a:pos x="connsiteX0" y="connsiteY0"/>
                  </a:cxn>
                  <a:cxn ang="0">
                    <a:pos x="connsiteX1" y="connsiteY1"/>
                  </a:cxn>
                  <a:cxn ang="0">
                    <a:pos x="connsiteX2" y="connsiteY2"/>
                  </a:cxn>
                </a:cxnLst>
                <a:rect l="l" t="t" r="r" b="b"/>
                <a:pathLst>
                  <a:path w="1539240" h="243840">
                    <a:moveTo>
                      <a:pt x="0" y="243840"/>
                    </a:moveTo>
                    <a:cubicBezTo>
                      <a:pt x="256540" y="168910"/>
                      <a:pt x="513080" y="93980"/>
                      <a:pt x="769620" y="53340"/>
                    </a:cubicBezTo>
                    <a:cubicBezTo>
                      <a:pt x="1026160" y="12700"/>
                      <a:pt x="1282700" y="6350"/>
                      <a:pt x="1539240"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ihandform 37"/>
              <p:cNvSpPr/>
              <p:nvPr/>
            </p:nvSpPr>
            <p:spPr>
              <a:xfrm>
                <a:off x="5018270" y="4935443"/>
                <a:ext cx="2263398" cy="719896"/>
              </a:xfrm>
              <a:custGeom>
                <a:avLst/>
                <a:gdLst>
                  <a:gd name="connsiteX0" fmla="*/ 0 w 1501140"/>
                  <a:gd name="connsiteY0" fmla="*/ 397217 h 397217"/>
                  <a:gd name="connsiteX1" fmla="*/ 815340 w 1501140"/>
                  <a:gd name="connsiteY1" fmla="*/ 61937 h 397217"/>
                  <a:gd name="connsiteX2" fmla="*/ 1501140 w 1501140"/>
                  <a:gd name="connsiteY2" fmla="*/ 977 h 397217"/>
                </a:gdLst>
                <a:ahLst/>
                <a:cxnLst>
                  <a:cxn ang="0">
                    <a:pos x="connsiteX0" y="connsiteY0"/>
                  </a:cxn>
                  <a:cxn ang="0">
                    <a:pos x="connsiteX1" y="connsiteY1"/>
                  </a:cxn>
                  <a:cxn ang="0">
                    <a:pos x="connsiteX2" y="connsiteY2"/>
                  </a:cxn>
                </a:cxnLst>
                <a:rect l="l" t="t" r="r" b="b"/>
                <a:pathLst>
                  <a:path w="1501140" h="397217">
                    <a:moveTo>
                      <a:pt x="0" y="397217"/>
                    </a:moveTo>
                    <a:cubicBezTo>
                      <a:pt x="282575" y="262597"/>
                      <a:pt x="565150" y="127977"/>
                      <a:pt x="815340" y="61937"/>
                    </a:cubicBezTo>
                    <a:cubicBezTo>
                      <a:pt x="1065530" y="-4103"/>
                      <a:pt x="1283335" y="-1563"/>
                      <a:pt x="1501140" y="97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Rechteck 38"/>
                  <p:cNvSpPr/>
                  <p:nvPr/>
                </p:nvSpPr>
                <p:spPr>
                  <a:xfrm>
                    <a:off x="7208304" y="4985981"/>
                    <a:ext cx="753424" cy="6693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2</m:t>
                              </m:r>
                            </m:sub>
                          </m:sSub>
                        </m:oMath>
                      </m:oMathPara>
                    </a14:m>
                    <a:endParaRPr lang="en-US" dirty="0"/>
                  </a:p>
                </p:txBody>
              </p:sp>
            </mc:Choice>
            <mc:Fallback xmlns="">
              <p:sp>
                <p:nvSpPr>
                  <p:cNvPr id="39" name="Rechteck 38"/>
                  <p:cNvSpPr>
                    <a:spLocks noRot="1" noChangeAspect="1" noMove="1" noResize="1" noEditPoints="1" noAdjustHandles="1" noChangeArrowheads="1" noChangeShapeType="1" noTextEdit="1"/>
                  </p:cNvSpPr>
                  <p:nvPr/>
                </p:nvSpPr>
                <p:spPr>
                  <a:xfrm>
                    <a:off x="7208304" y="4985981"/>
                    <a:ext cx="753424" cy="669359"/>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hteck 39"/>
                  <p:cNvSpPr/>
                  <p:nvPr/>
                </p:nvSpPr>
                <p:spPr>
                  <a:xfrm>
                    <a:off x="7190505" y="4666284"/>
                    <a:ext cx="745398" cy="6693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i="1">
                                  <a:solidFill>
                                    <a:schemeClr val="tx1">
                                      <a:lumMod val="85000"/>
                                      <a:lumOff val="15000"/>
                                    </a:schemeClr>
                                  </a:solidFill>
                                  <a:latin typeface="Cambria Math" panose="02040503050406030204" pitchFamily="18" charset="0"/>
                                </a:rPr>
                                <m:t>1</m:t>
                              </m:r>
                            </m:sub>
                          </m:sSub>
                        </m:oMath>
                      </m:oMathPara>
                    </a14:m>
                    <a:endParaRPr lang="en-US" dirty="0"/>
                  </a:p>
                </p:txBody>
              </p:sp>
            </mc:Choice>
            <mc:Fallback xmlns="">
              <p:sp>
                <p:nvSpPr>
                  <p:cNvPr id="40" name="Rechteck 39"/>
                  <p:cNvSpPr>
                    <a:spLocks noRot="1" noChangeAspect="1" noMove="1" noResize="1" noEditPoints="1" noAdjustHandles="1" noChangeArrowheads="1" noChangeShapeType="1" noTextEdit="1"/>
                  </p:cNvSpPr>
                  <p:nvPr/>
                </p:nvSpPr>
                <p:spPr>
                  <a:xfrm>
                    <a:off x="7190505" y="4666284"/>
                    <a:ext cx="745398" cy="669359"/>
                  </a:xfrm>
                  <a:prstGeom prst="rect">
                    <a:avLst/>
                  </a:prstGeom>
                  <a:blipFill rotWithShape="0">
                    <a:blip r:embed="rId22"/>
                    <a:stretch>
                      <a:fillRect/>
                    </a:stretch>
                  </a:blipFill>
                </p:spPr>
                <p:txBody>
                  <a:bodyPr/>
                  <a:lstStyle/>
                  <a:p>
                    <a:r>
                      <a:rPr lang="en-US">
                        <a:noFill/>
                      </a:rPr>
                      <a:t> </a:t>
                    </a:r>
                  </a:p>
                </p:txBody>
              </p:sp>
            </mc:Fallback>
          </mc:AlternateContent>
        </p:grpSp>
        <p:sp>
          <p:nvSpPr>
            <p:cNvPr id="11" name="Textfeld 10"/>
            <p:cNvSpPr txBox="1"/>
            <p:nvPr/>
          </p:nvSpPr>
          <p:spPr>
            <a:xfrm>
              <a:off x="5694057" y="6016159"/>
              <a:ext cx="2367956" cy="369332"/>
            </a:xfrm>
            <a:prstGeom prst="rect">
              <a:avLst/>
            </a:prstGeom>
            <a:noFill/>
          </p:spPr>
          <p:txBody>
            <a:bodyPr wrap="none" rtlCol="0">
              <a:spAutoFit/>
            </a:bodyPr>
            <a:lstStyle/>
            <a:p>
              <a:r>
                <a:rPr lang="en-US" dirty="0"/>
                <a:t>i</a:t>
              </a:r>
              <a:r>
                <a:rPr lang="en-US" dirty="0" smtClean="0"/>
                <a:t>ncreasing “believe” (K)</a:t>
              </a:r>
              <a:endParaRPr lang="en-US" dirty="0"/>
            </a:p>
          </p:txBody>
        </p:sp>
        <p:sp>
          <p:nvSpPr>
            <p:cNvPr id="12" name="Rechteck 11"/>
            <p:cNvSpPr/>
            <p:nvPr/>
          </p:nvSpPr>
          <p:spPr>
            <a:xfrm rot="16200000">
              <a:off x="4558431" y="5002806"/>
              <a:ext cx="1028295" cy="369332"/>
            </a:xfrm>
            <a:prstGeom prst="rect">
              <a:avLst/>
            </a:prstGeom>
          </p:spPr>
          <p:txBody>
            <a:bodyPr wrap="none">
              <a:spAutoFit/>
            </a:bodyPr>
            <a:lstStyle/>
            <a:p>
              <a:r>
                <a:rPr lang="de-DE" dirty="0" err="1" smtClean="0"/>
                <a:t>evidence</a:t>
              </a:r>
              <a:endParaRPr lang="en-US" dirty="0"/>
            </a:p>
          </p:txBody>
        </p:sp>
      </p:grpSp>
      <p:sp>
        <p:nvSpPr>
          <p:cNvPr id="42" name="Textfeld 41"/>
          <p:cNvSpPr txBox="1"/>
          <p:nvPr/>
        </p:nvSpPr>
        <p:spPr>
          <a:xfrm>
            <a:off x="388451" y="2073020"/>
            <a:ext cx="1483868" cy="646331"/>
          </a:xfrm>
          <a:prstGeom prst="rect">
            <a:avLst/>
          </a:prstGeom>
          <a:noFill/>
        </p:spPr>
        <p:txBody>
          <a:bodyPr wrap="none" rtlCol="0">
            <a:spAutoFit/>
          </a:bodyPr>
          <a:lstStyle/>
          <a:p>
            <a:pPr algn="ctr"/>
            <a:r>
              <a:rPr lang="de-DE" b="1" dirty="0" smtClean="0"/>
              <a:t>First </a:t>
            </a:r>
            <a:r>
              <a:rPr lang="de-DE" b="1" dirty="0" err="1" smtClean="0"/>
              <a:t>order</a:t>
            </a:r>
            <a:endParaRPr lang="de-DE" b="1" dirty="0" smtClean="0"/>
          </a:p>
          <a:p>
            <a:pPr algn="ctr"/>
            <a:r>
              <a:rPr lang="de-DE" b="1" dirty="0" err="1" smtClean="0"/>
              <a:t>Markov</a:t>
            </a:r>
            <a:r>
              <a:rPr lang="de-DE" b="1" dirty="0" smtClean="0"/>
              <a:t> </a:t>
            </a:r>
            <a:r>
              <a:rPr lang="de-DE" b="1" dirty="0" err="1" smtClean="0"/>
              <a:t>chain</a:t>
            </a:r>
            <a:endParaRPr lang="de-DE" b="1" dirty="0" smtClean="0"/>
          </a:p>
        </p:txBody>
      </p:sp>
      <p:pic>
        <p:nvPicPr>
          <p:cNvPr id="43" name="Grafik 42"/>
          <p:cNvPicPr>
            <a:picLocks noChangeAspect="1"/>
          </p:cNvPicPr>
          <p:nvPr/>
        </p:nvPicPr>
        <p:blipFill rotWithShape="1">
          <a:blip r:embed="rId23">
            <a:extLst>
              <a:ext uri="{28A0092B-C50C-407E-A947-70E740481C1C}">
                <a14:useLocalDpi xmlns:a14="http://schemas.microsoft.com/office/drawing/2010/main" val="0"/>
              </a:ext>
            </a:extLst>
          </a:blip>
          <a:srcRect l="42599" t="5989" r="39949" b="78247"/>
          <a:stretch/>
        </p:blipFill>
        <p:spPr>
          <a:xfrm>
            <a:off x="2713681" y="2761289"/>
            <a:ext cx="961557" cy="1128785"/>
          </a:xfrm>
          <a:prstGeom prst="rect">
            <a:avLst/>
          </a:prstGeom>
        </p:spPr>
      </p:pic>
      <p:sp>
        <p:nvSpPr>
          <p:cNvPr id="14" name="Rechteck 13"/>
          <p:cNvSpPr/>
          <p:nvPr/>
        </p:nvSpPr>
        <p:spPr>
          <a:xfrm>
            <a:off x="2526727" y="1017178"/>
            <a:ext cx="4817501" cy="646331"/>
          </a:xfrm>
          <a:prstGeom prst="rect">
            <a:avLst/>
          </a:prstGeom>
        </p:spPr>
        <p:txBody>
          <a:bodyPr wrap="square">
            <a:spAutoFit/>
          </a:bodyPr>
          <a:lstStyle/>
          <a:p>
            <a:r>
              <a:rPr lang="de-DE" dirty="0" smtClean="0"/>
              <a:t>A </a:t>
            </a:r>
            <a:r>
              <a:rPr lang="de-DE" dirty="0" err="1" smtClean="0"/>
              <a:t>Bayesian</a:t>
            </a:r>
            <a:r>
              <a:rPr lang="de-DE" dirty="0" smtClean="0"/>
              <a:t> </a:t>
            </a:r>
            <a:r>
              <a:rPr lang="de-DE" dirty="0" err="1" smtClean="0"/>
              <a:t>approach</a:t>
            </a:r>
            <a:r>
              <a:rPr lang="de-DE" dirty="0" smtClean="0"/>
              <a:t> </a:t>
            </a:r>
            <a:r>
              <a:rPr lang="de-DE" dirty="0" err="1" smtClean="0"/>
              <a:t>for</a:t>
            </a:r>
            <a:r>
              <a:rPr lang="de-DE" dirty="0" smtClean="0"/>
              <a:t> </a:t>
            </a:r>
            <a:r>
              <a:rPr lang="de-DE" dirty="0" err="1" smtClean="0"/>
              <a:t>comparing</a:t>
            </a:r>
            <a:r>
              <a:rPr lang="de-DE" dirty="0" smtClean="0"/>
              <a:t>  </a:t>
            </a:r>
            <a:r>
              <a:rPr lang="de-DE" dirty="0" err="1" smtClean="0"/>
              <a:t>hypotheses</a:t>
            </a:r>
            <a:r>
              <a:rPr lang="de-DE" dirty="0" smtClean="0"/>
              <a:t> </a:t>
            </a:r>
            <a:r>
              <a:rPr lang="de-DE" dirty="0" err="1" smtClean="0"/>
              <a:t>about</a:t>
            </a:r>
            <a:r>
              <a:rPr lang="de-DE" dirty="0" smtClean="0"/>
              <a:t> </a:t>
            </a:r>
            <a:r>
              <a:rPr lang="de-DE" dirty="0" err="1" smtClean="0"/>
              <a:t>sequential</a:t>
            </a:r>
            <a:r>
              <a:rPr lang="de-DE" dirty="0" smtClean="0"/>
              <a:t> </a:t>
            </a:r>
            <a:r>
              <a:rPr lang="de-DE" dirty="0" err="1" smtClean="0"/>
              <a:t>data</a:t>
            </a:r>
            <a:r>
              <a:rPr lang="de-DE" dirty="0" smtClean="0"/>
              <a:t> on </a:t>
            </a:r>
            <a:r>
              <a:rPr lang="de-DE" dirty="0" err="1" smtClean="0"/>
              <a:t>the</a:t>
            </a:r>
            <a:r>
              <a:rPr lang="de-DE" dirty="0" smtClean="0"/>
              <a:t> web</a:t>
            </a:r>
            <a:endParaRPr lang="en-US" dirty="0"/>
          </a:p>
        </p:txBody>
      </p:sp>
      <p:sp>
        <p:nvSpPr>
          <p:cNvPr id="15" name="Ellipse 14"/>
          <p:cNvSpPr/>
          <p:nvPr/>
        </p:nvSpPr>
        <p:spPr>
          <a:xfrm>
            <a:off x="538640" y="3008900"/>
            <a:ext cx="204425" cy="2245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llipse 45"/>
          <p:cNvSpPr/>
          <p:nvPr/>
        </p:nvSpPr>
        <p:spPr>
          <a:xfrm>
            <a:off x="1534145" y="2872935"/>
            <a:ext cx="204425" cy="2245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llipse 46"/>
          <p:cNvSpPr/>
          <p:nvPr/>
        </p:nvSpPr>
        <p:spPr>
          <a:xfrm>
            <a:off x="1112030" y="3516308"/>
            <a:ext cx="204425" cy="2245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Gerade Verbindung mit Pfeil 17"/>
          <p:cNvCxnSpPr>
            <a:stCxn id="15" idx="6"/>
            <a:endCxn id="46" idx="2"/>
          </p:cNvCxnSpPr>
          <p:nvPr/>
        </p:nvCxnSpPr>
        <p:spPr>
          <a:xfrm flipV="1">
            <a:off x="743065" y="2985231"/>
            <a:ext cx="791080" cy="1359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5" idx="5"/>
            <a:endCxn id="47" idx="1"/>
          </p:cNvCxnSpPr>
          <p:nvPr/>
        </p:nvCxnSpPr>
        <p:spPr>
          <a:xfrm>
            <a:off x="713128" y="3200601"/>
            <a:ext cx="428839" cy="3485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a:stCxn id="46" idx="1"/>
            <a:endCxn id="15" idx="7"/>
          </p:cNvCxnSpPr>
          <p:nvPr/>
        </p:nvCxnSpPr>
        <p:spPr>
          <a:xfrm flipH="1">
            <a:off x="713128" y="2905826"/>
            <a:ext cx="850954" cy="1359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a:stCxn id="46" idx="4"/>
            <a:endCxn id="47" idx="7"/>
          </p:cNvCxnSpPr>
          <p:nvPr/>
        </p:nvCxnSpPr>
        <p:spPr>
          <a:xfrm flipH="1">
            <a:off x="1286518" y="3097527"/>
            <a:ext cx="349840" cy="4516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a:off x="969513" y="2766092"/>
            <a:ext cx="348172" cy="246221"/>
          </a:xfrm>
          <a:prstGeom prst="rect">
            <a:avLst/>
          </a:prstGeom>
          <a:noFill/>
          <a:ln>
            <a:noFill/>
          </a:ln>
        </p:spPr>
        <p:txBody>
          <a:bodyPr wrap="none" rtlCol="0">
            <a:spAutoFit/>
          </a:bodyPr>
          <a:lstStyle/>
          <a:p>
            <a:r>
              <a:rPr lang="de-DE" sz="1000" dirty="0" smtClean="0"/>
              <a:t>0.5</a:t>
            </a:r>
            <a:endParaRPr lang="en-US" sz="1000" dirty="0"/>
          </a:p>
        </p:txBody>
      </p:sp>
      <p:sp>
        <p:nvSpPr>
          <p:cNvPr id="58" name="Textfeld 57"/>
          <p:cNvSpPr txBox="1"/>
          <p:nvPr/>
        </p:nvSpPr>
        <p:spPr>
          <a:xfrm>
            <a:off x="1417701" y="3251779"/>
            <a:ext cx="348172" cy="246221"/>
          </a:xfrm>
          <a:prstGeom prst="rect">
            <a:avLst/>
          </a:prstGeom>
          <a:noFill/>
          <a:ln>
            <a:noFill/>
          </a:ln>
        </p:spPr>
        <p:txBody>
          <a:bodyPr wrap="none" rtlCol="0">
            <a:spAutoFit/>
          </a:bodyPr>
          <a:lstStyle/>
          <a:p>
            <a:r>
              <a:rPr lang="de-DE" sz="1000" dirty="0" smtClean="0"/>
              <a:t>0.5</a:t>
            </a:r>
            <a:endParaRPr lang="en-US" sz="1000" dirty="0"/>
          </a:p>
        </p:txBody>
      </p:sp>
      <p:sp>
        <p:nvSpPr>
          <p:cNvPr id="59" name="Textfeld 58"/>
          <p:cNvSpPr txBox="1"/>
          <p:nvPr/>
        </p:nvSpPr>
        <p:spPr>
          <a:xfrm>
            <a:off x="976334" y="3015889"/>
            <a:ext cx="348172" cy="246221"/>
          </a:xfrm>
          <a:prstGeom prst="rect">
            <a:avLst/>
          </a:prstGeom>
          <a:noFill/>
          <a:ln>
            <a:noFill/>
          </a:ln>
        </p:spPr>
        <p:txBody>
          <a:bodyPr wrap="none" rtlCol="0">
            <a:spAutoFit/>
          </a:bodyPr>
          <a:lstStyle/>
          <a:p>
            <a:r>
              <a:rPr lang="de-DE" sz="1000" dirty="0" smtClean="0"/>
              <a:t>0.2</a:t>
            </a:r>
            <a:endParaRPr lang="en-US" sz="1000" dirty="0"/>
          </a:p>
        </p:txBody>
      </p:sp>
      <p:sp>
        <p:nvSpPr>
          <p:cNvPr id="60" name="Textfeld 59"/>
          <p:cNvSpPr txBox="1"/>
          <p:nvPr/>
        </p:nvSpPr>
        <p:spPr>
          <a:xfrm>
            <a:off x="643438" y="3305471"/>
            <a:ext cx="348172" cy="246221"/>
          </a:xfrm>
          <a:prstGeom prst="rect">
            <a:avLst/>
          </a:prstGeom>
          <a:noFill/>
          <a:ln>
            <a:noFill/>
          </a:ln>
        </p:spPr>
        <p:txBody>
          <a:bodyPr wrap="none" rtlCol="0">
            <a:spAutoFit/>
          </a:bodyPr>
          <a:lstStyle/>
          <a:p>
            <a:r>
              <a:rPr lang="de-DE" sz="1000" dirty="0" smtClean="0"/>
              <a:t>0.8</a:t>
            </a:r>
            <a:endParaRPr lang="en-US" sz="1000" dirty="0"/>
          </a:p>
        </p:txBody>
      </p:sp>
      <p:cxnSp>
        <p:nvCxnSpPr>
          <p:cNvPr id="52" name="Gerade Verbindung mit Pfeil 51"/>
          <p:cNvCxnSpPr/>
          <p:nvPr/>
        </p:nvCxnSpPr>
        <p:spPr>
          <a:xfrm flipH="1">
            <a:off x="3874770" y="3890074"/>
            <a:ext cx="11430" cy="12047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4" name="Textfeld 53"/>
          <p:cNvSpPr txBox="1"/>
          <p:nvPr/>
        </p:nvSpPr>
        <p:spPr>
          <a:xfrm>
            <a:off x="3933852" y="4058440"/>
            <a:ext cx="1502014" cy="646331"/>
          </a:xfrm>
          <a:prstGeom prst="rect">
            <a:avLst/>
          </a:prstGeom>
          <a:noFill/>
        </p:spPr>
        <p:txBody>
          <a:bodyPr wrap="none" rtlCol="0">
            <a:spAutoFit/>
          </a:bodyPr>
          <a:lstStyle/>
          <a:p>
            <a:r>
              <a:rPr lang="de-DE" dirty="0" err="1" smtClean="0"/>
              <a:t>Encoded</a:t>
            </a:r>
            <a:r>
              <a:rPr lang="de-DE" dirty="0" smtClean="0"/>
              <a:t> </a:t>
            </a:r>
            <a:r>
              <a:rPr lang="de-DE" dirty="0" err="1" smtClean="0"/>
              <a:t>as</a:t>
            </a:r>
            <a:endParaRPr lang="de-DE" dirty="0" smtClean="0"/>
          </a:p>
          <a:p>
            <a:r>
              <a:rPr lang="de-DE" dirty="0" err="1" smtClean="0"/>
              <a:t>Dirichlet</a:t>
            </a:r>
            <a:r>
              <a:rPr lang="de-DE" dirty="0" smtClean="0"/>
              <a:t> Prior</a:t>
            </a:r>
            <a:endParaRPr lang="en-US" dirty="0"/>
          </a:p>
        </p:txBody>
      </p:sp>
      <p:grpSp>
        <p:nvGrpSpPr>
          <p:cNvPr id="100" name="Gruppieren 99"/>
          <p:cNvGrpSpPr/>
          <p:nvPr/>
        </p:nvGrpSpPr>
        <p:grpSpPr>
          <a:xfrm>
            <a:off x="5839895" y="2930656"/>
            <a:ext cx="1006296" cy="1143848"/>
            <a:chOff x="5514385" y="1358375"/>
            <a:chExt cx="2660148" cy="3174876"/>
          </a:xfrm>
        </p:grpSpPr>
        <p:pic>
          <p:nvPicPr>
            <p:cNvPr id="74" name="Bild 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5514385" y="3646807"/>
              <a:ext cx="1087430" cy="886444"/>
            </a:xfrm>
            <a:prstGeom prst="roundRect">
              <a:avLst/>
            </a:prstGeom>
            <a:ln w="28575" cmpd="sng">
              <a:solidFill>
                <a:schemeClr val="tx1"/>
              </a:solidFill>
            </a:ln>
          </p:spPr>
        </p:pic>
        <p:cxnSp>
          <p:nvCxnSpPr>
            <p:cNvPr id="75" name="Gerade Verbindung mit Pfeil 7"/>
            <p:cNvCxnSpPr>
              <a:cxnSpLocks noChangeShapeType="1"/>
              <a:stCxn id="78" idx="2"/>
              <a:endCxn id="74" idx="0"/>
            </p:cNvCxnSpPr>
            <p:nvPr/>
          </p:nvCxnSpPr>
          <p:spPr bwMode="auto">
            <a:xfrm flipH="1">
              <a:off x="6058098" y="2557985"/>
              <a:ext cx="558353" cy="1088822"/>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76" name="Bild 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7467282" y="3131496"/>
              <a:ext cx="707251" cy="773854"/>
            </a:xfrm>
            <a:prstGeom prst="roundRect">
              <a:avLst/>
            </a:prstGeom>
            <a:ln w="28575" cmpd="sng">
              <a:solidFill>
                <a:schemeClr val="tx1"/>
              </a:solidFill>
            </a:ln>
          </p:spPr>
        </p:pic>
        <p:cxnSp>
          <p:nvCxnSpPr>
            <p:cNvPr id="77" name="Gerade Verbindung mit Pfeil 7"/>
            <p:cNvCxnSpPr>
              <a:cxnSpLocks noChangeShapeType="1"/>
              <a:stCxn id="74" idx="1"/>
              <a:endCxn id="76" idx="3"/>
            </p:cNvCxnSpPr>
            <p:nvPr/>
          </p:nvCxnSpPr>
          <p:spPr bwMode="auto">
            <a:xfrm flipV="1">
              <a:off x="6601814" y="3518424"/>
              <a:ext cx="865468" cy="571606"/>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78" name="Grafik 7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66597" y="1358375"/>
              <a:ext cx="899708" cy="1199611"/>
            </a:xfrm>
            <a:prstGeom prst="roundRect">
              <a:avLst/>
            </a:prstGeom>
            <a:ln w="28575" cmpd="sng">
              <a:solidFill>
                <a:schemeClr val="tx1"/>
              </a:solidFill>
            </a:ln>
          </p:spPr>
        </p:pic>
      </p:grpSp>
    </p:spTree>
    <p:extLst>
      <p:ext uri="{BB962C8B-B14F-4D97-AF65-F5344CB8AC3E}">
        <p14:creationId xmlns:p14="http://schemas.microsoft.com/office/powerpoint/2010/main" val="3605561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66" grpId="0"/>
      <p:bldP spid="216" grpId="0"/>
      <p:bldP spid="210" grpId="0"/>
      <p:bldP spid="212" grpId="0"/>
      <p:bldP spid="213" grpId="0"/>
      <p:bldP spid="22" grpId="0"/>
      <p:bldP spid="23" grpId="0"/>
      <p:bldP spid="24" grpId="0"/>
      <p:bldP spid="25"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HypTrails</a:t>
            </a:r>
            <a:r>
              <a:rPr lang="de-DE" dirty="0" smtClean="0"/>
              <a:t>: </a:t>
            </a:r>
            <a:r>
              <a:rPr lang="de-DE" dirty="0" err="1" smtClean="0"/>
              <a:t>Comparing</a:t>
            </a:r>
            <a:r>
              <a:rPr lang="de-DE" dirty="0" smtClean="0"/>
              <a:t> </a:t>
            </a:r>
            <a:r>
              <a:rPr lang="de-DE" dirty="0" err="1" smtClean="0"/>
              <a:t>Hypotheses</a:t>
            </a:r>
            <a:endParaRPr lang="en-US" dirty="0"/>
          </a:p>
        </p:txBody>
      </p:sp>
      <p:sp>
        <p:nvSpPr>
          <p:cNvPr id="4" name="Foliennummernplatzhalter 3"/>
          <p:cNvSpPr>
            <a:spLocks noGrp="1"/>
          </p:cNvSpPr>
          <p:nvPr>
            <p:ph type="sldNum" sz="quarter" idx="12"/>
          </p:nvPr>
        </p:nvSpPr>
        <p:spPr/>
        <p:txBody>
          <a:bodyPr/>
          <a:lstStyle/>
          <a:p>
            <a:fld id="{FDBF07A6-5FB6-4032-AAEF-606F04FD8361}" type="slidenum">
              <a:rPr lang="de-DE" smtClean="0"/>
              <a:t>11</a:t>
            </a:fld>
            <a:endParaRPr lang="de-DE"/>
          </a:p>
        </p:txBody>
      </p:sp>
      <p:grpSp>
        <p:nvGrpSpPr>
          <p:cNvPr id="5" name="Gruppieren 4"/>
          <p:cNvGrpSpPr/>
          <p:nvPr/>
        </p:nvGrpSpPr>
        <p:grpSpPr>
          <a:xfrm>
            <a:off x="3142968" y="2348726"/>
            <a:ext cx="6494417" cy="3743117"/>
            <a:chOff x="4688699" y="4221921"/>
            <a:chExt cx="3865355" cy="2227833"/>
          </a:xfrm>
        </p:grpSpPr>
        <p:sp>
          <p:nvSpPr>
            <p:cNvPr id="6" name="Rechteck 5"/>
            <p:cNvSpPr/>
            <p:nvPr/>
          </p:nvSpPr>
          <p:spPr>
            <a:xfrm>
              <a:off x="4688699" y="4485173"/>
              <a:ext cx="3865355" cy="1964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7" name="Gruppieren 6"/>
            <p:cNvGrpSpPr/>
            <p:nvPr/>
          </p:nvGrpSpPr>
          <p:grpSpPr>
            <a:xfrm>
              <a:off x="5074046" y="4305522"/>
              <a:ext cx="3094661" cy="2006927"/>
              <a:chOff x="4811462" y="4340510"/>
              <a:chExt cx="3094661" cy="2006927"/>
            </a:xfrm>
          </p:grpSpPr>
          <p:cxnSp>
            <p:nvCxnSpPr>
              <p:cNvPr id="10" name="Gerade Verbindung mit Pfeil 9"/>
              <p:cNvCxnSpPr/>
              <p:nvPr/>
            </p:nvCxnSpPr>
            <p:spPr>
              <a:xfrm>
                <a:off x="4811462" y="6042022"/>
                <a:ext cx="3094661"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flipV="1">
                <a:off x="5010599" y="4340510"/>
                <a:ext cx="1595" cy="2006927"/>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eihandform 11"/>
              <p:cNvSpPr/>
              <p:nvPr/>
            </p:nvSpPr>
            <p:spPr>
              <a:xfrm>
                <a:off x="4995292" y="5213416"/>
                <a:ext cx="2320845" cy="441923"/>
              </a:xfrm>
              <a:custGeom>
                <a:avLst/>
                <a:gdLst>
                  <a:gd name="connsiteX0" fmla="*/ 0 w 1539240"/>
                  <a:gd name="connsiteY0" fmla="*/ 243840 h 243840"/>
                  <a:gd name="connsiteX1" fmla="*/ 769620 w 1539240"/>
                  <a:gd name="connsiteY1" fmla="*/ 53340 h 243840"/>
                  <a:gd name="connsiteX2" fmla="*/ 1539240 w 1539240"/>
                  <a:gd name="connsiteY2" fmla="*/ 0 h 243840"/>
                </a:gdLst>
                <a:ahLst/>
                <a:cxnLst>
                  <a:cxn ang="0">
                    <a:pos x="connsiteX0" y="connsiteY0"/>
                  </a:cxn>
                  <a:cxn ang="0">
                    <a:pos x="connsiteX1" y="connsiteY1"/>
                  </a:cxn>
                  <a:cxn ang="0">
                    <a:pos x="connsiteX2" y="connsiteY2"/>
                  </a:cxn>
                </a:cxnLst>
                <a:rect l="l" t="t" r="r" b="b"/>
                <a:pathLst>
                  <a:path w="1539240" h="243840">
                    <a:moveTo>
                      <a:pt x="0" y="243840"/>
                    </a:moveTo>
                    <a:cubicBezTo>
                      <a:pt x="256540" y="168910"/>
                      <a:pt x="513080" y="93980"/>
                      <a:pt x="769620" y="53340"/>
                    </a:cubicBezTo>
                    <a:cubicBezTo>
                      <a:pt x="1026160" y="12700"/>
                      <a:pt x="1282700" y="6350"/>
                      <a:pt x="1539240"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ihandform 12"/>
              <p:cNvSpPr/>
              <p:nvPr/>
            </p:nvSpPr>
            <p:spPr>
              <a:xfrm>
                <a:off x="5018270" y="4935443"/>
                <a:ext cx="2263398" cy="719896"/>
              </a:xfrm>
              <a:custGeom>
                <a:avLst/>
                <a:gdLst>
                  <a:gd name="connsiteX0" fmla="*/ 0 w 1501140"/>
                  <a:gd name="connsiteY0" fmla="*/ 397217 h 397217"/>
                  <a:gd name="connsiteX1" fmla="*/ 815340 w 1501140"/>
                  <a:gd name="connsiteY1" fmla="*/ 61937 h 397217"/>
                  <a:gd name="connsiteX2" fmla="*/ 1501140 w 1501140"/>
                  <a:gd name="connsiteY2" fmla="*/ 977 h 397217"/>
                </a:gdLst>
                <a:ahLst/>
                <a:cxnLst>
                  <a:cxn ang="0">
                    <a:pos x="connsiteX0" y="connsiteY0"/>
                  </a:cxn>
                  <a:cxn ang="0">
                    <a:pos x="connsiteX1" y="connsiteY1"/>
                  </a:cxn>
                  <a:cxn ang="0">
                    <a:pos x="connsiteX2" y="connsiteY2"/>
                  </a:cxn>
                </a:cxnLst>
                <a:rect l="l" t="t" r="r" b="b"/>
                <a:pathLst>
                  <a:path w="1501140" h="397217">
                    <a:moveTo>
                      <a:pt x="0" y="397217"/>
                    </a:moveTo>
                    <a:cubicBezTo>
                      <a:pt x="282575" y="262597"/>
                      <a:pt x="565150" y="127977"/>
                      <a:pt x="815340" y="61937"/>
                    </a:cubicBezTo>
                    <a:cubicBezTo>
                      <a:pt x="1065530" y="-4103"/>
                      <a:pt x="1283335" y="-1563"/>
                      <a:pt x="1501140" y="97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4" name="Rechteck 13"/>
                  <p:cNvSpPr/>
                  <p:nvPr/>
                </p:nvSpPr>
                <p:spPr>
                  <a:xfrm>
                    <a:off x="7208304" y="4985981"/>
                    <a:ext cx="638774" cy="2198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𝑟𝑎𝑛𝑑𝑜𝑚</m:t>
                              </m:r>
                            </m:sub>
                          </m:sSub>
                        </m:oMath>
                      </m:oMathPara>
                    </a14:m>
                    <a:endParaRPr lang="en-US" dirty="0"/>
                  </a:p>
                </p:txBody>
              </p:sp>
            </mc:Choice>
            <mc:Fallback>
              <p:sp>
                <p:nvSpPr>
                  <p:cNvPr id="14" name="Rechteck 13"/>
                  <p:cNvSpPr>
                    <a:spLocks noRot="1" noChangeAspect="1" noMove="1" noResize="1" noEditPoints="1" noAdjustHandles="1" noChangeArrowheads="1" noChangeShapeType="1" noTextEdit="1"/>
                  </p:cNvSpPr>
                  <p:nvPr/>
                </p:nvSpPr>
                <p:spPr>
                  <a:xfrm>
                    <a:off x="7208304" y="4985981"/>
                    <a:ext cx="638774" cy="21982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hteck 14"/>
                  <p:cNvSpPr/>
                  <p:nvPr/>
                </p:nvSpPr>
                <p:spPr>
                  <a:xfrm>
                    <a:off x="7073861" y="4651360"/>
                    <a:ext cx="696515" cy="2198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𝑠𝑒𝑚𝑎𝑛𝑡𝑖𝑐</m:t>
                              </m:r>
                            </m:sub>
                          </m:sSub>
                        </m:oMath>
                      </m:oMathPara>
                    </a14:m>
                    <a:endParaRPr lang="en-US" dirty="0"/>
                  </a:p>
                </p:txBody>
              </p:sp>
            </mc:Choice>
            <mc:Fallback>
              <p:sp>
                <p:nvSpPr>
                  <p:cNvPr id="15" name="Rechteck 14"/>
                  <p:cNvSpPr>
                    <a:spLocks noRot="1" noChangeAspect="1" noMove="1" noResize="1" noEditPoints="1" noAdjustHandles="1" noChangeArrowheads="1" noChangeShapeType="1" noTextEdit="1"/>
                  </p:cNvSpPr>
                  <p:nvPr/>
                </p:nvSpPr>
                <p:spPr>
                  <a:xfrm>
                    <a:off x="7073861" y="4651360"/>
                    <a:ext cx="696515" cy="219820"/>
                  </a:xfrm>
                  <a:prstGeom prst="rect">
                    <a:avLst/>
                  </a:prstGeom>
                  <a:blipFill rotWithShape="0">
                    <a:blip r:embed="rId3"/>
                    <a:stretch>
                      <a:fillRect/>
                    </a:stretch>
                  </a:blipFill>
                </p:spPr>
                <p:txBody>
                  <a:bodyPr/>
                  <a:lstStyle/>
                  <a:p>
                    <a:r>
                      <a:rPr lang="en-US">
                        <a:noFill/>
                      </a:rPr>
                      <a:t> </a:t>
                    </a:r>
                  </a:p>
                </p:txBody>
              </p:sp>
            </mc:Fallback>
          </mc:AlternateContent>
        </p:grpSp>
        <p:sp>
          <p:nvSpPr>
            <p:cNvPr id="8" name="Textfeld 7"/>
            <p:cNvSpPr txBox="1"/>
            <p:nvPr/>
          </p:nvSpPr>
          <p:spPr>
            <a:xfrm>
              <a:off x="5694057" y="6016159"/>
              <a:ext cx="2367956" cy="369332"/>
            </a:xfrm>
            <a:prstGeom prst="rect">
              <a:avLst/>
            </a:prstGeom>
            <a:noFill/>
          </p:spPr>
          <p:txBody>
            <a:bodyPr wrap="none" rtlCol="0">
              <a:spAutoFit/>
            </a:bodyPr>
            <a:lstStyle/>
            <a:p>
              <a:r>
                <a:rPr lang="en-US" dirty="0"/>
                <a:t>i</a:t>
              </a:r>
              <a:r>
                <a:rPr lang="en-US" dirty="0" smtClean="0"/>
                <a:t>ncreasing “believe” (K)</a:t>
              </a:r>
              <a:endParaRPr lang="en-US" dirty="0"/>
            </a:p>
          </p:txBody>
        </p:sp>
        <p:sp>
          <p:nvSpPr>
            <p:cNvPr id="9" name="Rechteck 8"/>
            <p:cNvSpPr/>
            <p:nvPr/>
          </p:nvSpPr>
          <p:spPr>
            <a:xfrm rot="16200000">
              <a:off x="4166519" y="5010695"/>
              <a:ext cx="1797367" cy="219819"/>
            </a:xfrm>
            <a:prstGeom prst="rect">
              <a:avLst/>
            </a:prstGeom>
          </p:spPr>
          <p:txBody>
            <a:bodyPr wrap="none">
              <a:spAutoFit/>
            </a:bodyPr>
            <a:lstStyle/>
            <a:p>
              <a:r>
                <a:rPr lang="de-DE" dirty="0" smtClean="0"/>
                <a:t>Marginal </a:t>
              </a:r>
              <a:r>
                <a:rPr lang="de-DE" dirty="0" err="1" smtClean="0"/>
                <a:t>likelihood</a:t>
              </a:r>
              <a:r>
                <a:rPr lang="de-DE" dirty="0" smtClean="0"/>
                <a:t> / </a:t>
              </a:r>
              <a:r>
                <a:rPr lang="de-DE" dirty="0" err="1" smtClean="0"/>
                <a:t>evidence</a:t>
              </a:r>
              <a:endParaRPr lang="en-US" dirty="0"/>
            </a:p>
          </p:txBody>
        </p:sp>
      </p:grpSp>
      <p:pic>
        <p:nvPicPr>
          <p:cNvPr id="16" name="Bild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34479" y="2410821"/>
            <a:ext cx="411359" cy="319369"/>
          </a:xfrm>
          <a:prstGeom prst="roundRect">
            <a:avLst/>
          </a:prstGeom>
          <a:ln w="28575" cmpd="sng">
            <a:solidFill>
              <a:schemeClr val="tx1"/>
            </a:solidFill>
          </a:ln>
        </p:spPr>
      </p:pic>
      <p:pic>
        <p:nvPicPr>
          <p:cNvPr id="17" name="Bild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3179" y="2451385"/>
            <a:ext cx="267543" cy="278805"/>
          </a:xfrm>
          <a:prstGeom prst="roundRect">
            <a:avLst/>
          </a:prstGeom>
          <a:ln w="28575" cmpd="sng">
            <a:solidFill>
              <a:schemeClr val="tx1"/>
            </a:solidFill>
          </a:ln>
        </p:spPr>
      </p:pic>
      <p:pic>
        <p:nvPicPr>
          <p:cNvPr id="18" name="Grafi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4335" y="2296352"/>
            <a:ext cx="340347" cy="432197"/>
          </a:xfrm>
          <a:prstGeom prst="roundRect">
            <a:avLst/>
          </a:prstGeom>
          <a:ln w="28575" cmpd="sng">
            <a:solidFill>
              <a:schemeClr val="tx1"/>
            </a:solidFill>
          </a:ln>
        </p:spPr>
      </p:pic>
      <p:graphicFrame>
        <p:nvGraphicFramePr>
          <p:cNvPr id="19" name="Tabelle 18"/>
          <p:cNvGraphicFramePr>
            <a:graphicFrameLocks noGrp="1"/>
          </p:cNvGraphicFramePr>
          <p:nvPr>
            <p:extLst>
              <p:ext uri="{D42A27DB-BD31-4B8C-83A1-F6EECF244321}">
                <p14:modId xmlns:p14="http://schemas.microsoft.com/office/powerpoint/2010/main" val="115599368"/>
              </p:ext>
            </p:extLst>
          </p:nvPr>
        </p:nvGraphicFramePr>
        <p:xfrm>
          <a:off x="1305451" y="2887316"/>
          <a:ext cx="1666350" cy="1273857"/>
        </p:xfrm>
        <a:graphic>
          <a:graphicData uri="http://schemas.openxmlformats.org/drawingml/2006/table">
            <a:tbl>
              <a:tblPr firstRow="1" bandRow="1">
                <a:tableStyleId>{5C22544A-7EE6-4342-B048-85BDC9FD1C3A}</a:tableStyleId>
              </a:tblPr>
              <a:tblGrid>
                <a:gridCol w="555450"/>
                <a:gridCol w="555450"/>
                <a:gridCol w="555450"/>
              </a:tblGrid>
              <a:tr h="424619">
                <a:tc>
                  <a:txBody>
                    <a:bodyPr/>
                    <a:lstStyle/>
                    <a:p>
                      <a:r>
                        <a:rPr lang="de-DE" sz="1600" dirty="0" smtClean="0"/>
                        <a:t>0.33</a:t>
                      </a:r>
                      <a:endParaRPr lang="en-US" sz="1600" dirty="0"/>
                    </a:p>
                  </a:txBody>
                  <a:tcPr/>
                </a:tc>
                <a:tc>
                  <a:txBody>
                    <a:bodyPr/>
                    <a:lstStyle/>
                    <a:p>
                      <a:r>
                        <a:rPr lang="de-DE" sz="1600" smtClean="0"/>
                        <a:t>0.33</a:t>
                      </a:r>
                      <a:endParaRPr lang="en-US" sz="1600" dirty="0"/>
                    </a:p>
                  </a:txBody>
                  <a:tcPr/>
                </a:tc>
                <a:tc>
                  <a:txBody>
                    <a:bodyPr/>
                    <a:lstStyle/>
                    <a:p>
                      <a:r>
                        <a:rPr lang="de-DE" sz="1600" dirty="0" smtClean="0"/>
                        <a:t>0.33</a:t>
                      </a:r>
                      <a:endParaRPr lang="en-US" sz="1600" dirty="0"/>
                    </a:p>
                  </a:txBody>
                  <a:tcPr/>
                </a:tc>
              </a:tr>
              <a:tr h="424619">
                <a:tc>
                  <a:txBody>
                    <a:bodyPr/>
                    <a:lstStyle/>
                    <a:p>
                      <a:r>
                        <a:rPr lang="de-DE" sz="1600" dirty="0" smtClean="0"/>
                        <a:t>0.33</a:t>
                      </a:r>
                      <a:endParaRPr lang="en-US" sz="1600" dirty="0"/>
                    </a:p>
                  </a:txBody>
                  <a:tcPr/>
                </a:tc>
                <a:tc>
                  <a:txBody>
                    <a:bodyPr/>
                    <a:lstStyle/>
                    <a:p>
                      <a:r>
                        <a:rPr lang="de-DE" sz="1600" dirty="0" smtClean="0"/>
                        <a:t>0.33</a:t>
                      </a:r>
                      <a:endParaRPr lang="en-US" sz="1600" dirty="0"/>
                    </a:p>
                  </a:txBody>
                  <a:tcPr/>
                </a:tc>
                <a:tc>
                  <a:txBody>
                    <a:bodyPr/>
                    <a:lstStyle/>
                    <a:p>
                      <a:r>
                        <a:rPr lang="de-DE" sz="1600" dirty="0" smtClean="0"/>
                        <a:t>0.33</a:t>
                      </a:r>
                      <a:endParaRPr lang="en-US" sz="1600" dirty="0"/>
                    </a:p>
                  </a:txBody>
                  <a:tcPr/>
                </a:tc>
              </a:tr>
              <a:tr h="424619">
                <a:tc>
                  <a:txBody>
                    <a:bodyPr/>
                    <a:lstStyle/>
                    <a:p>
                      <a:r>
                        <a:rPr lang="de-DE" sz="1600" dirty="0" smtClean="0"/>
                        <a:t>0.33</a:t>
                      </a:r>
                      <a:endParaRPr lang="en-US" sz="1600" dirty="0"/>
                    </a:p>
                  </a:txBody>
                  <a:tcPr/>
                </a:tc>
                <a:tc>
                  <a:txBody>
                    <a:bodyPr/>
                    <a:lstStyle/>
                    <a:p>
                      <a:r>
                        <a:rPr lang="de-DE" sz="1600" dirty="0" smtClean="0"/>
                        <a:t>0.33</a:t>
                      </a:r>
                      <a:endParaRPr lang="en-US" sz="1600" dirty="0"/>
                    </a:p>
                  </a:txBody>
                  <a:tcPr/>
                </a:tc>
                <a:tc>
                  <a:txBody>
                    <a:bodyPr/>
                    <a:lstStyle/>
                    <a:p>
                      <a:r>
                        <a:rPr lang="de-DE" sz="1600" dirty="0" smtClean="0"/>
                        <a:t>0.33</a:t>
                      </a:r>
                      <a:endParaRPr lang="en-US" sz="1600" dirty="0"/>
                    </a:p>
                  </a:txBody>
                  <a:tcPr/>
                </a:tc>
              </a:tr>
            </a:tbl>
          </a:graphicData>
        </a:graphic>
      </p:graphicFrame>
      <p:graphicFrame>
        <p:nvGraphicFramePr>
          <p:cNvPr id="23" name="Tabelle 22"/>
          <p:cNvGraphicFramePr>
            <a:graphicFrameLocks noGrp="1"/>
          </p:cNvGraphicFramePr>
          <p:nvPr>
            <p:extLst>
              <p:ext uri="{D42A27DB-BD31-4B8C-83A1-F6EECF244321}">
                <p14:modId xmlns:p14="http://schemas.microsoft.com/office/powerpoint/2010/main" val="2935547431"/>
              </p:ext>
            </p:extLst>
          </p:nvPr>
        </p:nvGraphicFramePr>
        <p:xfrm>
          <a:off x="1283308" y="5206899"/>
          <a:ext cx="1688493" cy="1334073"/>
        </p:xfrm>
        <a:graphic>
          <a:graphicData uri="http://schemas.openxmlformats.org/drawingml/2006/table">
            <a:tbl>
              <a:tblPr firstRow="1" bandRow="1">
                <a:tableStyleId>{5C22544A-7EE6-4342-B048-85BDC9FD1C3A}</a:tableStyleId>
              </a:tblPr>
              <a:tblGrid>
                <a:gridCol w="562831"/>
                <a:gridCol w="562831"/>
                <a:gridCol w="562831"/>
              </a:tblGrid>
              <a:tr h="444691">
                <a:tc>
                  <a:txBody>
                    <a:bodyPr/>
                    <a:lstStyle/>
                    <a:p>
                      <a:r>
                        <a:rPr lang="de-DE" dirty="0" smtClean="0"/>
                        <a:t>0.0</a:t>
                      </a:r>
                      <a:endParaRPr lang="en-US" dirty="0"/>
                    </a:p>
                  </a:txBody>
                  <a:tcPr/>
                </a:tc>
                <a:tc>
                  <a:txBody>
                    <a:bodyPr/>
                    <a:lstStyle/>
                    <a:p>
                      <a:r>
                        <a:rPr lang="de-DE" dirty="0" smtClean="0"/>
                        <a:t>0.9</a:t>
                      </a:r>
                      <a:endParaRPr lang="en-US" dirty="0"/>
                    </a:p>
                  </a:txBody>
                  <a:tcPr/>
                </a:tc>
                <a:tc>
                  <a:txBody>
                    <a:bodyPr/>
                    <a:lstStyle/>
                    <a:p>
                      <a:r>
                        <a:rPr lang="de-DE" dirty="0" smtClean="0"/>
                        <a:t>0.1</a:t>
                      </a:r>
                      <a:endParaRPr lang="en-US" dirty="0"/>
                    </a:p>
                  </a:txBody>
                  <a:tcPr/>
                </a:tc>
              </a:tr>
              <a:tr h="444691">
                <a:tc>
                  <a:txBody>
                    <a:bodyPr/>
                    <a:lstStyle/>
                    <a:p>
                      <a:r>
                        <a:rPr lang="de-DE" dirty="0" smtClean="0"/>
                        <a:t>0.9</a:t>
                      </a:r>
                      <a:endParaRPr lang="en-US" dirty="0"/>
                    </a:p>
                  </a:txBody>
                  <a:tcPr/>
                </a:tc>
                <a:tc>
                  <a:txBody>
                    <a:bodyPr/>
                    <a:lstStyle/>
                    <a:p>
                      <a:r>
                        <a:rPr lang="de-DE" dirty="0" smtClean="0"/>
                        <a:t>0.0</a:t>
                      </a:r>
                      <a:endParaRPr lang="en-US" dirty="0"/>
                    </a:p>
                  </a:txBody>
                  <a:tcPr/>
                </a:tc>
                <a:tc>
                  <a:txBody>
                    <a:bodyPr/>
                    <a:lstStyle/>
                    <a:p>
                      <a:r>
                        <a:rPr lang="de-DE" dirty="0" smtClean="0"/>
                        <a:t>0.1</a:t>
                      </a:r>
                      <a:endParaRPr lang="en-US" dirty="0"/>
                    </a:p>
                  </a:txBody>
                  <a:tcPr/>
                </a:tc>
              </a:tr>
              <a:tr h="444691">
                <a:tc>
                  <a:txBody>
                    <a:bodyPr/>
                    <a:lstStyle/>
                    <a:p>
                      <a:r>
                        <a:rPr lang="de-DE" dirty="0" smtClean="0"/>
                        <a:t>0.4</a:t>
                      </a:r>
                      <a:endParaRPr lang="en-US" dirty="0"/>
                    </a:p>
                  </a:txBody>
                  <a:tcPr/>
                </a:tc>
                <a:tc>
                  <a:txBody>
                    <a:bodyPr/>
                    <a:lstStyle/>
                    <a:p>
                      <a:r>
                        <a:rPr lang="de-DE" dirty="0" smtClean="0"/>
                        <a:t>0.6</a:t>
                      </a:r>
                      <a:endParaRPr lang="en-US" dirty="0"/>
                    </a:p>
                  </a:txBody>
                  <a:tcPr/>
                </a:tc>
                <a:tc>
                  <a:txBody>
                    <a:bodyPr/>
                    <a:lstStyle/>
                    <a:p>
                      <a:r>
                        <a:rPr lang="de-DE" dirty="0" smtClean="0"/>
                        <a:t>0.0</a:t>
                      </a:r>
                      <a:endParaRPr lang="en-US" dirty="0"/>
                    </a:p>
                  </a:txBody>
                  <a:tcPr/>
                </a:tc>
              </a:tr>
            </a:tbl>
          </a:graphicData>
        </a:graphic>
      </p:graphicFrame>
      <mc:AlternateContent xmlns:mc="http://schemas.openxmlformats.org/markup-compatibility/2006">
        <mc:Choice xmlns:a14="http://schemas.microsoft.com/office/drawing/2010/main" Requires="a14">
          <p:sp>
            <p:nvSpPr>
              <p:cNvPr id="24" name="Rechteck 23"/>
              <p:cNvSpPr/>
              <p:nvPr/>
            </p:nvSpPr>
            <p:spPr>
              <a:xfrm>
                <a:off x="81350" y="2280020"/>
                <a:ext cx="10732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𝑟𝑎𝑛𝑑𝑜𝑚</m:t>
                          </m:r>
                        </m:sub>
                      </m:sSub>
                    </m:oMath>
                  </m:oMathPara>
                </a14:m>
                <a:endParaRPr lang="en-US" dirty="0"/>
              </a:p>
            </p:txBody>
          </p:sp>
        </mc:Choice>
        <mc:Fallback>
          <p:sp>
            <p:nvSpPr>
              <p:cNvPr id="24" name="Rechteck 23"/>
              <p:cNvSpPr>
                <a:spLocks noRot="1" noChangeAspect="1" noMove="1" noResize="1" noEditPoints="1" noAdjustHandles="1" noChangeArrowheads="1" noChangeShapeType="1" noTextEdit="1"/>
              </p:cNvSpPr>
              <p:nvPr/>
            </p:nvSpPr>
            <p:spPr>
              <a:xfrm>
                <a:off x="81350" y="2280020"/>
                <a:ext cx="1073243"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hteck 24"/>
              <p:cNvSpPr/>
              <p:nvPr/>
            </p:nvSpPr>
            <p:spPr>
              <a:xfrm>
                <a:off x="52943" y="4664733"/>
                <a:ext cx="11702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𝑠𝑒𝑚𝑎𝑛𝑡𝑖𝑐</m:t>
                          </m:r>
                        </m:sub>
                      </m:sSub>
                    </m:oMath>
                  </m:oMathPara>
                </a14:m>
                <a:endParaRPr lang="en-US" dirty="0"/>
              </a:p>
            </p:txBody>
          </p:sp>
        </mc:Choice>
        <mc:Fallback>
          <p:sp>
            <p:nvSpPr>
              <p:cNvPr id="25" name="Rechteck 24"/>
              <p:cNvSpPr>
                <a:spLocks noRot="1" noChangeAspect="1" noMove="1" noResize="1" noEditPoints="1" noAdjustHandles="1" noChangeArrowheads="1" noChangeShapeType="1" noTextEdit="1"/>
              </p:cNvSpPr>
              <p:nvPr/>
            </p:nvSpPr>
            <p:spPr>
              <a:xfrm>
                <a:off x="52943" y="4664733"/>
                <a:ext cx="1170257" cy="369332"/>
              </a:xfrm>
              <a:prstGeom prst="rect">
                <a:avLst/>
              </a:prstGeom>
              <a:blipFill rotWithShape="0">
                <a:blip r:embed="rId8"/>
                <a:stretch>
                  <a:fillRect/>
                </a:stretch>
              </a:blipFill>
            </p:spPr>
            <p:txBody>
              <a:bodyPr/>
              <a:lstStyle/>
              <a:p>
                <a:r>
                  <a:rPr lang="en-US">
                    <a:noFill/>
                  </a:rPr>
                  <a:t> </a:t>
                </a:r>
              </a:p>
            </p:txBody>
          </p:sp>
        </mc:Fallback>
      </mc:AlternateContent>
      <p:pic>
        <p:nvPicPr>
          <p:cNvPr id="26" name="Bild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5436" y="2881706"/>
            <a:ext cx="411359" cy="319369"/>
          </a:xfrm>
          <a:prstGeom prst="roundRect">
            <a:avLst/>
          </a:prstGeom>
          <a:ln w="28575" cmpd="sng">
            <a:solidFill>
              <a:schemeClr val="tx1"/>
            </a:solidFill>
          </a:ln>
        </p:spPr>
      </p:pic>
      <p:pic>
        <p:nvPicPr>
          <p:cNvPr id="27" name="Bild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9858" y="3883936"/>
            <a:ext cx="267543" cy="278805"/>
          </a:xfrm>
          <a:prstGeom prst="roundRect">
            <a:avLst/>
          </a:prstGeom>
          <a:ln w="28575" cmpd="sng">
            <a:solidFill>
              <a:schemeClr val="tx1"/>
            </a:solidFill>
          </a:ln>
        </p:spPr>
      </p:pic>
      <p:pic>
        <p:nvPicPr>
          <p:cNvPr id="28" name="Grafik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943" y="3320541"/>
            <a:ext cx="340347" cy="432197"/>
          </a:xfrm>
          <a:prstGeom prst="roundRect">
            <a:avLst/>
          </a:prstGeom>
          <a:ln w="28575" cmpd="sng">
            <a:solidFill>
              <a:schemeClr val="tx1"/>
            </a:solidFill>
          </a:ln>
        </p:spPr>
      </p:pic>
      <p:pic>
        <p:nvPicPr>
          <p:cNvPr id="29" name="Bild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82575" y="5216396"/>
            <a:ext cx="411359" cy="319369"/>
          </a:xfrm>
          <a:prstGeom prst="roundRect">
            <a:avLst/>
          </a:prstGeom>
          <a:ln w="28575" cmpd="sng">
            <a:solidFill>
              <a:schemeClr val="tx1"/>
            </a:solidFill>
          </a:ln>
        </p:spPr>
      </p:pic>
      <p:pic>
        <p:nvPicPr>
          <p:cNvPr id="30" name="Bild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6997" y="6262168"/>
            <a:ext cx="267543" cy="278805"/>
          </a:xfrm>
          <a:prstGeom prst="roundRect">
            <a:avLst/>
          </a:prstGeom>
          <a:ln w="28575" cmpd="sng">
            <a:solidFill>
              <a:schemeClr val="tx1"/>
            </a:solidFill>
          </a:ln>
        </p:spPr>
      </p:pic>
      <p:pic>
        <p:nvPicPr>
          <p:cNvPr id="31" name="Grafik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082" y="5655231"/>
            <a:ext cx="340347" cy="432197"/>
          </a:xfrm>
          <a:prstGeom prst="roundRect">
            <a:avLst/>
          </a:prstGeom>
          <a:ln w="28575" cmpd="sng">
            <a:solidFill>
              <a:schemeClr val="tx1"/>
            </a:solidFill>
          </a:ln>
        </p:spPr>
      </p:pic>
      <p:pic>
        <p:nvPicPr>
          <p:cNvPr id="32" name="Bild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76674" y="4714560"/>
            <a:ext cx="411359" cy="319369"/>
          </a:xfrm>
          <a:prstGeom prst="roundRect">
            <a:avLst/>
          </a:prstGeom>
          <a:ln w="28575" cmpd="sng">
            <a:solidFill>
              <a:schemeClr val="tx1"/>
            </a:solidFill>
          </a:ln>
        </p:spPr>
      </p:pic>
      <p:pic>
        <p:nvPicPr>
          <p:cNvPr id="33" name="Bild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605374" y="4755124"/>
            <a:ext cx="267543" cy="278805"/>
          </a:xfrm>
          <a:prstGeom prst="roundRect">
            <a:avLst/>
          </a:prstGeom>
          <a:ln w="28575" cmpd="sng">
            <a:solidFill>
              <a:schemeClr val="tx1"/>
            </a:solidFill>
          </a:ln>
        </p:spPr>
      </p:pic>
      <p:pic>
        <p:nvPicPr>
          <p:cNvPr id="34" name="Grafik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6530" y="4600091"/>
            <a:ext cx="340347" cy="432197"/>
          </a:xfrm>
          <a:prstGeom prst="roundRect">
            <a:avLst/>
          </a:prstGeom>
          <a:ln w="28575" cmpd="sng">
            <a:solidFill>
              <a:schemeClr val="tx1"/>
            </a:solidFill>
          </a:ln>
        </p:spPr>
      </p:pic>
    </p:spTree>
    <p:extLst>
      <p:ext uri="{BB962C8B-B14F-4D97-AF65-F5344CB8AC3E}">
        <p14:creationId xmlns:p14="http://schemas.microsoft.com/office/powerpoint/2010/main" val="1057166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Agenda</a:t>
            </a:r>
            <a:endParaRPr lang="en-US" dirty="0"/>
          </a:p>
        </p:txBody>
      </p:sp>
      <p:sp>
        <p:nvSpPr>
          <p:cNvPr id="3" name="Inhaltsplatzhalter 2"/>
          <p:cNvSpPr>
            <a:spLocks noGrp="1"/>
          </p:cNvSpPr>
          <p:nvPr>
            <p:ph idx="1"/>
          </p:nvPr>
        </p:nvSpPr>
        <p:spPr/>
        <p:txBody>
          <a:bodyPr/>
          <a:lstStyle/>
          <a:p>
            <a:r>
              <a:rPr lang="de-DE" dirty="0" err="1" smtClean="0"/>
              <a:t>HypTrails</a:t>
            </a:r>
            <a:endParaRPr lang="de-DE" dirty="0" smtClean="0"/>
          </a:p>
          <a:p>
            <a:r>
              <a:rPr lang="de-DE" dirty="0" err="1" smtClean="0"/>
              <a:t>Adopting</a:t>
            </a:r>
            <a:r>
              <a:rPr lang="de-DE" dirty="0" smtClean="0"/>
              <a:t> </a:t>
            </a:r>
            <a:r>
              <a:rPr lang="de-DE" dirty="0" err="1" smtClean="0"/>
              <a:t>HypTrails</a:t>
            </a:r>
            <a:r>
              <a:rPr lang="de-DE" dirty="0" smtClean="0"/>
              <a:t> </a:t>
            </a:r>
            <a:r>
              <a:rPr lang="de-DE" dirty="0" err="1" smtClean="0"/>
              <a:t>and</a:t>
            </a:r>
            <a:r>
              <a:rPr lang="de-DE" dirty="0" smtClean="0"/>
              <a:t> </a:t>
            </a:r>
            <a:r>
              <a:rPr lang="de-DE" dirty="0" err="1" smtClean="0"/>
              <a:t>formulating</a:t>
            </a:r>
            <a:r>
              <a:rPr lang="de-DE" dirty="0" smtClean="0"/>
              <a:t> </a:t>
            </a:r>
            <a:r>
              <a:rPr lang="de-DE" dirty="0" err="1" smtClean="0"/>
              <a:t>hypotheses</a:t>
            </a:r>
            <a:endParaRPr lang="de-DE" dirty="0" smtClean="0"/>
          </a:p>
          <a:p>
            <a:r>
              <a:rPr lang="de-DE" dirty="0" smtClean="0"/>
              <a:t>Data</a:t>
            </a:r>
          </a:p>
          <a:p>
            <a:r>
              <a:rPr lang="de-DE" dirty="0" err="1" smtClean="0"/>
              <a:t>Results</a:t>
            </a:r>
            <a:endParaRPr lang="de-DE" dirty="0" smtClean="0"/>
          </a:p>
          <a:p>
            <a:r>
              <a:rPr lang="de-DE" dirty="0" err="1" smtClean="0"/>
              <a:t>Discussion</a:t>
            </a:r>
            <a:endParaRPr lang="de-DE" dirty="0" smtClean="0"/>
          </a:p>
        </p:txBody>
      </p:sp>
      <p:sp>
        <p:nvSpPr>
          <p:cNvPr id="4" name="Foliennummernplatzhalter 3"/>
          <p:cNvSpPr>
            <a:spLocks noGrp="1"/>
          </p:cNvSpPr>
          <p:nvPr>
            <p:ph type="sldNum" sz="quarter" idx="12"/>
          </p:nvPr>
        </p:nvSpPr>
        <p:spPr/>
        <p:txBody>
          <a:bodyPr/>
          <a:lstStyle/>
          <a:p>
            <a:fld id="{FDBF07A6-5FB6-4032-AAEF-606F04FD8361}" type="slidenum">
              <a:rPr lang="de-DE" smtClean="0"/>
              <a:t>12</a:t>
            </a:fld>
            <a:endParaRPr lang="de-DE"/>
          </a:p>
        </p:txBody>
      </p:sp>
    </p:spTree>
    <p:extLst>
      <p:ext uri="{BB962C8B-B14F-4D97-AF65-F5344CB8AC3E}">
        <p14:creationId xmlns:p14="http://schemas.microsoft.com/office/powerpoint/2010/main" val="109449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5" y="636187"/>
            <a:ext cx="10434918" cy="6761529"/>
          </a:xfrm>
          <a:prstGeom prst="rect">
            <a:avLst/>
          </a:prstGeom>
        </p:spPr>
      </p:pic>
      <p:sp>
        <p:nvSpPr>
          <p:cNvPr id="4" name="Foliennummernplatzhalter 3"/>
          <p:cNvSpPr>
            <a:spLocks noGrp="1"/>
          </p:cNvSpPr>
          <p:nvPr>
            <p:ph type="sldNum" sz="quarter" idx="12"/>
          </p:nvPr>
        </p:nvSpPr>
        <p:spPr/>
        <p:txBody>
          <a:bodyPr/>
          <a:lstStyle/>
          <a:p>
            <a:fld id="{FDBF07A6-5FB6-4032-AAEF-606F04FD8361}" type="slidenum">
              <a:rPr lang="de-DE" smtClean="0"/>
              <a:t>13</a:t>
            </a:fld>
            <a:endParaRPr lang="de-DE"/>
          </a:p>
        </p:txBody>
      </p:sp>
      <p:pic>
        <p:nvPicPr>
          <p:cNvPr id="49" name="Grafik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graphicFrame>
        <p:nvGraphicFramePr>
          <p:cNvPr id="3" name="Tabelle 2"/>
          <p:cNvGraphicFramePr>
            <a:graphicFrameLocks noGrp="1"/>
          </p:cNvGraphicFramePr>
          <p:nvPr>
            <p:extLst/>
          </p:nvPr>
        </p:nvGraphicFramePr>
        <p:xfrm>
          <a:off x="2437996" y="1460942"/>
          <a:ext cx="5277850" cy="5073208"/>
        </p:xfrm>
        <a:graphic>
          <a:graphicData uri="http://schemas.openxmlformats.org/drawingml/2006/table">
            <a:tbl>
              <a:tblPr firstRow="1" bandRow="1">
                <a:tableStyleId>{5C22544A-7EE6-4342-B048-85BDC9FD1C3A}</a:tableStyleId>
              </a:tblPr>
              <a:tblGrid>
                <a:gridCol w="527785"/>
                <a:gridCol w="527785"/>
                <a:gridCol w="527785"/>
                <a:gridCol w="527785"/>
                <a:gridCol w="527785"/>
                <a:gridCol w="527785"/>
                <a:gridCol w="527785"/>
                <a:gridCol w="527785"/>
                <a:gridCol w="527785"/>
                <a:gridCol w="527785"/>
              </a:tblGrid>
              <a:tr h="63415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3" name="Rechteck 22"/>
          <p:cNvSpPr/>
          <p:nvPr/>
        </p:nvSpPr>
        <p:spPr>
          <a:xfrm>
            <a:off x="171887" y="895403"/>
            <a:ext cx="3887211" cy="5213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0"/>
              <a:solidFill>
                <a:schemeClr val="tx1"/>
              </a:solidFill>
              <a:effectLst>
                <a:outerShdw blurRad="38100" dist="19050" dir="2700000" algn="tl" rotWithShape="0">
                  <a:schemeClr val="dk1">
                    <a:alpha val="40000"/>
                  </a:schemeClr>
                </a:outerShdw>
              </a:effectLst>
            </a:endParaRPr>
          </a:p>
        </p:txBody>
      </p:sp>
      <p:sp>
        <p:nvSpPr>
          <p:cNvPr id="24" name="Rechteck 23"/>
          <p:cNvSpPr/>
          <p:nvPr/>
        </p:nvSpPr>
        <p:spPr>
          <a:xfrm>
            <a:off x="252585" y="996419"/>
            <a:ext cx="3143553" cy="369332"/>
          </a:xfrm>
          <a:prstGeom prst="rect">
            <a:avLst/>
          </a:prstGeom>
        </p:spPr>
        <p:txBody>
          <a:bodyPr wrap="none">
            <a:spAutoFit/>
          </a:bodyPr>
          <a:lstStyle/>
          <a:p>
            <a:r>
              <a:rPr lang="de-DE" dirty="0" err="1" smtClean="0">
                <a:ln w="0"/>
                <a:effectLst>
                  <a:outerShdw blurRad="38100" dist="19050" dir="2700000" algn="tl" rotWithShape="0">
                    <a:schemeClr val="dk1">
                      <a:alpha val="40000"/>
                    </a:schemeClr>
                  </a:outerShdw>
                </a:effectLst>
              </a:rPr>
              <a:t>Adopting</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HypTrails</a:t>
            </a:r>
            <a:r>
              <a:rPr lang="de-DE" dirty="0" smtClean="0">
                <a:ln w="0"/>
                <a:effectLst>
                  <a:outerShdw blurRad="38100" dist="19050" dir="2700000" algn="tl" rotWithShape="0">
                    <a:schemeClr val="dk1">
                      <a:alpha val="40000"/>
                    </a:schemeClr>
                  </a:outerShdw>
                </a:effectLst>
              </a:rPr>
              <a:t>: State Space</a:t>
            </a:r>
            <a:endParaRPr lang="en-US" dirty="0">
              <a:ln w="0"/>
              <a:effectLst>
                <a:outerShdw blurRad="38100" dist="19050" dir="2700000" algn="tl" rotWithShape="0">
                  <a:schemeClr val="dk1">
                    <a:alpha val="40000"/>
                  </a:schemeClr>
                </a:outerShdw>
              </a:effectLst>
            </a:endParaRPr>
          </a:p>
        </p:txBody>
      </p:sp>
      <p:sp>
        <p:nvSpPr>
          <p:cNvPr id="36" name="Rechteck 35"/>
          <p:cNvSpPr/>
          <p:nvPr/>
        </p:nvSpPr>
        <p:spPr>
          <a:xfrm>
            <a:off x="171887" y="1541150"/>
            <a:ext cx="2569329" cy="276626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 name="Textfeld 18"/>
          <p:cNvSpPr txBox="1"/>
          <p:nvPr/>
        </p:nvSpPr>
        <p:spPr>
          <a:xfrm>
            <a:off x="690733" y="3512838"/>
            <a:ext cx="1483868" cy="646331"/>
          </a:xfrm>
          <a:prstGeom prst="rect">
            <a:avLst/>
          </a:prstGeom>
          <a:noFill/>
        </p:spPr>
        <p:txBody>
          <a:bodyPr wrap="none" rtlCol="0">
            <a:spAutoFit/>
          </a:bodyPr>
          <a:lstStyle/>
          <a:p>
            <a:pPr algn="ctr"/>
            <a:r>
              <a:rPr lang="de-DE" b="1" dirty="0" smtClean="0"/>
              <a:t>First </a:t>
            </a:r>
            <a:r>
              <a:rPr lang="de-DE" b="1" dirty="0" err="1" smtClean="0"/>
              <a:t>order</a:t>
            </a:r>
            <a:r>
              <a:rPr lang="de-DE" b="1" dirty="0" smtClean="0"/>
              <a:t/>
            </a:r>
            <a:br>
              <a:rPr lang="de-DE" b="1" dirty="0" smtClean="0"/>
            </a:br>
            <a:r>
              <a:rPr lang="de-DE" b="1" dirty="0" err="1" smtClean="0"/>
              <a:t>Markov</a:t>
            </a:r>
            <a:r>
              <a:rPr lang="de-DE" b="1" dirty="0" smtClean="0"/>
              <a:t> </a:t>
            </a:r>
            <a:r>
              <a:rPr lang="de-DE" b="1" dirty="0" err="1" smtClean="0"/>
              <a:t>chain</a:t>
            </a:r>
            <a:endParaRPr lang="de-DE" b="1" dirty="0" smtClean="0"/>
          </a:p>
        </p:txBody>
      </p:sp>
      <p:sp>
        <p:nvSpPr>
          <p:cNvPr id="20" name="Ellipse 19"/>
          <p:cNvSpPr/>
          <p:nvPr/>
        </p:nvSpPr>
        <p:spPr>
          <a:xfrm>
            <a:off x="757063" y="2544209"/>
            <a:ext cx="204425" cy="2245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p:cNvSpPr/>
          <p:nvPr/>
        </p:nvSpPr>
        <p:spPr>
          <a:xfrm>
            <a:off x="1752568" y="2408244"/>
            <a:ext cx="204425" cy="2245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e 21"/>
          <p:cNvSpPr/>
          <p:nvPr/>
        </p:nvSpPr>
        <p:spPr>
          <a:xfrm>
            <a:off x="1330453" y="3051617"/>
            <a:ext cx="204425" cy="2245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Gerade Verbindung mit Pfeil 27"/>
          <p:cNvCxnSpPr>
            <a:stCxn id="20" idx="6"/>
            <a:endCxn id="21" idx="2"/>
          </p:cNvCxnSpPr>
          <p:nvPr/>
        </p:nvCxnSpPr>
        <p:spPr>
          <a:xfrm flipV="1">
            <a:off x="961488" y="2520540"/>
            <a:ext cx="791080" cy="1359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a:stCxn id="20" idx="5"/>
            <a:endCxn id="22" idx="1"/>
          </p:cNvCxnSpPr>
          <p:nvPr/>
        </p:nvCxnSpPr>
        <p:spPr>
          <a:xfrm>
            <a:off x="931551" y="2735910"/>
            <a:ext cx="428839" cy="3485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stCxn id="21" idx="1"/>
            <a:endCxn id="20" idx="7"/>
          </p:cNvCxnSpPr>
          <p:nvPr/>
        </p:nvCxnSpPr>
        <p:spPr>
          <a:xfrm flipH="1">
            <a:off x="931551" y="2441135"/>
            <a:ext cx="850954" cy="1359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a:stCxn id="21" idx="4"/>
            <a:endCxn id="22" idx="7"/>
          </p:cNvCxnSpPr>
          <p:nvPr/>
        </p:nvCxnSpPr>
        <p:spPr>
          <a:xfrm flipH="1">
            <a:off x="1504941" y="2632836"/>
            <a:ext cx="349840" cy="4516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1187936" y="2301401"/>
            <a:ext cx="348172" cy="246221"/>
          </a:xfrm>
          <a:prstGeom prst="rect">
            <a:avLst/>
          </a:prstGeom>
          <a:noFill/>
          <a:ln>
            <a:noFill/>
          </a:ln>
        </p:spPr>
        <p:txBody>
          <a:bodyPr wrap="none" rtlCol="0">
            <a:spAutoFit/>
          </a:bodyPr>
          <a:lstStyle/>
          <a:p>
            <a:r>
              <a:rPr lang="de-DE" sz="1000" dirty="0" smtClean="0"/>
              <a:t>0.5</a:t>
            </a:r>
            <a:endParaRPr lang="en-US" sz="1000" dirty="0"/>
          </a:p>
        </p:txBody>
      </p:sp>
      <p:sp>
        <p:nvSpPr>
          <p:cNvPr id="33" name="Textfeld 32"/>
          <p:cNvSpPr txBox="1"/>
          <p:nvPr/>
        </p:nvSpPr>
        <p:spPr>
          <a:xfrm>
            <a:off x="1636124" y="2787088"/>
            <a:ext cx="348172" cy="246221"/>
          </a:xfrm>
          <a:prstGeom prst="rect">
            <a:avLst/>
          </a:prstGeom>
          <a:noFill/>
          <a:ln>
            <a:noFill/>
          </a:ln>
        </p:spPr>
        <p:txBody>
          <a:bodyPr wrap="none" rtlCol="0">
            <a:spAutoFit/>
          </a:bodyPr>
          <a:lstStyle/>
          <a:p>
            <a:r>
              <a:rPr lang="de-DE" sz="1000" dirty="0" smtClean="0"/>
              <a:t>0.5</a:t>
            </a:r>
            <a:endParaRPr lang="en-US" sz="1000" dirty="0"/>
          </a:p>
        </p:txBody>
      </p:sp>
      <p:sp>
        <p:nvSpPr>
          <p:cNvPr id="34" name="Textfeld 33"/>
          <p:cNvSpPr txBox="1"/>
          <p:nvPr/>
        </p:nvSpPr>
        <p:spPr>
          <a:xfrm>
            <a:off x="1194757" y="2551198"/>
            <a:ext cx="348172" cy="246221"/>
          </a:xfrm>
          <a:prstGeom prst="rect">
            <a:avLst/>
          </a:prstGeom>
          <a:noFill/>
          <a:ln>
            <a:noFill/>
          </a:ln>
        </p:spPr>
        <p:txBody>
          <a:bodyPr wrap="none" rtlCol="0">
            <a:spAutoFit/>
          </a:bodyPr>
          <a:lstStyle/>
          <a:p>
            <a:r>
              <a:rPr lang="de-DE" sz="1000" dirty="0" smtClean="0"/>
              <a:t>0.2</a:t>
            </a:r>
            <a:endParaRPr lang="en-US" sz="1000" dirty="0"/>
          </a:p>
        </p:txBody>
      </p:sp>
      <p:sp>
        <p:nvSpPr>
          <p:cNvPr id="35" name="Textfeld 34"/>
          <p:cNvSpPr txBox="1"/>
          <p:nvPr/>
        </p:nvSpPr>
        <p:spPr>
          <a:xfrm>
            <a:off x="861861" y="2840780"/>
            <a:ext cx="348172" cy="246221"/>
          </a:xfrm>
          <a:prstGeom prst="rect">
            <a:avLst/>
          </a:prstGeom>
          <a:noFill/>
          <a:ln>
            <a:noFill/>
          </a:ln>
        </p:spPr>
        <p:txBody>
          <a:bodyPr wrap="none" rtlCol="0">
            <a:spAutoFit/>
          </a:bodyPr>
          <a:lstStyle/>
          <a:p>
            <a:r>
              <a:rPr lang="de-DE" sz="1000" dirty="0" smtClean="0"/>
              <a:t>0.8</a:t>
            </a:r>
            <a:endParaRPr lang="en-US" sz="1000" dirty="0"/>
          </a:p>
        </p:txBody>
      </p:sp>
      <p:sp>
        <p:nvSpPr>
          <p:cNvPr id="2" name="Rechteck 1"/>
          <p:cNvSpPr/>
          <p:nvPr/>
        </p:nvSpPr>
        <p:spPr>
          <a:xfrm>
            <a:off x="7296150" y="6038850"/>
            <a:ext cx="1615841"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200x200m</a:t>
            </a:r>
            <a:endParaRPr lang="en-US" dirty="0"/>
          </a:p>
        </p:txBody>
      </p:sp>
      <p:sp>
        <p:nvSpPr>
          <p:cNvPr id="5" name="Textfeld 4"/>
          <p:cNvSpPr txBox="1"/>
          <p:nvPr/>
        </p:nvSpPr>
        <p:spPr>
          <a:xfrm>
            <a:off x="618082" y="1713087"/>
            <a:ext cx="1506374" cy="523220"/>
          </a:xfrm>
          <a:prstGeom prst="rect">
            <a:avLst/>
          </a:prstGeom>
          <a:noFill/>
        </p:spPr>
        <p:txBody>
          <a:bodyPr wrap="none" rtlCol="0">
            <a:spAutoFit/>
          </a:bodyPr>
          <a:lstStyle/>
          <a:p>
            <a:r>
              <a:rPr lang="en-US" sz="2800" dirty="0" err="1" smtClean="0"/>
              <a:t>HypTrails</a:t>
            </a:r>
            <a:endParaRPr lang="en-US" sz="2800" dirty="0"/>
          </a:p>
        </p:txBody>
      </p:sp>
      <p:cxnSp>
        <p:nvCxnSpPr>
          <p:cNvPr id="7" name="Gerade Verbindung mit Pfeil 6"/>
          <p:cNvCxnSpPr/>
          <p:nvPr/>
        </p:nvCxnSpPr>
        <p:spPr>
          <a:xfrm>
            <a:off x="2876550" y="6286500"/>
            <a:ext cx="4419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flipV="1">
            <a:off x="2856575" y="1788010"/>
            <a:ext cx="19975" cy="45175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723574" y="5112291"/>
            <a:ext cx="1507785" cy="369332"/>
          </a:xfrm>
          <a:prstGeom prst="rect">
            <a:avLst/>
          </a:prstGeom>
          <a:ln w="57150"/>
        </p:spPr>
        <p:style>
          <a:lnRef idx="2">
            <a:schemeClr val="accent1"/>
          </a:lnRef>
          <a:fillRef idx="1">
            <a:schemeClr val="lt1"/>
          </a:fillRef>
          <a:effectRef idx="0">
            <a:schemeClr val="accent1"/>
          </a:effectRef>
          <a:fontRef idx="minor">
            <a:schemeClr val="dk1"/>
          </a:fontRef>
        </p:style>
        <p:txBody>
          <a:bodyPr wrap="none" rtlCol="0">
            <a:spAutoFit/>
          </a:bodyPr>
          <a:lstStyle/>
          <a:p>
            <a:r>
              <a:rPr lang="de-DE" b="1" dirty="0" smtClean="0"/>
              <a:t>n</a:t>
            </a:r>
            <a:r>
              <a:rPr lang="de-DE" dirty="0" smtClean="0"/>
              <a:t> </a:t>
            </a:r>
            <a:r>
              <a:rPr lang="de-DE" dirty="0" err="1" smtClean="0"/>
              <a:t>vertical</a:t>
            </a:r>
            <a:r>
              <a:rPr lang="de-DE" dirty="0" smtClean="0"/>
              <a:t> </a:t>
            </a:r>
            <a:r>
              <a:rPr lang="de-DE" dirty="0" err="1" smtClean="0"/>
              <a:t>cells</a:t>
            </a:r>
            <a:endParaRPr lang="en-US" dirty="0"/>
          </a:p>
        </p:txBody>
      </p:sp>
      <p:sp>
        <p:nvSpPr>
          <p:cNvPr id="38" name="Textfeld 37"/>
          <p:cNvSpPr txBox="1"/>
          <p:nvPr/>
        </p:nvSpPr>
        <p:spPr>
          <a:xfrm>
            <a:off x="3041317" y="6430649"/>
            <a:ext cx="1825756" cy="369332"/>
          </a:xfrm>
          <a:prstGeom prst="rect">
            <a:avLst/>
          </a:prstGeom>
          <a:ln w="57150"/>
        </p:spPr>
        <p:style>
          <a:lnRef idx="2">
            <a:schemeClr val="accent1"/>
          </a:lnRef>
          <a:fillRef idx="1">
            <a:schemeClr val="lt1"/>
          </a:fillRef>
          <a:effectRef idx="0">
            <a:schemeClr val="accent1"/>
          </a:effectRef>
          <a:fontRef idx="minor">
            <a:schemeClr val="dk1"/>
          </a:fontRef>
        </p:style>
        <p:txBody>
          <a:bodyPr wrap="none" rtlCol="0">
            <a:spAutoFit/>
          </a:bodyPr>
          <a:lstStyle/>
          <a:p>
            <a:r>
              <a:rPr lang="de-DE" b="1" dirty="0" smtClean="0"/>
              <a:t>m</a:t>
            </a:r>
            <a:r>
              <a:rPr lang="de-DE" dirty="0" smtClean="0"/>
              <a:t> horizontal </a:t>
            </a:r>
            <a:r>
              <a:rPr lang="de-DE" dirty="0" err="1" smtClean="0"/>
              <a:t>cells</a:t>
            </a:r>
            <a:endParaRPr lang="en-US" dirty="0"/>
          </a:p>
        </p:txBody>
      </p:sp>
    </p:spTree>
    <p:extLst>
      <p:ext uri="{BB962C8B-B14F-4D97-AF65-F5344CB8AC3E}">
        <p14:creationId xmlns:p14="http://schemas.microsoft.com/office/powerpoint/2010/main" val="2734851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5" y="636187"/>
            <a:ext cx="10434918" cy="6761529"/>
          </a:xfrm>
          <a:prstGeom prst="rect">
            <a:avLst/>
          </a:prstGeom>
        </p:spPr>
      </p:pic>
      <p:sp>
        <p:nvSpPr>
          <p:cNvPr id="4" name="Foliennummernplatzhalter 3"/>
          <p:cNvSpPr>
            <a:spLocks noGrp="1"/>
          </p:cNvSpPr>
          <p:nvPr>
            <p:ph type="sldNum" sz="quarter" idx="12"/>
          </p:nvPr>
        </p:nvSpPr>
        <p:spPr/>
        <p:txBody>
          <a:bodyPr/>
          <a:lstStyle/>
          <a:p>
            <a:fld id="{FDBF07A6-5FB6-4032-AAEF-606F04FD8361}" type="slidenum">
              <a:rPr lang="de-DE" smtClean="0"/>
              <a:t>14</a:t>
            </a:fld>
            <a:endParaRPr lang="de-DE"/>
          </a:p>
        </p:txBody>
      </p:sp>
      <p:pic>
        <p:nvPicPr>
          <p:cNvPr id="49" name="Grafik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graphicFrame>
        <p:nvGraphicFramePr>
          <p:cNvPr id="3" name="Tabelle 2"/>
          <p:cNvGraphicFramePr>
            <a:graphicFrameLocks noGrp="1"/>
          </p:cNvGraphicFramePr>
          <p:nvPr>
            <p:extLst/>
          </p:nvPr>
        </p:nvGraphicFramePr>
        <p:xfrm>
          <a:off x="2437996" y="1460942"/>
          <a:ext cx="5277850" cy="5073208"/>
        </p:xfrm>
        <a:graphic>
          <a:graphicData uri="http://schemas.openxmlformats.org/drawingml/2006/table">
            <a:tbl>
              <a:tblPr firstRow="1" bandRow="1">
                <a:tableStyleId>{5C22544A-7EE6-4342-B048-85BDC9FD1C3A}</a:tableStyleId>
              </a:tblPr>
              <a:tblGrid>
                <a:gridCol w="527785"/>
                <a:gridCol w="527785"/>
                <a:gridCol w="527785"/>
                <a:gridCol w="527785"/>
                <a:gridCol w="527785"/>
                <a:gridCol w="527785"/>
                <a:gridCol w="527785"/>
                <a:gridCol w="527785"/>
                <a:gridCol w="527785"/>
                <a:gridCol w="527785"/>
              </a:tblGrid>
              <a:tr h="63415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3" name="Rechteck 22"/>
          <p:cNvSpPr/>
          <p:nvPr/>
        </p:nvSpPr>
        <p:spPr>
          <a:xfrm>
            <a:off x="171887" y="895403"/>
            <a:ext cx="3887211" cy="5213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0"/>
              <a:solidFill>
                <a:schemeClr val="tx1"/>
              </a:solidFill>
              <a:effectLst>
                <a:outerShdw blurRad="38100" dist="19050" dir="2700000" algn="tl" rotWithShape="0">
                  <a:schemeClr val="dk1">
                    <a:alpha val="40000"/>
                  </a:schemeClr>
                </a:outerShdw>
              </a:effectLst>
            </a:endParaRPr>
          </a:p>
        </p:txBody>
      </p:sp>
      <p:sp>
        <p:nvSpPr>
          <p:cNvPr id="24" name="Rechteck 23"/>
          <p:cNvSpPr/>
          <p:nvPr/>
        </p:nvSpPr>
        <p:spPr>
          <a:xfrm>
            <a:off x="252585" y="996419"/>
            <a:ext cx="3099695" cy="369332"/>
          </a:xfrm>
          <a:prstGeom prst="rect">
            <a:avLst/>
          </a:prstGeom>
        </p:spPr>
        <p:txBody>
          <a:bodyPr wrap="none">
            <a:spAutoFit/>
          </a:bodyPr>
          <a:lstStyle/>
          <a:p>
            <a:r>
              <a:rPr lang="de-DE" dirty="0" err="1" smtClean="0">
                <a:ln w="0"/>
                <a:effectLst>
                  <a:outerShdw blurRad="38100" dist="19050" dir="2700000" algn="tl" rotWithShape="0">
                    <a:schemeClr val="dk1">
                      <a:alpha val="40000"/>
                    </a:schemeClr>
                  </a:outerShdw>
                </a:effectLst>
              </a:rPr>
              <a:t>Adopting</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HypTrails</a:t>
            </a:r>
            <a:r>
              <a:rPr lang="de-DE" dirty="0" smtClean="0">
                <a:ln w="0"/>
                <a:effectLst>
                  <a:outerShdw blurRad="38100" dist="19050" dir="2700000" algn="tl" rotWithShape="0">
                    <a:schemeClr val="dk1">
                      <a:alpha val="40000"/>
                    </a:schemeClr>
                  </a:outerShdw>
                </a:effectLst>
              </a:rPr>
              <a:t>: Hypothesis</a:t>
            </a:r>
            <a:endParaRPr lang="en-US" dirty="0">
              <a:ln w="0"/>
              <a:effectLst>
                <a:outerShdw blurRad="38100" dist="19050" dir="2700000" algn="tl" rotWithShape="0">
                  <a:schemeClr val="dk1">
                    <a:alpha val="40000"/>
                  </a:schemeClr>
                </a:outerShdw>
              </a:effectLst>
            </a:endParaRPr>
          </a:p>
        </p:txBody>
      </p:sp>
      <p:sp>
        <p:nvSpPr>
          <p:cNvPr id="36" name="Rechteck 35"/>
          <p:cNvSpPr/>
          <p:nvPr/>
        </p:nvSpPr>
        <p:spPr>
          <a:xfrm>
            <a:off x="171887" y="1541150"/>
            <a:ext cx="2569329" cy="276626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7" name="Gerade Verbindung mit Pfeil 6"/>
          <p:cNvCxnSpPr/>
          <p:nvPr/>
        </p:nvCxnSpPr>
        <p:spPr>
          <a:xfrm>
            <a:off x="2876550" y="6286500"/>
            <a:ext cx="4419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flipV="1">
            <a:off x="2856575" y="1788010"/>
            <a:ext cx="19975" cy="45175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723574" y="5112291"/>
            <a:ext cx="1507785" cy="369332"/>
          </a:xfrm>
          <a:prstGeom prst="rect">
            <a:avLst/>
          </a:prstGeom>
          <a:ln w="57150"/>
        </p:spPr>
        <p:style>
          <a:lnRef idx="2">
            <a:schemeClr val="accent1"/>
          </a:lnRef>
          <a:fillRef idx="1">
            <a:schemeClr val="lt1"/>
          </a:fillRef>
          <a:effectRef idx="0">
            <a:schemeClr val="accent1"/>
          </a:effectRef>
          <a:fontRef idx="minor">
            <a:schemeClr val="dk1"/>
          </a:fontRef>
        </p:style>
        <p:txBody>
          <a:bodyPr wrap="none" rtlCol="0">
            <a:spAutoFit/>
          </a:bodyPr>
          <a:lstStyle/>
          <a:p>
            <a:r>
              <a:rPr lang="de-DE" b="1" dirty="0" smtClean="0"/>
              <a:t>n</a:t>
            </a:r>
            <a:r>
              <a:rPr lang="de-DE" dirty="0" smtClean="0"/>
              <a:t> </a:t>
            </a:r>
            <a:r>
              <a:rPr lang="de-DE" dirty="0" err="1" smtClean="0"/>
              <a:t>vertical</a:t>
            </a:r>
            <a:r>
              <a:rPr lang="de-DE" dirty="0" smtClean="0"/>
              <a:t> </a:t>
            </a:r>
            <a:r>
              <a:rPr lang="de-DE" dirty="0" err="1" smtClean="0"/>
              <a:t>cells</a:t>
            </a:r>
            <a:endParaRPr lang="en-US" dirty="0"/>
          </a:p>
        </p:txBody>
      </p:sp>
      <p:sp>
        <p:nvSpPr>
          <p:cNvPr id="38" name="Textfeld 37"/>
          <p:cNvSpPr txBox="1"/>
          <p:nvPr/>
        </p:nvSpPr>
        <p:spPr>
          <a:xfrm>
            <a:off x="3041317" y="6430649"/>
            <a:ext cx="1825756" cy="369332"/>
          </a:xfrm>
          <a:prstGeom prst="rect">
            <a:avLst/>
          </a:prstGeom>
          <a:ln w="57150"/>
        </p:spPr>
        <p:style>
          <a:lnRef idx="2">
            <a:schemeClr val="accent1"/>
          </a:lnRef>
          <a:fillRef idx="1">
            <a:schemeClr val="lt1"/>
          </a:fillRef>
          <a:effectRef idx="0">
            <a:schemeClr val="accent1"/>
          </a:effectRef>
          <a:fontRef idx="minor">
            <a:schemeClr val="dk1"/>
          </a:fontRef>
        </p:style>
        <p:txBody>
          <a:bodyPr wrap="none" rtlCol="0">
            <a:spAutoFit/>
          </a:bodyPr>
          <a:lstStyle/>
          <a:p>
            <a:r>
              <a:rPr lang="de-DE" b="1" dirty="0" smtClean="0"/>
              <a:t>m</a:t>
            </a:r>
            <a:r>
              <a:rPr lang="de-DE" dirty="0" smtClean="0"/>
              <a:t> horizontal </a:t>
            </a:r>
            <a:r>
              <a:rPr lang="de-DE" dirty="0" err="1" smtClean="0"/>
              <a:t>cells</a:t>
            </a:r>
            <a:endParaRPr lang="en-US" dirty="0"/>
          </a:p>
        </p:txBody>
      </p:sp>
      <mc:AlternateContent xmlns:mc="http://schemas.openxmlformats.org/markup-compatibility/2006">
        <mc:Choice xmlns:a14="http://schemas.microsoft.com/office/drawing/2010/main" Requires="a14">
          <p:sp>
            <p:nvSpPr>
              <p:cNvPr id="6" name="Rechteck 5"/>
              <p:cNvSpPr/>
              <p:nvPr/>
            </p:nvSpPr>
            <p:spPr>
              <a:xfrm>
                <a:off x="3139945" y="1613401"/>
                <a:ext cx="4429113" cy="4407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i="1" dirty="0" smtClean="0">
                    <a:latin typeface="Cambria Math" panose="02040503050406030204" pitchFamily="18" charset="0"/>
                  </a:rPr>
                  <a:t>Transition </a:t>
                </a:r>
              </a:p>
              <a:p>
                <a:pPr algn="ctr"/>
                <a:r>
                  <a:rPr lang="de-DE" sz="3200" i="1" dirty="0" err="1" smtClean="0">
                    <a:latin typeface="Cambria Math" panose="02040503050406030204" pitchFamily="18" charset="0"/>
                  </a:rPr>
                  <a:t>probabilities</a:t>
                </a:r>
                <a:endParaRPr lang="de-DE" sz="3200" i="1" dirty="0" smtClean="0">
                  <a:latin typeface="Cambria Math" panose="02040503050406030204" pitchFamily="18" charset="0"/>
                </a:endParaRPr>
              </a:p>
              <a:p>
                <a:pPr algn="ctr"/>
                <a:r>
                  <a:rPr lang="de-DE" sz="3200" i="1" dirty="0" err="1">
                    <a:latin typeface="Cambria Math" panose="02040503050406030204" pitchFamily="18" charset="0"/>
                  </a:rPr>
                  <a:t>b</a:t>
                </a:r>
                <a:r>
                  <a:rPr lang="de-DE" sz="3200" i="1" dirty="0" err="1" smtClean="0">
                    <a:latin typeface="Cambria Math" panose="02040503050406030204" pitchFamily="18" charset="0"/>
                  </a:rPr>
                  <a:t>etween</a:t>
                </a:r>
                <a:r>
                  <a:rPr lang="de-DE" sz="3200" i="1" dirty="0" smtClean="0">
                    <a:latin typeface="Cambria Math" panose="02040503050406030204" pitchFamily="18" charset="0"/>
                  </a:rPr>
                  <a:t> all </a:t>
                </a:r>
                <a:r>
                  <a:rPr lang="de-DE" sz="3200" i="1" dirty="0" err="1" smtClean="0">
                    <a:latin typeface="Cambria Math" panose="02040503050406030204" pitchFamily="18" charset="0"/>
                  </a:rPr>
                  <a:t>cells</a:t>
                </a:r>
                <a:endParaRPr lang="de-DE" sz="3200" i="1" dirty="0" smtClean="0">
                  <a:latin typeface="Cambria Math" panose="02040503050406030204" pitchFamily="18" charset="0"/>
                </a:endParaRPr>
              </a:p>
              <a:p>
                <a:pPr algn="ctr"/>
                <a:endParaRPr lang="de-DE" sz="3200" i="1" dirty="0" smtClean="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d>
                        <m:dPr>
                          <m:ctrlPr>
                            <a:rPr lang="de-DE" sz="3200" i="1" smtClean="0">
                              <a:latin typeface="Cambria Math" panose="02040503050406030204" pitchFamily="18" charset="0"/>
                            </a:rPr>
                          </m:ctrlPr>
                        </m:dPr>
                        <m:e>
                          <m:m>
                            <m:mPr>
                              <m:mcs>
                                <m:mc>
                                  <m:mcPr>
                                    <m:count m:val="3"/>
                                    <m:mcJc m:val="center"/>
                                  </m:mcPr>
                                </m:mc>
                              </m:mcs>
                              <m:ctrlPr>
                                <a:rPr lang="de-DE" sz="3200" i="1" smtClean="0">
                                  <a:latin typeface="Cambria Math" panose="02040503050406030204" pitchFamily="18" charset="0"/>
                                </a:rPr>
                              </m:ctrlPr>
                            </m:mPr>
                            <m:mr>
                              <m:e>
                                <m:sSub>
                                  <m:sSubPr>
                                    <m:ctrlPr>
                                      <a:rPr lang="de-DE" sz="3200" b="0" i="1" smtClean="0">
                                        <a:latin typeface="Cambria Math" panose="02040503050406030204" pitchFamily="18" charset="0"/>
                                      </a:rPr>
                                    </m:ctrlPr>
                                  </m:sSubPr>
                                  <m:e>
                                    <m:r>
                                      <m:rPr>
                                        <m:brk m:alnAt="7"/>
                                      </m:rPr>
                                      <a:rPr lang="de-DE" sz="3200" b="0" i="1" smtClean="0">
                                        <a:latin typeface="Cambria Math" panose="02040503050406030204" pitchFamily="18" charset="0"/>
                                      </a:rPr>
                                      <m:t>𝑝</m:t>
                                    </m:r>
                                  </m:e>
                                  <m:sub>
                                    <m:r>
                                      <m:rPr>
                                        <m:brk m:alnAt="7"/>
                                      </m:rPr>
                                      <a:rPr lang="de-DE" sz="3200" b="0" i="1" smtClean="0">
                                        <a:latin typeface="Cambria Math" panose="02040503050406030204" pitchFamily="18" charset="0"/>
                                      </a:rPr>
                                      <m:t>1,1</m:t>
                                    </m:r>
                                  </m:sub>
                                </m:sSub>
                              </m:e>
                              <m:e>
                                <m:r>
                                  <a:rPr lang="de-DE" sz="3200" i="1" smtClean="0">
                                    <a:latin typeface="Cambria Math" panose="02040503050406030204" pitchFamily="18" charset="0"/>
                                  </a:rPr>
                                  <m:t>⋯</m:t>
                                </m:r>
                              </m:e>
                              <m:e>
                                <m:sSub>
                                  <m:sSubPr>
                                    <m:ctrlPr>
                                      <a:rPr lang="de-DE" sz="3200" b="0" i="1" smtClean="0">
                                        <a:latin typeface="Cambria Math" panose="02040503050406030204" pitchFamily="18" charset="0"/>
                                      </a:rPr>
                                    </m:ctrlPr>
                                  </m:sSubPr>
                                  <m:e>
                                    <m:r>
                                      <a:rPr lang="de-DE" sz="3200" b="0" i="1" smtClean="0">
                                        <a:latin typeface="Cambria Math" panose="02040503050406030204" pitchFamily="18" charset="0"/>
                                      </a:rPr>
                                      <m:t>𝑝</m:t>
                                    </m:r>
                                  </m:e>
                                  <m:sub>
                                    <m:r>
                                      <a:rPr lang="de-DE" sz="3200" b="0" i="1" smtClean="0">
                                        <a:latin typeface="Cambria Math" panose="02040503050406030204" pitchFamily="18" charset="0"/>
                                      </a:rPr>
                                      <m:t>1,</m:t>
                                    </m:r>
                                    <m:r>
                                      <a:rPr lang="de-DE" sz="3200" b="0" i="1" smtClean="0">
                                        <a:latin typeface="Cambria Math" panose="02040503050406030204" pitchFamily="18" charset="0"/>
                                      </a:rPr>
                                      <m:t>𝑛𝑚</m:t>
                                    </m:r>
                                  </m:sub>
                                </m:sSub>
                              </m:e>
                            </m:mr>
                            <m:mr>
                              <m:e>
                                <m:r>
                                  <a:rPr lang="de-DE" sz="3200" i="1" smtClean="0">
                                    <a:latin typeface="Cambria Math" panose="02040503050406030204" pitchFamily="18" charset="0"/>
                                  </a:rPr>
                                  <m:t>⋮</m:t>
                                </m:r>
                              </m:e>
                              <m:e>
                                <m:r>
                                  <a:rPr lang="de-DE" sz="3200" i="1" smtClean="0">
                                    <a:latin typeface="Cambria Math" panose="02040503050406030204" pitchFamily="18" charset="0"/>
                                  </a:rPr>
                                  <m:t>⋱</m:t>
                                </m:r>
                              </m:e>
                              <m:e>
                                <m:r>
                                  <a:rPr lang="de-DE" sz="3200" i="1" smtClean="0">
                                    <a:latin typeface="Cambria Math" panose="02040503050406030204" pitchFamily="18" charset="0"/>
                                  </a:rPr>
                                  <m:t>⋮</m:t>
                                </m:r>
                              </m:e>
                            </m:mr>
                            <m:mr>
                              <m:e>
                                <m:sSub>
                                  <m:sSubPr>
                                    <m:ctrlPr>
                                      <a:rPr lang="de-DE" sz="3200" b="0" i="1" smtClean="0">
                                        <a:latin typeface="Cambria Math" panose="02040503050406030204" pitchFamily="18" charset="0"/>
                                      </a:rPr>
                                    </m:ctrlPr>
                                  </m:sSubPr>
                                  <m:e>
                                    <m:r>
                                      <a:rPr lang="de-DE" sz="3200" b="0" i="1" smtClean="0">
                                        <a:latin typeface="Cambria Math" panose="02040503050406030204" pitchFamily="18" charset="0"/>
                                      </a:rPr>
                                      <m:t>𝑝</m:t>
                                    </m:r>
                                  </m:e>
                                  <m:sub>
                                    <m:r>
                                      <a:rPr lang="de-DE" sz="3200" b="0" i="1" smtClean="0">
                                        <a:latin typeface="Cambria Math" panose="02040503050406030204" pitchFamily="18" charset="0"/>
                                      </a:rPr>
                                      <m:t>𝑛𝑚</m:t>
                                    </m:r>
                                    <m:r>
                                      <a:rPr lang="de-DE" sz="3200" b="0" i="1" smtClean="0">
                                        <a:latin typeface="Cambria Math" panose="02040503050406030204" pitchFamily="18" charset="0"/>
                                      </a:rPr>
                                      <m:t>,1</m:t>
                                    </m:r>
                                  </m:sub>
                                </m:sSub>
                              </m:e>
                              <m:e>
                                <m:r>
                                  <a:rPr lang="de-DE" sz="3200" i="1" smtClean="0">
                                    <a:latin typeface="Cambria Math" panose="02040503050406030204" pitchFamily="18" charset="0"/>
                                  </a:rPr>
                                  <m:t>⋯</m:t>
                                </m:r>
                              </m:e>
                              <m:e>
                                <m:sSub>
                                  <m:sSubPr>
                                    <m:ctrlPr>
                                      <a:rPr lang="de-DE" sz="3200" b="0" i="1" smtClean="0">
                                        <a:latin typeface="Cambria Math" panose="02040503050406030204" pitchFamily="18" charset="0"/>
                                      </a:rPr>
                                    </m:ctrlPr>
                                  </m:sSubPr>
                                  <m:e>
                                    <m:r>
                                      <a:rPr lang="de-DE" sz="3200" b="0" i="1" smtClean="0">
                                        <a:latin typeface="Cambria Math" panose="02040503050406030204" pitchFamily="18" charset="0"/>
                                      </a:rPr>
                                      <m:t>𝑝</m:t>
                                    </m:r>
                                  </m:e>
                                  <m:sub>
                                    <m:r>
                                      <a:rPr lang="de-DE" sz="3200" b="0" i="1" smtClean="0">
                                        <a:latin typeface="Cambria Math" panose="02040503050406030204" pitchFamily="18" charset="0"/>
                                      </a:rPr>
                                      <m:t>𝑛𝑚</m:t>
                                    </m:r>
                                    <m:r>
                                      <a:rPr lang="de-DE" sz="3200" b="0" i="1" smtClean="0">
                                        <a:latin typeface="Cambria Math" panose="02040503050406030204" pitchFamily="18" charset="0"/>
                                      </a:rPr>
                                      <m:t>,</m:t>
                                    </m:r>
                                    <m:r>
                                      <a:rPr lang="de-DE" sz="3200" b="0" i="1" smtClean="0">
                                        <a:latin typeface="Cambria Math" panose="02040503050406030204" pitchFamily="18" charset="0"/>
                                      </a:rPr>
                                      <m:t>𝑛𝑚</m:t>
                                    </m:r>
                                  </m:sub>
                                </m:sSub>
                              </m:e>
                            </m:mr>
                          </m:m>
                        </m:e>
                      </m:d>
                    </m:oMath>
                  </m:oMathPara>
                </a14:m>
                <a:endParaRPr lang="en-US" sz="3200" dirty="0"/>
              </a:p>
            </p:txBody>
          </p:sp>
        </mc:Choice>
        <mc:Fallback>
          <p:sp>
            <p:nvSpPr>
              <p:cNvPr id="6" name="Rechteck 5"/>
              <p:cNvSpPr>
                <a:spLocks noRot="1" noChangeAspect="1" noMove="1" noResize="1" noEditPoints="1" noAdjustHandles="1" noChangeArrowheads="1" noChangeShapeType="1" noTextEdit="1"/>
              </p:cNvSpPr>
              <p:nvPr/>
            </p:nvSpPr>
            <p:spPr>
              <a:xfrm>
                <a:off x="3139945" y="1613401"/>
                <a:ext cx="4429113" cy="4407268"/>
              </a:xfrm>
              <a:prstGeom prst="rect">
                <a:avLst/>
              </a:prstGeom>
              <a:blipFill rotWithShape="0">
                <a:blip r:embed="rId5"/>
                <a:stretch>
                  <a:fillRect/>
                </a:stretch>
              </a:blipFill>
            </p:spPr>
            <p:txBody>
              <a:bodyPr/>
              <a:lstStyle/>
              <a:p>
                <a:r>
                  <a:rPr lang="en-US">
                    <a:noFill/>
                  </a:rPr>
                  <a:t> </a:t>
                </a:r>
              </a:p>
            </p:txBody>
          </p:sp>
        </mc:Fallback>
      </mc:AlternateContent>
      <p:graphicFrame>
        <p:nvGraphicFramePr>
          <p:cNvPr id="39" name="Tabelle 38"/>
          <p:cNvGraphicFramePr>
            <a:graphicFrameLocks noGrp="1"/>
          </p:cNvGraphicFramePr>
          <p:nvPr>
            <p:extLst>
              <p:ext uri="{D42A27DB-BD31-4B8C-83A1-F6EECF244321}">
                <p14:modId xmlns:p14="http://schemas.microsoft.com/office/powerpoint/2010/main" val="1035590303"/>
              </p:ext>
            </p:extLst>
          </p:nvPr>
        </p:nvGraphicFramePr>
        <p:xfrm>
          <a:off x="932055" y="2787762"/>
          <a:ext cx="1688493" cy="1334073"/>
        </p:xfrm>
        <a:graphic>
          <a:graphicData uri="http://schemas.openxmlformats.org/drawingml/2006/table">
            <a:tbl>
              <a:tblPr firstRow="1" bandRow="1">
                <a:tableStyleId>{5C22544A-7EE6-4342-B048-85BDC9FD1C3A}</a:tableStyleId>
              </a:tblPr>
              <a:tblGrid>
                <a:gridCol w="562831"/>
                <a:gridCol w="562831"/>
                <a:gridCol w="562831"/>
              </a:tblGrid>
              <a:tr h="444691">
                <a:tc>
                  <a:txBody>
                    <a:bodyPr/>
                    <a:lstStyle/>
                    <a:p>
                      <a:r>
                        <a:rPr lang="de-DE" dirty="0" smtClean="0"/>
                        <a:t>0.0</a:t>
                      </a:r>
                      <a:endParaRPr lang="en-US" dirty="0"/>
                    </a:p>
                  </a:txBody>
                  <a:tcPr/>
                </a:tc>
                <a:tc>
                  <a:txBody>
                    <a:bodyPr/>
                    <a:lstStyle/>
                    <a:p>
                      <a:r>
                        <a:rPr lang="de-DE" dirty="0" smtClean="0"/>
                        <a:t>0.9</a:t>
                      </a:r>
                      <a:endParaRPr lang="en-US" dirty="0"/>
                    </a:p>
                  </a:txBody>
                  <a:tcPr/>
                </a:tc>
                <a:tc>
                  <a:txBody>
                    <a:bodyPr/>
                    <a:lstStyle/>
                    <a:p>
                      <a:r>
                        <a:rPr lang="de-DE" dirty="0" smtClean="0"/>
                        <a:t>0.1</a:t>
                      </a:r>
                      <a:endParaRPr lang="en-US" dirty="0"/>
                    </a:p>
                  </a:txBody>
                  <a:tcPr/>
                </a:tc>
              </a:tr>
              <a:tr h="444691">
                <a:tc>
                  <a:txBody>
                    <a:bodyPr/>
                    <a:lstStyle/>
                    <a:p>
                      <a:r>
                        <a:rPr lang="de-DE" dirty="0" smtClean="0"/>
                        <a:t>0.9</a:t>
                      </a:r>
                      <a:endParaRPr lang="en-US" dirty="0"/>
                    </a:p>
                  </a:txBody>
                  <a:tcPr/>
                </a:tc>
                <a:tc>
                  <a:txBody>
                    <a:bodyPr/>
                    <a:lstStyle/>
                    <a:p>
                      <a:r>
                        <a:rPr lang="de-DE" dirty="0" smtClean="0"/>
                        <a:t>0.0</a:t>
                      </a:r>
                      <a:endParaRPr lang="en-US" dirty="0"/>
                    </a:p>
                  </a:txBody>
                  <a:tcPr/>
                </a:tc>
                <a:tc>
                  <a:txBody>
                    <a:bodyPr/>
                    <a:lstStyle/>
                    <a:p>
                      <a:r>
                        <a:rPr lang="de-DE" dirty="0" smtClean="0"/>
                        <a:t>0.1</a:t>
                      </a:r>
                      <a:endParaRPr lang="en-US" dirty="0"/>
                    </a:p>
                  </a:txBody>
                  <a:tcPr/>
                </a:tc>
              </a:tr>
              <a:tr h="444691">
                <a:tc>
                  <a:txBody>
                    <a:bodyPr/>
                    <a:lstStyle/>
                    <a:p>
                      <a:r>
                        <a:rPr lang="de-DE" dirty="0" smtClean="0"/>
                        <a:t>0.4</a:t>
                      </a:r>
                      <a:endParaRPr lang="en-US" dirty="0"/>
                    </a:p>
                  </a:txBody>
                  <a:tcPr/>
                </a:tc>
                <a:tc>
                  <a:txBody>
                    <a:bodyPr/>
                    <a:lstStyle/>
                    <a:p>
                      <a:r>
                        <a:rPr lang="de-DE" dirty="0" smtClean="0"/>
                        <a:t>0.6</a:t>
                      </a:r>
                      <a:endParaRPr lang="en-US" dirty="0"/>
                    </a:p>
                  </a:txBody>
                  <a:tcPr/>
                </a:tc>
                <a:tc>
                  <a:txBody>
                    <a:bodyPr/>
                    <a:lstStyle/>
                    <a:p>
                      <a:r>
                        <a:rPr lang="de-DE" dirty="0" smtClean="0"/>
                        <a:t>0.0</a:t>
                      </a:r>
                      <a:endParaRPr lang="en-US" dirty="0"/>
                    </a:p>
                  </a:txBody>
                  <a:tcPr/>
                </a:tc>
              </a:tr>
            </a:tbl>
          </a:graphicData>
        </a:graphic>
      </p:graphicFrame>
      <mc:AlternateContent xmlns:mc="http://schemas.openxmlformats.org/markup-compatibility/2006">
        <mc:Choice xmlns:a14="http://schemas.microsoft.com/office/drawing/2010/main" Requires="a14">
          <p:sp>
            <p:nvSpPr>
              <p:cNvPr id="40" name="Rechteck 39"/>
              <p:cNvSpPr/>
              <p:nvPr/>
            </p:nvSpPr>
            <p:spPr>
              <a:xfrm>
                <a:off x="331322" y="1733621"/>
                <a:ext cx="11702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𝑠𝑒𝑚𝑎𝑛𝑡𝑖𝑐</m:t>
                          </m:r>
                        </m:sub>
                      </m:sSub>
                    </m:oMath>
                  </m:oMathPara>
                </a14:m>
                <a:endParaRPr lang="en-US" dirty="0"/>
              </a:p>
            </p:txBody>
          </p:sp>
        </mc:Choice>
        <mc:Fallback>
          <p:sp>
            <p:nvSpPr>
              <p:cNvPr id="40" name="Rechteck 39"/>
              <p:cNvSpPr>
                <a:spLocks noRot="1" noChangeAspect="1" noMove="1" noResize="1" noEditPoints="1" noAdjustHandles="1" noChangeArrowheads="1" noChangeShapeType="1" noTextEdit="1"/>
              </p:cNvSpPr>
              <p:nvPr/>
            </p:nvSpPr>
            <p:spPr>
              <a:xfrm>
                <a:off x="331322" y="1733621"/>
                <a:ext cx="1170257" cy="369332"/>
              </a:xfrm>
              <a:prstGeom prst="rect">
                <a:avLst/>
              </a:prstGeom>
              <a:blipFill rotWithShape="0">
                <a:blip r:embed="rId6"/>
                <a:stretch>
                  <a:fillRect/>
                </a:stretch>
              </a:blipFill>
            </p:spPr>
            <p:txBody>
              <a:bodyPr/>
              <a:lstStyle/>
              <a:p>
                <a:r>
                  <a:rPr lang="en-US">
                    <a:noFill/>
                  </a:rPr>
                  <a:t> </a:t>
                </a:r>
              </a:p>
            </p:txBody>
          </p:sp>
        </mc:Fallback>
      </mc:AlternateContent>
      <p:pic>
        <p:nvPicPr>
          <p:cNvPr id="41" name="Bild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31322" y="2797259"/>
            <a:ext cx="411359" cy="319369"/>
          </a:xfrm>
          <a:prstGeom prst="roundRect">
            <a:avLst/>
          </a:prstGeom>
          <a:ln w="28575" cmpd="sng">
            <a:solidFill>
              <a:schemeClr val="tx1"/>
            </a:solidFill>
          </a:ln>
        </p:spPr>
      </p:pic>
      <p:pic>
        <p:nvPicPr>
          <p:cNvPr id="42" name="Bild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35744" y="3843031"/>
            <a:ext cx="267543" cy="278805"/>
          </a:xfrm>
          <a:prstGeom prst="roundRect">
            <a:avLst/>
          </a:prstGeom>
          <a:ln w="28575" cmpd="sng">
            <a:solidFill>
              <a:schemeClr val="tx1"/>
            </a:solidFill>
          </a:ln>
        </p:spPr>
      </p:pic>
      <p:pic>
        <p:nvPicPr>
          <p:cNvPr id="43" name="Grafik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829" y="3236094"/>
            <a:ext cx="340347" cy="432197"/>
          </a:xfrm>
          <a:prstGeom prst="roundRect">
            <a:avLst/>
          </a:prstGeom>
          <a:ln w="28575" cmpd="sng">
            <a:solidFill>
              <a:schemeClr val="tx1"/>
            </a:solidFill>
          </a:ln>
        </p:spPr>
      </p:pic>
      <p:pic>
        <p:nvPicPr>
          <p:cNvPr id="44" name="Bild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5421" y="2295423"/>
            <a:ext cx="411359" cy="319369"/>
          </a:xfrm>
          <a:prstGeom prst="roundRect">
            <a:avLst/>
          </a:prstGeom>
          <a:ln w="28575" cmpd="sng">
            <a:solidFill>
              <a:schemeClr val="tx1"/>
            </a:solidFill>
          </a:ln>
        </p:spPr>
      </p:pic>
      <p:pic>
        <p:nvPicPr>
          <p:cNvPr id="45" name="Bild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254121" y="2335987"/>
            <a:ext cx="267543" cy="278805"/>
          </a:xfrm>
          <a:prstGeom prst="roundRect">
            <a:avLst/>
          </a:prstGeom>
          <a:ln w="28575" cmpd="sng">
            <a:solidFill>
              <a:schemeClr val="tx1"/>
            </a:solidFill>
          </a:ln>
        </p:spPr>
      </p:pic>
      <p:pic>
        <p:nvPicPr>
          <p:cNvPr id="46" name="Grafik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5277" y="2180954"/>
            <a:ext cx="340347" cy="432197"/>
          </a:xfrm>
          <a:prstGeom prst="roundRect">
            <a:avLst/>
          </a:prstGeom>
          <a:ln w="28575" cmpd="sng">
            <a:solidFill>
              <a:schemeClr val="tx1"/>
            </a:solidFill>
          </a:ln>
        </p:spPr>
      </p:pic>
    </p:spTree>
    <p:extLst>
      <p:ext uri="{BB962C8B-B14F-4D97-AF65-F5344CB8AC3E}">
        <p14:creationId xmlns:p14="http://schemas.microsoft.com/office/powerpoint/2010/main" val="1563494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5" y="636187"/>
            <a:ext cx="10434918" cy="6761529"/>
          </a:xfrm>
          <a:prstGeom prst="rect">
            <a:avLst/>
          </a:prstGeom>
        </p:spPr>
      </p:pic>
      <p:sp>
        <p:nvSpPr>
          <p:cNvPr id="4" name="Foliennummernplatzhalter 3"/>
          <p:cNvSpPr>
            <a:spLocks noGrp="1"/>
          </p:cNvSpPr>
          <p:nvPr>
            <p:ph type="sldNum" sz="quarter" idx="12"/>
          </p:nvPr>
        </p:nvSpPr>
        <p:spPr/>
        <p:txBody>
          <a:bodyPr/>
          <a:lstStyle/>
          <a:p>
            <a:fld id="{FDBF07A6-5FB6-4032-AAEF-606F04FD8361}" type="slidenum">
              <a:rPr lang="de-DE" smtClean="0"/>
              <a:t>15</a:t>
            </a:fld>
            <a:endParaRPr lang="de-DE"/>
          </a:p>
        </p:txBody>
      </p:sp>
      <p:pic>
        <p:nvPicPr>
          <p:cNvPr id="49" name="Grafik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graphicFrame>
        <p:nvGraphicFramePr>
          <p:cNvPr id="3" name="Tabelle 2"/>
          <p:cNvGraphicFramePr>
            <a:graphicFrameLocks noGrp="1"/>
          </p:cNvGraphicFramePr>
          <p:nvPr>
            <p:extLst/>
          </p:nvPr>
        </p:nvGraphicFramePr>
        <p:xfrm>
          <a:off x="2437996" y="1460942"/>
          <a:ext cx="5277850" cy="5073208"/>
        </p:xfrm>
        <a:graphic>
          <a:graphicData uri="http://schemas.openxmlformats.org/drawingml/2006/table">
            <a:tbl>
              <a:tblPr firstRow="1" bandRow="1">
                <a:tableStyleId>{5C22544A-7EE6-4342-B048-85BDC9FD1C3A}</a:tableStyleId>
              </a:tblPr>
              <a:tblGrid>
                <a:gridCol w="527785"/>
                <a:gridCol w="527785"/>
                <a:gridCol w="527785"/>
                <a:gridCol w="527785"/>
                <a:gridCol w="527785"/>
                <a:gridCol w="527785"/>
                <a:gridCol w="527785"/>
                <a:gridCol w="527785"/>
                <a:gridCol w="527785"/>
                <a:gridCol w="527785"/>
              </a:tblGrid>
              <a:tr h="63415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3" name="Rechteck 22"/>
          <p:cNvSpPr/>
          <p:nvPr/>
        </p:nvSpPr>
        <p:spPr>
          <a:xfrm>
            <a:off x="171887" y="895403"/>
            <a:ext cx="3887211" cy="5213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0"/>
              <a:solidFill>
                <a:schemeClr val="tx1"/>
              </a:solidFill>
              <a:effectLst>
                <a:outerShdw blurRad="38100" dist="19050" dir="2700000" algn="tl" rotWithShape="0">
                  <a:schemeClr val="dk1">
                    <a:alpha val="40000"/>
                  </a:schemeClr>
                </a:outerShdw>
              </a:effectLst>
            </a:endParaRPr>
          </a:p>
        </p:txBody>
      </p:sp>
      <p:sp>
        <p:nvSpPr>
          <p:cNvPr id="24" name="Rechteck 23"/>
          <p:cNvSpPr/>
          <p:nvPr/>
        </p:nvSpPr>
        <p:spPr>
          <a:xfrm>
            <a:off x="252585" y="996419"/>
            <a:ext cx="3017942" cy="369332"/>
          </a:xfrm>
          <a:prstGeom prst="rect">
            <a:avLst/>
          </a:prstGeom>
        </p:spPr>
        <p:txBody>
          <a:bodyPr wrap="none">
            <a:spAutoFit/>
          </a:bodyPr>
          <a:lstStyle/>
          <a:p>
            <a:r>
              <a:rPr lang="de-DE" dirty="0" err="1" smtClean="0">
                <a:ln w="0"/>
                <a:effectLst>
                  <a:outerShdw blurRad="38100" dist="19050" dir="2700000" algn="tl" rotWithShape="0">
                    <a:schemeClr val="dk1">
                      <a:alpha val="40000"/>
                    </a:schemeClr>
                  </a:outerShdw>
                </a:effectLst>
              </a:rPr>
              <a:t>Adopting</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HypTrails</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Adjacency</a:t>
            </a:r>
            <a:endParaRPr lang="en-US" dirty="0">
              <a:ln w="0"/>
              <a:effectLst>
                <a:outerShdw blurRad="38100" dist="19050" dir="2700000" algn="tl" rotWithShape="0">
                  <a:schemeClr val="dk1">
                    <a:alpha val="40000"/>
                  </a:schemeClr>
                </a:outerShdw>
              </a:effectLst>
            </a:endParaRPr>
          </a:p>
        </p:txBody>
      </p:sp>
      <p:sp>
        <p:nvSpPr>
          <p:cNvPr id="36" name="Rechteck 35"/>
          <p:cNvSpPr/>
          <p:nvPr/>
        </p:nvSpPr>
        <p:spPr>
          <a:xfrm>
            <a:off x="171887" y="1541150"/>
            <a:ext cx="2569329" cy="276626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Rechteck 1"/>
          <p:cNvSpPr/>
          <p:nvPr/>
        </p:nvSpPr>
        <p:spPr>
          <a:xfrm>
            <a:off x="7296150" y="6038850"/>
            <a:ext cx="1615841"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200x200m</a:t>
            </a:r>
            <a:endParaRPr lang="en-US" dirty="0"/>
          </a:p>
        </p:txBody>
      </p:sp>
      <p:sp>
        <p:nvSpPr>
          <p:cNvPr id="5" name="Textfeld 4"/>
          <p:cNvSpPr txBox="1"/>
          <p:nvPr/>
        </p:nvSpPr>
        <p:spPr>
          <a:xfrm>
            <a:off x="500094" y="1949063"/>
            <a:ext cx="1900585" cy="1815882"/>
          </a:xfrm>
          <a:prstGeom prst="rect">
            <a:avLst/>
          </a:prstGeom>
          <a:noFill/>
        </p:spPr>
        <p:txBody>
          <a:bodyPr wrap="none" rtlCol="0">
            <a:spAutoFit/>
          </a:bodyPr>
          <a:lstStyle/>
          <a:p>
            <a:r>
              <a:rPr lang="en-US" sz="2800" b="1" dirty="0" smtClean="0"/>
              <a:t>GPS Tracks</a:t>
            </a:r>
          </a:p>
          <a:p>
            <a:r>
              <a:rPr lang="de-DE" sz="2800" dirty="0" err="1"/>
              <a:t>a</a:t>
            </a:r>
            <a:r>
              <a:rPr lang="de-DE" sz="2800" dirty="0" err="1" smtClean="0"/>
              <a:t>re</a:t>
            </a:r>
            <a:r>
              <a:rPr lang="de-DE" sz="2800" dirty="0" smtClean="0"/>
              <a:t> </a:t>
            </a:r>
            <a:r>
              <a:rPr lang="de-DE" sz="2800" dirty="0" err="1" smtClean="0"/>
              <a:t>often</a:t>
            </a:r>
            <a:endParaRPr lang="de-DE" sz="2800" dirty="0"/>
          </a:p>
          <a:p>
            <a:r>
              <a:rPr lang="de-DE" sz="2800" dirty="0" smtClean="0"/>
              <a:t>„</a:t>
            </a:r>
            <a:r>
              <a:rPr lang="de-DE" sz="2800" dirty="0" err="1" smtClean="0"/>
              <a:t>temporally</a:t>
            </a:r>
            <a:endParaRPr lang="de-DE" sz="2800" dirty="0" smtClean="0"/>
          </a:p>
          <a:p>
            <a:r>
              <a:rPr lang="de-DE" sz="2800" dirty="0" err="1"/>
              <a:t>d</a:t>
            </a:r>
            <a:r>
              <a:rPr lang="de-DE" sz="2800" dirty="0" err="1" smtClean="0"/>
              <a:t>ense</a:t>
            </a:r>
            <a:r>
              <a:rPr lang="de-DE" sz="2800" dirty="0" smtClean="0"/>
              <a:t> „</a:t>
            </a:r>
          </a:p>
        </p:txBody>
      </p:sp>
      <p:grpSp>
        <p:nvGrpSpPr>
          <p:cNvPr id="25" name="Gruppieren 24"/>
          <p:cNvGrpSpPr/>
          <p:nvPr/>
        </p:nvGrpSpPr>
        <p:grpSpPr>
          <a:xfrm>
            <a:off x="4984611" y="3419504"/>
            <a:ext cx="681846" cy="542264"/>
            <a:chOff x="6555832" y="2325351"/>
            <a:chExt cx="1363691" cy="1084527"/>
          </a:xfrm>
        </p:grpSpPr>
        <p:sp>
          <p:nvSpPr>
            <p:cNvPr id="27" name="Ellipse 26"/>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cxnSp>
        <p:nvCxnSpPr>
          <p:cNvPr id="46" name="Gerade Verbindung mit Pfeil 45"/>
          <p:cNvCxnSpPr/>
          <p:nvPr/>
        </p:nvCxnSpPr>
        <p:spPr>
          <a:xfrm flipH="1">
            <a:off x="3378061" y="3690636"/>
            <a:ext cx="1556310" cy="613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a:off x="3270527" y="3752033"/>
            <a:ext cx="0" cy="25344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flipH="1">
            <a:off x="5276850" y="1713087"/>
            <a:ext cx="76200" cy="17064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755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5" y="636187"/>
            <a:ext cx="10434918" cy="6761529"/>
          </a:xfrm>
          <a:prstGeom prst="rect">
            <a:avLst/>
          </a:prstGeom>
        </p:spPr>
      </p:pic>
      <p:sp>
        <p:nvSpPr>
          <p:cNvPr id="4" name="Foliennummernplatzhalter 3"/>
          <p:cNvSpPr>
            <a:spLocks noGrp="1"/>
          </p:cNvSpPr>
          <p:nvPr>
            <p:ph type="sldNum" sz="quarter" idx="12"/>
          </p:nvPr>
        </p:nvSpPr>
        <p:spPr/>
        <p:txBody>
          <a:bodyPr/>
          <a:lstStyle/>
          <a:p>
            <a:fld id="{FDBF07A6-5FB6-4032-AAEF-606F04FD8361}" type="slidenum">
              <a:rPr lang="de-DE" smtClean="0"/>
              <a:t>16</a:t>
            </a:fld>
            <a:endParaRPr lang="de-DE"/>
          </a:p>
        </p:txBody>
      </p:sp>
      <p:pic>
        <p:nvPicPr>
          <p:cNvPr id="49" name="Grafik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graphicFrame>
        <p:nvGraphicFramePr>
          <p:cNvPr id="3" name="Tabelle 2"/>
          <p:cNvGraphicFramePr>
            <a:graphicFrameLocks noGrp="1"/>
          </p:cNvGraphicFramePr>
          <p:nvPr>
            <p:extLst/>
          </p:nvPr>
        </p:nvGraphicFramePr>
        <p:xfrm>
          <a:off x="2437996" y="1460942"/>
          <a:ext cx="5277850" cy="5073208"/>
        </p:xfrm>
        <a:graphic>
          <a:graphicData uri="http://schemas.openxmlformats.org/drawingml/2006/table">
            <a:tbl>
              <a:tblPr firstRow="1" bandRow="1">
                <a:tableStyleId>{5C22544A-7EE6-4342-B048-85BDC9FD1C3A}</a:tableStyleId>
              </a:tblPr>
              <a:tblGrid>
                <a:gridCol w="527785"/>
                <a:gridCol w="527785"/>
                <a:gridCol w="527785"/>
                <a:gridCol w="527785"/>
                <a:gridCol w="527785"/>
                <a:gridCol w="527785"/>
                <a:gridCol w="527785"/>
                <a:gridCol w="527785"/>
                <a:gridCol w="527785"/>
                <a:gridCol w="527785"/>
              </a:tblGrid>
              <a:tr h="63415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3" name="Rechteck 22"/>
          <p:cNvSpPr/>
          <p:nvPr/>
        </p:nvSpPr>
        <p:spPr>
          <a:xfrm>
            <a:off x="171887" y="895403"/>
            <a:ext cx="3887211" cy="5213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0"/>
              <a:solidFill>
                <a:schemeClr val="tx1"/>
              </a:solidFill>
              <a:effectLst>
                <a:outerShdw blurRad="38100" dist="19050" dir="2700000" algn="tl" rotWithShape="0">
                  <a:schemeClr val="dk1">
                    <a:alpha val="40000"/>
                  </a:schemeClr>
                </a:outerShdw>
              </a:effectLst>
            </a:endParaRPr>
          </a:p>
        </p:txBody>
      </p:sp>
      <p:sp>
        <p:nvSpPr>
          <p:cNvPr id="24" name="Rechteck 23"/>
          <p:cNvSpPr/>
          <p:nvPr/>
        </p:nvSpPr>
        <p:spPr>
          <a:xfrm>
            <a:off x="252585" y="996419"/>
            <a:ext cx="3017942" cy="369332"/>
          </a:xfrm>
          <a:prstGeom prst="rect">
            <a:avLst/>
          </a:prstGeom>
        </p:spPr>
        <p:txBody>
          <a:bodyPr wrap="none">
            <a:spAutoFit/>
          </a:bodyPr>
          <a:lstStyle/>
          <a:p>
            <a:r>
              <a:rPr lang="de-DE" dirty="0" err="1" smtClean="0">
                <a:ln w="0"/>
                <a:effectLst>
                  <a:outerShdw blurRad="38100" dist="19050" dir="2700000" algn="tl" rotWithShape="0">
                    <a:schemeClr val="dk1">
                      <a:alpha val="40000"/>
                    </a:schemeClr>
                  </a:outerShdw>
                </a:effectLst>
              </a:rPr>
              <a:t>Adopting</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HypTrails</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Adjacency</a:t>
            </a:r>
            <a:endParaRPr lang="en-US" dirty="0">
              <a:ln w="0"/>
              <a:effectLst>
                <a:outerShdw blurRad="38100" dist="19050" dir="2700000" algn="tl" rotWithShape="0">
                  <a:schemeClr val="dk1">
                    <a:alpha val="40000"/>
                  </a:schemeClr>
                </a:outerShdw>
              </a:effectLst>
            </a:endParaRPr>
          </a:p>
        </p:txBody>
      </p:sp>
      <p:sp>
        <p:nvSpPr>
          <p:cNvPr id="36" name="Rechteck 35"/>
          <p:cNvSpPr/>
          <p:nvPr/>
        </p:nvSpPr>
        <p:spPr>
          <a:xfrm>
            <a:off x="171887" y="1541150"/>
            <a:ext cx="2569329" cy="276626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Rechteck 1"/>
          <p:cNvSpPr/>
          <p:nvPr/>
        </p:nvSpPr>
        <p:spPr>
          <a:xfrm>
            <a:off x="7296150" y="6038850"/>
            <a:ext cx="1615841"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200x200m</a:t>
            </a:r>
            <a:endParaRPr lang="en-US" dirty="0"/>
          </a:p>
        </p:txBody>
      </p:sp>
      <p:cxnSp>
        <p:nvCxnSpPr>
          <p:cNvPr id="46" name="Gerade Verbindung mit Pfeil 45"/>
          <p:cNvCxnSpPr/>
          <p:nvPr/>
        </p:nvCxnSpPr>
        <p:spPr>
          <a:xfrm flipH="1" flipV="1">
            <a:off x="3378061" y="3752033"/>
            <a:ext cx="489089" cy="198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a:off x="3270527" y="5734050"/>
            <a:ext cx="0" cy="5524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a:off x="5276850" y="2976819"/>
            <a:ext cx="0" cy="4426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264454" y="5048250"/>
            <a:ext cx="0" cy="5524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3264454" y="4307415"/>
            <a:ext cx="0" cy="5524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3264454" y="3620983"/>
            <a:ext cx="0" cy="5524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flipV="1">
            <a:off x="4233278" y="3752033"/>
            <a:ext cx="489089" cy="198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H="1" flipV="1">
            <a:off x="4787761" y="3733345"/>
            <a:ext cx="489089" cy="198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uppieren 24"/>
          <p:cNvGrpSpPr/>
          <p:nvPr/>
        </p:nvGrpSpPr>
        <p:grpSpPr>
          <a:xfrm>
            <a:off x="4984611" y="3419504"/>
            <a:ext cx="681846" cy="542264"/>
            <a:chOff x="6555832" y="2325351"/>
            <a:chExt cx="1363691" cy="1084527"/>
          </a:xfrm>
        </p:grpSpPr>
        <p:sp>
          <p:nvSpPr>
            <p:cNvPr id="27" name="Ellipse 26"/>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cxnSp>
        <p:nvCxnSpPr>
          <p:cNvPr id="30" name="Gerade Verbindung mit Pfeil 29"/>
          <p:cNvCxnSpPr/>
          <p:nvPr/>
        </p:nvCxnSpPr>
        <p:spPr>
          <a:xfrm>
            <a:off x="5282251" y="2481597"/>
            <a:ext cx="0" cy="4426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5320351" y="1871997"/>
            <a:ext cx="0" cy="4426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500094" y="1949063"/>
            <a:ext cx="1900585" cy="1815882"/>
          </a:xfrm>
          <a:prstGeom prst="rect">
            <a:avLst/>
          </a:prstGeom>
          <a:noFill/>
        </p:spPr>
        <p:txBody>
          <a:bodyPr wrap="none" rtlCol="0">
            <a:spAutoFit/>
          </a:bodyPr>
          <a:lstStyle/>
          <a:p>
            <a:r>
              <a:rPr lang="en-US" sz="2800" b="1" dirty="0" smtClean="0"/>
              <a:t>GPS Tracks</a:t>
            </a:r>
          </a:p>
          <a:p>
            <a:r>
              <a:rPr lang="de-DE" sz="2800" dirty="0" err="1" smtClean="0"/>
              <a:t>are</a:t>
            </a:r>
            <a:r>
              <a:rPr lang="de-DE" sz="2800" dirty="0" smtClean="0"/>
              <a:t> </a:t>
            </a:r>
            <a:r>
              <a:rPr lang="de-DE" sz="2800" dirty="0" err="1"/>
              <a:t>o</a:t>
            </a:r>
            <a:r>
              <a:rPr lang="de-DE" sz="2800" dirty="0" err="1" smtClean="0"/>
              <a:t>ften</a:t>
            </a:r>
            <a:endParaRPr lang="de-DE" sz="2800" dirty="0"/>
          </a:p>
          <a:p>
            <a:r>
              <a:rPr lang="de-DE" sz="2800" dirty="0" smtClean="0"/>
              <a:t>„</a:t>
            </a:r>
            <a:r>
              <a:rPr lang="de-DE" sz="2800" dirty="0" err="1" smtClean="0"/>
              <a:t>temporally</a:t>
            </a:r>
            <a:endParaRPr lang="de-DE" sz="2800" dirty="0" smtClean="0"/>
          </a:p>
          <a:p>
            <a:r>
              <a:rPr lang="de-DE" sz="2800" dirty="0" err="1"/>
              <a:t>d</a:t>
            </a:r>
            <a:r>
              <a:rPr lang="de-DE" sz="2800" dirty="0" err="1" smtClean="0"/>
              <a:t>ense</a:t>
            </a:r>
            <a:r>
              <a:rPr lang="de-DE" sz="2800" dirty="0" smtClean="0"/>
              <a:t> „</a:t>
            </a:r>
          </a:p>
        </p:txBody>
      </p:sp>
    </p:spTree>
    <p:extLst>
      <p:ext uri="{BB962C8B-B14F-4D97-AF65-F5344CB8AC3E}">
        <p14:creationId xmlns:p14="http://schemas.microsoft.com/office/powerpoint/2010/main" val="3638901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5" y="636187"/>
            <a:ext cx="10434918" cy="6761529"/>
          </a:xfrm>
          <a:prstGeom prst="rect">
            <a:avLst/>
          </a:prstGeom>
        </p:spPr>
      </p:pic>
      <p:sp>
        <p:nvSpPr>
          <p:cNvPr id="4" name="Foliennummernplatzhalter 3"/>
          <p:cNvSpPr>
            <a:spLocks noGrp="1"/>
          </p:cNvSpPr>
          <p:nvPr>
            <p:ph type="sldNum" sz="quarter" idx="12"/>
          </p:nvPr>
        </p:nvSpPr>
        <p:spPr/>
        <p:txBody>
          <a:bodyPr/>
          <a:lstStyle/>
          <a:p>
            <a:fld id="{FDBF07A6-5FB6-4032-AAEF-606F04FD8361}" type="slidenum">
              <a:rPr lang="de-DE" smtClean="0"/>
              <a:t>17</a:t>
            </a:fld>
            <a:endParaRPr lang="de-DE"/>
          </a:p>
        </p:txBody>
      </p:sp>
      <p:pic>
        <p:nvPicPr>
          <p:cNvPr id="49" name="Grafik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graphicFrame>
        <p:nvGraphicFramePr>
          <p:cNvPr id="3" name="Tabelle 2"/>
          <p:cNvGraphicFramePr>
            <a:graphicFrameLocks noGrp="1"/>
          </p:cNvGraphicFramePr>
          <p:nvPr>
            <p:extLst/>
          </p:nvPr>
        </p:nvGraphicFramePr>
        <p:xfrm>
          <a:off x="2437996" y="1460942"/>
          <a:ext cx="5277850" cy="5073208"/>
        </p:xfrm>
        <a:graphic>
          <a:graphicData uri="http://schemas.openxmlformats.org/drawingml/2006/table">
            <a:tbl>
              <a:tblPr firstRow="1" bandRow="1">
                <a:tableStyleId>{5C22544A-7EE6-4342-B048-85BDC9FD1C3A}</a:tableStyleId>
              </a:tblPr>
              <a:tblGrid>
                <a:gridCol w="527785"/>
                <a:gridCol w="527785"/>
                <a:gridCol w="527785"/>
                <a:gridCol w="527785"/>
                <a:gridCol w="527785"/>
                <a:gridCol w="527785"/>
                <a:gridCol w="527785"/>
                <a:gridCol w="527785"/>
                <a:gridCol w="527785"/>
                <a:gridCol w="527785"/>
              </a:tblGrid>
              <a:tr h="63415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3" name="Rechteck 22"/>
          <p:cNvSpPr/>
          <p:nvPr/>
        </p:nvSpPr>
        <p:spPr>
          <a:xfrm>
            <a:off x="171887" y="895403"/>
            <a:ext cx="3887211" cy="5213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0"/>
              <a:solidFill>
                <a:schemeClr val="tx1"/>
              </a:solidFill>
              <a:effectLst>
                <a:outerShdw blurRad="38100" dist="19050" dir="2700000" algn="tl" rotWithShape="0">
                  <a:schemeClr val="dk1">
                    <a:alpha val="40000"/>
                  </a:schemeClr>
                </a:outerShdw>
              </a:effectLst>
            </a:endParaRPr>
          </a:p>
        </p:txBody>
      </p:sp>
      <p:sp>
        <p:nvSpPr>
          <p:cNvPr id="24" name="Rechteck 23"/>
          <p:cNvSpPr/>
          <p:nvPr/>
        </p:nvSpPr>
        <p:spPr>
          <a:xfrm>
            <a:off x="252585" y="996419"/>
            <a:ext cx="3017942" cy="369332"/>
          </a:xfrm>
          <a:prstGeom prst="rect">
            <a:avLst/>
          </a:prstGeom>
        </p:spPr>
        <p:txBody>
          <a:bodyPr wrap="none">
            <a:spAutoFit/>
          </a:bodyPr>
          <a:lstStyle/>
          <a:p>
            <a:r>
              <a:rPr lang="de-DE" dirty="0" err="1" smtClean="0">
                <a:ln w="0"/>
                <a:effectLst>
                  <a:outerShdw blurRad="38100" dist="19050" dir="2700000" algn="tl" rotWithShape="0">
                    <a:schemeClr val="dk1">
                      <a:alpha val="40000"/>
                    </a:schemeClr>
                  </a:outerShdw>
                </a:effectLst>
              </a:rPr>
              <a:t>Adopting</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HypTrails</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Adjacency</a:t>
            </a:r>
            <a:endParaRPr lang="en-US" dirty="0">
              <a:ln w="0"/>
              <a:effectLst>
                <a:outerShdw blurRad="38100" dist="19050" dir="2700000" algn="tl" rotWithShape="0">
                  <a:schemeClr val="dk1">
                    <a:alpha val="40000"/>
                  </a:schemeClr>
                </a:outerShdw>
              </a:effectLst>
            </a:endParaRPr>
          </a:p>
        </p:txBody>
      </p:sp>
      <p:sp>
        <p:nvSpPr>
          <p:cNvPr id="36" name="Rechteck 35"/>
          <p:cNvSpPr/>
          <p:nvPr/>
        </p:nvSpPr>
        <p:spPr>
          <a:xfrm>
            <a:off x="171887" y="1541151"/>
            <a:ext cx="2569329" cy="4993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Rechteck 1"/>
          <p:cNvSpPr/>
          <p:nvPr/>
        </p:nvSpPr>
        <p:spPr>
          <a:xfrm>
            <a:off x="7296150" y="6038850"/>
            <a:ext cx="1615841"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200x200m</a:t>
            </a:r>
            <a:endParaRPr lang="en-US" dirty="0"/>
          </a:p>
        </p:txBody>
      </p:sp>
      <p:grpSp>
        <p:nvGrpSpPr>
          <p:cNvPr id="25" name="Gruppieren 24"/>
          <p:cNvGrpSpPr/>
          <p:nvPr/>
        </p:nvGrpSpPr>
        <p:grpSpPr>
          <a:xfrm>
            <a:off x="4984611" y="3419504"/>
            <a:ext cx="681846" cy="542264"/>
            <a:chOff x="6555832" y="2325351"/>
            <a:chExt cx="1363691" cy="1084527"/>
          </a:xfrm>
        </p:grpSpPr>
        <p:sp>
          <p:nvSpPr>
            <p:cNvPr id="27" name="Ellipse 26"/>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cxnSp>
        <p:nvCxnSpPr>
          <p:cNvPr id="38" name="Gerade Verbindung mit Pfeil 37"/>
          <p:cNvCxnSpPr/>
          <p:nvPr/>
        </p:nvCxnSpPr>
        <p:spPr>
          <a:xfrm flipV="1">
            <a:off x="5574320" y="3690636"/>
            <a:ext cx="400934" cy="354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flipV="1">
            <a:off x="5488116" y="3114881"/>
            <a:ext cx="260114" cy="4427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a:off x="5504577" y="3908530"/>
            <a:ext cx="362078" cy="4991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flipH="1" flipV="1">
            <a:off x="4843835" y="3178082"/>
            <a:ext cx="300088" cy="3464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flipH="1" flipV="1">
            <a:off x="5325534" y="3097673"/>
            <a:ext cx="40939" cy="3218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H="1" flipV="1">
            <a:off x="4784413" y="3690636"/>
            <a:ext cx="300507" cy="354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p:nvPr/>
        </p:nvCxnSpPr>
        <p:spPr>
          <a:xfrm flipH="1">
            <a:off x="4826838" y="3864511"/>
            <a:ext cx="317086" cy="4847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a:off x="5359122" y="3986892"/>
            <a:ext cx="36856" cy="3593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feld 55"/>
          <p:cNvSpPr txBox="1"/>
          <p:nvPr/>
        </p:nvSpPr>
        <p:spPr>
          <a:xfrm>
            <a:off x="266442" y="1786605"/>
            <a:ext cx="2548903" cy="4401205"/>
          </a:xfrm>
          <a:prstGeom prst="rect">
            <a:avLst/>
          </a:prstGeom>
          <a:noFill/>
        </p:spPr>
        <p:txBody>
          <a:bodyPr wrap="none" rtlCol="0">
            <a:spAutoFit/>
          </a:bodyPr>
          <a:lstStyle/>
          <a:p>
            <a:r>
              <a:rPr lang="en-US" sz="2800" b="1" dirty="0" smtClean="0"/>
              <a:t>GPS Tracks</a:t>
            </a:r>
          </a:p>
          <a:p>
            <a:r>
              <a:rPr lang="de-DE" sz="2800" dirty="0" err="1" smtClean="0"/>
              <a:t>We</a:t>
            </a:r>
            <a:r>
              <a:rPr lang="de-DE" sz="2800" dirty="0" smtClean="0"/>
              <a:t> </a:t>
            </a:r>
            <a:r>
              <a:rPr lang="de-DE" sz="2800" dirty="0" err="1" smtClean="0"/>
              <a:t>only</a:t>
            </a:r>
            <a:endParaRPr lang="de-DE" sz="2800" dirty="0"/>
          </a:p>
          <a:p>
            <a:r>
              <a:rPr lang="de-DE" sz="2800" dirty="0" err="1" smtClean="0"/>
              <a:t>need</a:t>
            </a:r>
            <a:r>
              <a:rPr lang="de-DE" sz="2800" dirty="0" smtClean="0"/>
              <a:t> </a:t>
            </a:r>
            <a:r>
              <a:rPr lang="de-DE" sz="2800" dirty="0" err="1" smtClean="0"/>
              <a:t>transition</a:t>
            </a:r>
            <a:endParaRPr lang="de-DE" sz="2800" dirty="0" smtClean="0"/>
          </a:p>
          <a:p>
            <a:r>
              <a:rPr lang="de-DE" sz="2800" dirty="0" err="1"/>
              <a:t>p</a:t>
            </a:r>
            <a:r>
              <a:rPr lang="de-DE" sz="2800" dirty="0" err="1" smtClean="0"/>
              <a:t>robabilities</a:t>
            </a:r>
            <a:r>
              <a:rPr lang="de-DE" sz="2800" dirty="0" smtClean="0"/>
              <a:t> </a:t>
            </a:r>
            <a:r>
              <a:rPr lang="de-DE" sz="2800" dirty="0" err="1" smtClean="0"/>
              <a:t>to</a:t>
            </a:r>
            <a:endParaRPr lang="de-DE" sz="2800" dirty="0" smtClean="0"/>
          </a:p>
          <a:p>
            <a:r>
              <a:rPr lang="de-DE" sz="2800" dirty="0" err="1"/>
              <a:t>a</a:t>
            </a:r>
            <a:r>
              <a:rPr lang="de-DE" sz="2800" dirty="0" err="1" smtClean="0"/>
              <a:t>djacent</a:t>
            </a:r>
            <a:r>
              <a:rPr lang="de-DE" sz="2800" dirty="0" smtClean="0"/>
              <a:t> </a:t>
            </a:r>
            <a:r>
              <a:rPr lang="de-DE" sz="2800" dirty="0" err="1" smtClean="0"/>
              <a:t>cells</a:t>
            </a:r>
            <a:r>
              <a:rPr lang="de-DE" sz="2800" dirty="0" smtClean="0"/>
              <a:t>.</a:t>
            </a:r>
          </a:p>
          <a:p>
            <a:endParaRPr lang="de-DE" sz="2800" dirty="0"/>
          </a:p>
          <a:p>
            <a:r>
              <a:rPr lang="de-DE" sz="2800" b="1" dirty="0" err="1" smtClean="0"/>
              <a:t>We</a:t>
            </a:r>
            <a:r>
              <a:rPr lang="de-DE" sz="2800" b="1" dirty="0" smtClean="0"/>
              <a:t> </a:t>
            </a:r>
            <a:r>
              <a:rPr lang="de-DE" sz="2800" b="1" dirty="0" err="1" smtClean="0"/>
              <a:t>set</a:t>
            </a:r>
            <a:r>
              <a:rPr lang="de-DE" sz="2800" b="1" dirty="0" smtClean="0"/>
              <a:t> </a:t>
            </a:r>
            <a:r>
              <a:rPr lang="de-DE" sz="2800" b="1" dirty="0" err="1" smtClean="0"/>
              <a:t>the</a:t>
            </a:r>
            <a:endParaRPr lang="de-DE" sz="2800" b="1" dirty="0" smtClean="0"/>
          </a:p>
          <a:p>
            <a:r>
              <a:rPr lang="de-DE" sz="2800" b="1" dirty="0" err="1" smtClean="0"/>
              <a:t>probability</a:t>
            </a:r>
            <a:r>
              <a:rPr lang="de-DE" sz="2800" b="1" dirty="0" smtClean="0"/>
              <a:t> </a:t>
            </a:r>
            <a:r>
              <a:rPr lang="de-DE" sz="2800" b="1" dirty="0" err="1" smtClean="0"/>
              <a:t>for</a:t>
            </a:r>
            <a:endParaRPr lang="de-DE" sz="2800" b="1" dirty="0" smtClean="0"/>
          </a:p>
          <a:p>
            <a:r>
              <a:rPr lang="de-DE" sz="2800" b="1" dirty="0" err="1" smtClean="0"/>
              <a:t>long</a:t>
            </a:r>
            <a:r>
              <a:rPr lang="de-DE" sz="2800" b="1" dirty="0" smtClean="0"/>
              <a:t> </a:t>
            </a:r>
            <a:r>
              <a:rPr lang="de-DE" sz="2800" b="1" dirty="0" err="1" smtClean="0"/>
              <a:t>distance</a:t>
            </a:r>
            <a:r>
              <a:rPr lang="de-DE" sz="2800" b="1" dirty="0" smtClean="0"/>
              <a:t> </a:t>
            </a:r>
          </a:p>
          <a:p>
            <a:r>
              <a:rPr lang="de-DE" sz="2800" b="1" dirty="0" err="1"/>
              <a:t>t</a:t>
            </a:r>
            <a:r>
              <a:rPr lang="de-DE" sz="2800" b="1" dirty="0" err="1" smtClean="0"/>
              <a:t>ransitions</a:t>
            </a:r>
            <a:r>
              <a:rPr lang="de-DE" sz="2800" b="1" dirty="0" smtClean="0"/>
              <a:t> </a:t>
            </a:r>
            <a:r>
              <a:rPr lang="de-DE" sz="2800" b="1" dirty="0" err="1" smtClean="0"/>
              <a:t>to</a:t>
            </a:r>
            <a:r>
              <a:rPr lang="de-DE" sz="2800" b="1" dirty="0" smtClean="0"/>
              <a:t> 0!</a:t>
            </a:r>
            <a:endParaRPr lang="en-US" sz="2800" b="1" dirty="0" smtClean="0"/>
          </a:p>
        </p:txBody>
      </p:sp>
    </p:spTree>
    <p:extLst>
      <p:ext uri="{BB962C8B-B14F-4D97-AF65-F5344CB8AC3E}">
        <p14:creationId xmlns:p14="http://schemas.microsoft.com/office/powerpoint/2010/main" val="3267358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5" y="636187"/>
            <a:ext cx="10434918" cy="6761529"/>
          </a:xfrm>
          <a:prstGeom prst="rect">
            <a:avLst/>
          </a:prstGeom>
        </p:spPr>
      </p:pic>
      <p:sp>
        <p:nvSpPr>
          <p:cNvPr id="4" name="Foliennummernplatzhalter 3"/>
          <p:cNvSpPr>
            <a:spLocks noGrp="1"/>
          </p:cNvSpPr>
          <p:nvPr>
            <p:ph type="sldNum" sz="quarter" idx="12"/>
          </p:nvPr>
        </p:nvSpPr>
        <p:spPr/>
        <p:txBody>
          <a:bodyPr/>
          <a:lstStyle/>
          <a:p>
            <a:fld id="{FDBF07A6-5FB6-4032-AAEF-606F04FD8361}" type="slidenum">
              <a:rPr lang="de-DE" smtClean="0"/>
              <a:t>18</a:t>
            </a:fld>
            <a:endParaRPr lang="de-DE"/>
          </a:p>
        </p:txBody>
      </p:sp>
      <p:pic>
        <p:nvPicPr>
          <p:cNvPr id="49" name="Grafik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graphicFrame>
        <p:nvGraphicFramePr>
          <p:cNvPr id="3" name="Tabelle 2"/>
          <p:cNvGraphicFramePr>
            <a:graphicFrameLocks noGrp="1"/>
          </p:cNvGraphicFramePr>
          <p:nvPr>
            <p:extLst/>
          </p:nvPr>
        </p:nvGraphicFramePr>
        <p:xfrm>
          <a:off x="2437996" y="1460942"/>
          <a:ext cx="5277850" cy="5073208"/>
        </p:xfrm>
        <a:graphic>
          <a:graphicData uri="http://schemas.openxmlformats.org/drawingml/2006/table">
            <a:tbl>
              <a:tblPr firstRow="1" bandRow="1">
                <a:tableStyleId>{5C22544A-7EE6-4342-B048-85BDC9FD1C3A}</a:tableStyleId>
              </a:tblPr>
              <a:tblGrid>
                <a:gridCol w="527785"/>
                <a:gridCol w="527785"/>
                <a:gridCol w="527785"/>
                <a:gridCol w="527785"/>
                <a:gridCol w="527785"/>
                <a:gridCol w="527785"/>
                <a:gridCol w="527785"/>
                <a:gridCol w="527785"/>
                <a:gridCol w="527785"/>
                <a:gridCol w="527785"/>
              </a:tblGrid>
              <a:tr h="63415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41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3" name="Rechteck 22"/>
          <p:cNvSpPr/>
          <p:nvPr/>
        </p:nvSpPr>
        <p:spPr>
          <a:xfrm>
            <a:off x="171887" y="895403"/>
            <a:ext cx="3887211" cy="5213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0"/>
              <a:solidFill>
                <a:schemeClr val="tx1"/>
              </a:solidFill>
              <a:effectLst>
                <a:outerShdw blurRad="38100" dist="19050" dir="2700000" algn="tl" rotWithShape="0">
                  <a:schemeClr val="dk1">
                    <a:alpha val="40000"/>
                  </a:schemeClr>
                </a:outerShdw>
              </a:effectLst>
            </a:endParaRPr>
          </a:p>
        </p:txBody>
      </p:sp>
      <p:sp>
        <p:nvSpPr>
          <p:cNvPr id="24" name="Rechteck 23"/>
          <p:cNvSpPr/>
          <p:nvPr/>
        </p:nvSpPr>
        <p:spPr>
          <a:xfrm>
            <a:off x="252585" y="996419"/>
            <a:ext cx="3017942" cy="369332"/>
          </a:xfrm>
          <a:prstGeom prst="rect">
            <a:avLst/>
          </a:prstGeom>
        </p:spPr>
        <p:txBody>
          <a:bodyPr wrap="none">
            <a:spAutoFit/>
          </a:bodyPr>
          <a:lstStyle/>
          <a:p>
            <a:r>
              <a:rPr lang="de-DE" dirty="0" err="1" smtClean="0">
                <a:ln w="0"/>
                <a:effectLst>
                  <a:outerShdw blurRad="38100" dist="19050" dir="2700000" algn="tl" rotWithShape="0">
                    <a:schemeClr val="dk1">
                      <a:alpha val="40000"/>
                    </a:schemeClr>
                  </a:outerShdw>
                </a:effectLst>
              </a:rPr>
              <a:t>Adopting</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HypTrails</a:t>
            </a:r>
            <a:r>
              <a:rPr lang="de-DE" dirty="0" smtClean="0">
                <a:ln w="0"/>
                <a:effectLst>
                  <a:outerShdw blurRad="38100" dist="19050" dir="2700000" algn="tl" rotWithShape="0">
                    <a:schemeClr val="dk1">
                      <a:alpha val="40000"/>
                    </a:schemeClr>
                  </a:outerShdw>
                </a:effectLst>
              </a:rPr>
              <a:t>: </a:t>
            </a:r>
            <a:r>
              <a:rPr lang="de-DE" dirty="0" err="1" smtClean="0">
                <a:ln w="0"/>
                <a:effectLst>
                  <a:outerShdw blurRad="38100" dist="19050" dir="2700000" algn="tl" rotWithShape="0">
                    <a:schemeClr val="dk1">
                      <a:alpha val="40000"/>
                    </a:schemeClr>
                  </a:outerShdw>
                </a:effectLst>
              </a:rPr>
              <a:t>Adjacency</a:t>
            </a:r>
            <a:endParaRPr lang="en-US" dirty="0">
              <a:ln w="0"/>
              <a:effectLst>
                <a:outerShdw blurRad="38100" dist="19050" dir="2700000" algn="tl" rotWithShape="0">
                  <a:schemeClr val="dk1">
                    <a:alpha val="40000"/>
                  </a:schemeClr>
                </a:outerShdw>
              </a:effectLst>
            </a:endParaRPr>
          </a:p>
        </p:txBody>
      </p:sp>
      <p:sp>
        <p:nvSpPr>
          <p:cNvPr id="36" name="Rechteck 35"/>
          <p:cNvSpPr/>
          <p:nvPr/>
        </p:nvSpPr>
        <p:spPr>
          <a:xfrm>
            <a:off x="171887" y="1541150"/>
            <a:ext cx="4430915" cy="428815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Rechteck 1"/>
          <p:cNvSpPr/>
          <p:nvPr/>
        </p:nvSpPr>
        <p:spPr>
          <a:xfrm>
            <a:off x="7296150" y="6038850"/>
            <a:ext cx="1615841"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200x200m</a:t>
            </a:r>
            <a:endParaRPr lang="en-US" dirty="0"/>
          </a:p>
        </p:txBody>
      </p:sp>
      <p:grpSp>
        <p:nvGrpSpPr>
          <p:cNvPr id="25" name="Gruppieren 24"/>
          <p:cNvGrpSpPr/>
          <p:nvPr/>
        </p:nvGrpSpPr>
        <p:grpSpPr>
          <a:xfrm>
            <a:off x="4984611" y="3419504"/>
            <a:ext cx="681846" cy="542264"/>
            <a:chOff x="6555832" y="2325351"/>
            <a:chExt cx="1363691" cy="1084527"/>
          </a:xfrm>
        </p:grpSpPr>
        <p:sp>
          <p:nvSpPr>
            <p:cNvPr id="27" name="Ellipse 26"/>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cxnSp>
        <p:nvCxnSpPr>
          <p:cNvPr id="38" name="Gerade Verbindung mit Pfeil 37"/>
          <p:cNvCxnSpPr/>
          <p:nvPr/>
        </p:nvCxnSpPr>
        <p:spPr>
          <a:xfrm flipV="1">
            <a:off x="5574320" y="3690636"/>
            <a:ext cx="400934" cy="354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flipV="1">
            <a:off x="5488116" y="3114881"/>
            <a:ext cx="260114" cy="4427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a:off x="5504577" y="3908530"/>
            <a:ext cx="362078" cy="4991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flipH="1" flipV="1">
            <a:off x="4843835" y="3178082"/>
            <a:ext cx="300088" cy="3464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flipH="1" flipV="1">
            <a:off x="5325534" y="3097673"/>
            <a:ext cx="40939" cy="3218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H="1" flipV="1">
            <a:off x="4784413" y="3690636"/>
            <a:ext cx="300507" cy="354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p:nvPr/>
        </p:nvCxnSpPr>
        <p:spPr>
          <a:xfrm flipH="1">
            <a:off x="4826838" y="3864511"/>
            <a:ext cx="317086" cy="4847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a:off x="5359122" y="3986892"/>
            <a:ext cx="36856" cy="3593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Inhaltsplatzhalter 7"/>
          <p:cNvPicPr>
            <a:picLocks noChangeAspect="1"/>
          </p:cNvPicPr>
          <p:nvPr/>
        </p:nvPicPr>
        <p:blipFill rotWithShape="1">
          <a:blip r:embed="rId6">
            <a:extLst>
              <a:ext uri="{28A0092B-C50C-407E-A947-70E740481C1C}">
                <a14:useLocalDpi xmlns:a14="http://schemas.microsoft.com/office/drawing/2010/main" val="0"/>
              </a:ext>
            </a:extLst>
          </a:blip>
          <a:srcRect b="13747"/>
          <a:stretch/>
        </p:blipFill>
        <p:spPr>
          <a:xfrm>
            <a:off x="253585" y="2470087"/>
            <a:ext cx="4465654" cy="3189732"/>
          </a:xfrm>
          <a:prstGeom prst="rect">
            <a:avLst/>
          </a:prstGeom>
        </p:spPr>
      </p:pic>
      <p:sp>
        <p:nvSpPr>
          <p:cNvPr id="5" name="Textfeld 4"/>
          <p:cNvSpPr txBox="1"/>
          <p:nvPr/>
        </p:nvSpPr>
        <p:spPr>
          <a:xfrm>
            <a:off x="291976" y="1737583"/>
            <a:ext cx="4353564" cy="646331"/>
          </a:xfrm>
          <a:prstGeom prst="rect">
            <a:avLst/>
          </a:prstGeom>
          <a:noFill/>
        </p:spPr>
        <p:txBody>
          <a:bodyPr wrap="none" rtlCol="0">
            <a:spAutoFit/>
          </a:bodyPr>
          <a:lstStyle/>
          <a:p>
            <a:r>
              <a:rPr lang="de-DE" dirty="0" smtClean="0"/>
              <a:t>Random (</a:t>
            </a:r>
            <a:r>
              <a:rPr lang="de-DE" dirty="0" err="1" smtClean="0"/>
              <a:t>including</a:t>
            </a:r>
            <a:r>
              <a:rPr lang="de-DE" dirty="0" smtClean="0"/>
              <a:t> </a:t>
            </a:r>
            <a:r>
              <a:rPr lang="de-DE" dirty="0" err="1" smtClean="0"/>
              <a:t>long</a:t>
            </a:r>
            <a:r>
              <a:rPr lang="de-DE" dirty="0" smtClean="0"/>
              <a:t> </a:t>
            </a:r>
            <a:r>
              <a:rPr lang="de-DE" dirty="0" err="1"/>
              <a:t>distance</a:t>
            </a:r>
            <a:r>
              <a:rPr lang="de-DE" dirty="0"/>
              <a:t> </a:t>
            </a:r>
            <a:r>
              <a:rPr lang="de-DE" dirty="0" err="1" smtClean="0"/>
              <a:t>transitions</a:t>
            </a:r>
            <a:r>
              <a:rPr lang="de-DE" dirty="0" smtClean="0"/>
              <a:t>)</a:t>
            </a:r>
            <a:endParaRPr lang="en-US" dirty="0"/>
          </a:p>
          <a:p>
            <a:r>
              <a:rPr lang="de-DE" dirty="0" smtClean="0"/>
              <a:t>VS </a:t>
            </a:r>
            <a:r>
              <a:rPr lang="de-DE" dirty="0" err="1" smtClean="0"/>
              <a:t>adjacency</a:t>
            </a:r>
            <a:endParaRPr lang="en-US" dirty="0"/>
          </a:p>
        </p:txBody>
      </p:sp>
    </p:spTree>
    <p:extLst>
      <p:ext uri="{BB962C8B-B14F-4D97-AF65-F5344CB8AC3E}">
        <p14:creationId xmlns:p14="http://schemas.microsoft.com/office/powerpoint/2010/main" val="3882467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3081" y="1035624"/>
            <a:ext cx="8338782" cy="967361"/>
          </a:xfrm>
        </p:spPr>
        <p:txBody>
          <a:bodyPr>
            <a:normAutofit/>
          </a:bodyPr>
          <a:lstStyle/>
          <a:p>
            <a:r>
              <a:rPr lang="de-DE" dirty="0" err="1" smtClean="0"/>
              <a:t>Hypotheses</a:t>
            </a:r>
            <a:endParaRPr lang="en-US" dirty="0"/>
          </a:p>
        </p:txBody>
      </p:sp>
      <p:sp>
        <p:nvSpPr>
          <p:cNvPr id="4" name="Foliennummernplatzhalter 3"/>
          <p:cNvSpPr>
            <a:spLocks noGrp="1"/>
          </p:cNvSpPr>
          <p:nvPr>
            <p:ph type="sldNum" sz="quarter" idx="12"/>
          </p:nvPr>
        </p:nvSpPr>
        <p:spPr/>
        <p:txBody>
          <a:bodyPr/>
          <a:lstStyle/>
          <a:p>
            <a:fld id="{FDBF07A6-5FB6-4032-AAEF-606F04FD8361}" type="slidenum">
              <a:rPr lang="de-DE" smtClean="0"/>
              <a:t>19</a:t>
            </a:fld>
            <a:endParaRPr lang="de-DE"/>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89" y="2342490"/>
            <a:ext cx="3495135" cy="3824175"/>
          </a:xfrm>
          <a:prstGeom prst="rect">
            <a:avLst/>
          </a:prstGeom>
        </p:spPr>
      </p:pic>
      <mc:AlternateContent xmlns:mc="http://schemas.openxmlformats.org/markup-compatibility/2006">
        <mc:Choice xmlns:a14="http://schemas.microsoft.com/office/drawing/2010/main" Requires="a14">
          <p:sp>
            <p:nvSpPr>
              <p:cNvPr id="3" name="Textfeld 2"/>
              <p:cNvSpPr txBox="1"/>
              <p:nvPr/>
            </p:nvSpPr>
            <p:spPr>
              <a:xfrm>
                <a:off x="4422127" y="3312496"/>
                <a:ext cx="2885277" cy="30553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a:latin typeface="Cambria Math" panose="02040503050406030204" pitchFamily="18" charset="0"/>
                                </a:rPr>
                                <m:t>𝑃</m:t>
                              </m:r>
                            </m:e>
                          </m:acc>
                        </m:e>
                        <m:sub>
                          <m:r>
                            <a:rPr lang="de-DE" b="0" i="1" smtClean="0">
                              <a:latin typeface="Cambria Math" panose="02040503050406030204" pitchFamily="18" charset="0"/>
                            </a:rPr>
                            <m:t>𝑟𝑜𝑎𝑑𝑠</m:t>
                          </m:r>
                        </m:sub>
                      </m:sSub>
                      <m:r>
                        <a:rPr lang="en-US" i="1">
                          <a:latin typeface="Cambria Math" panose="02040503050406030204" pitchFamily="18" charset="0"/>
                        </a:rPr>
                        <m:t>(</m:t>
                      </m:r>
                      <m:sSub>
                        <m:sSubPr>
                          <m:ctrlPr>
                            <a:rPr lang="de-DE" b="0" i="1" smtClean="0">
                              <a:latin typeface="Cambria Math" panose="02040503050406030204" pitchFamily="18" charset="0"/>
                            </a:rPr>
                          </m:ctrlPr>
                        </m:sSubPr>
                        <m:e>
                          <m:r>
                            <a:rPr lang="en-US" i="1">
                              <a:latin typeface="Cambria Math" panose="02040503050406030204" pitchFamily="18" charset="0"/>
                            </a:rPr>
                            <m:t>𝑠</m:t>
                          </m:r>
                        </m:e>
                        <m:sub>
                          <m:r>
                            <a:rPr lang="de-DE" b="0" i="1" smtClean="0">
                              <a:latin typeface="Cambria Math" panose="02040503050406030204" pitchFamily="18" charset="0"/>
                            </a:rPr>
                            <m:t>𝑗</m:t>
                          </m:r>
                        </m:sub>
                      </m:sSub>
                      <m:r>
                        <a:rPr lang="en-US" i="1">
                          <a:latin typeface="Cambria Math" panose="02040503050406030204" pitchFamily="18" charset="0"/>
                        </a:rPr>
                        <m:t>|</m:t>
                      </m:r>
                      <m:sSub>
                        <m:sSubPr>
                          <m:ctrlPr>
                            <a:rPr lang="de-DE" b="0" i="1" smtClean="0">
                              <a:latin typeface="Cambria Math" panose="02040503050406030204" pitchFamily="18" charset="0"/>
                            </a:rPr>
                          </m:ctrlPr>
                        </m:sSubPr>
                        <m:e>
                          <m:r>
                            <a:rPr lang="en-US" i="1">
                              <a:latin typeface="Cambria Math" panose="02040503050406030204" pitchFamily="18" charset="0"/>
                            </a:rPr>
                            <m:t>𝑠</m:t>
                          </m:r>
                        </m:e>
                        <m:sub>
                          <m:r>
                            <a:rPr lang="de-DE" b="0" i="1" smtClean="0">
                              <a:latin typeface="Cambria Math" panose="02040503050406030204" pitchFamily="18" charset="0"/>
                            </a:rPr>
                            <m:t>𝑖</m:t>
                          </m:r>
                        </m:sub>
                      </m:sSub>
                      <m:r>
                        <a:rPr lang="en-US" i="1">
                          <a:latin typeface="Cambria Math" panose="02040503050406030204" pitchFamily="18" charset="0"/>
                        </a:rPr>
                        <m:t> ) = </m:t>
                      </m:r>
                      <m:sSub>
                        <m:sSubPr>
                          <m:ctrlPr>
                            <a:rPr lang="de-DE" b="0" i="1" smtClean="0">
                              <a:latin typeface="Cambria Math" panose="02040503050406030204" pitchFamily="18" charset="0"/>
                            </a:rPr>
                          </m:ctrlPr>
                        </m:sSubPr>
                        <m:e>
                          <m:r>
                            <a:rPr lang="en-US" i="1">
                              <a:latin typeface="Cambria Math" panose="02040503050406030204" pitchFamily="18" charset="0"/>
                            </a:rPr>
                            <m:t>𝑟</m:t>
                          </m:r>
                        </m:e>
                        <m:sub>
                          <m:r>
                            <a:rPr lang="de-DE" b="0" i="1" smtClean="0">
                              <a:latin typeface="Cambria Math" panose="02040503050406030204" pitchFamily="18" charset="0"/>
                            </a:rPr>
                            <m:t>𝑖</m:t>
                          </m:r>
                          <m:r>
                            <a:rPr lang="de-DE" b="0" i="1" smtClean="0">
                              <a:latin typeface="Cambria Math" panose="02040503050406030204" pitchFamily="18" charset="0"/>
                            </a:rPr>
                            <m:t>,</m:t>
                          </m:r>
                          <m:r>
                            <a:rPr lang="de-DE" b="0" i="1" smtClean="0">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𝑎𝑑</m:t>
                      </m:r>
                      <m:sSub>
                        <m:sSubPr>
                          <m:ctrlPr>
                            <a:rPr lang="de-DE" b="0" i="1" smtClean="0">
                              <a:latin typeface="Cambria Math" panose="02040503050406030204" pitchFamily="18" charset="0"/>
                            </a:rPr>
                          </m:ctrlPr>
                        </m:sSubPr>
                        <m:e>
                          <m:r>
                            <a:rPr lang="en-US" i="1">
                              <a:latin typeface="Cambria Math" panose="02040503050406030204" pitchFamily="18" charset="0"/>
                            </a:rPr>
                            <m:t>𝑗</m:t>
                          </m:r>
                        </m:e>
                        <m:sub>
                          <m:r>
                            <a:rPr lang="de-DE" b="0" i="1" smtClean="0">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oMath>
                  </m:oMathPara>
                </a14:m>
                <a:endParaRPr lang="en-US" dirty="0"/>
              </a:p>
            </p:txBody>
          </p:sp>
        </mc:Choice>
        <mc:Fallback>
          <p:sp>
            <p:nvSpPr>
              <p:cNvPr id="3" name="Textfeld 2"/>
              <p:cNvSpPr txBox="1">
                <a:spLocks noRot="1" noChangeAspect="1" noMove="1" noResize="1" noEditPoints="1" noAdjustHandles="1" noChangeArrowheads="1" noChangeShapeType="1" noTextEdit="1"/>
              </p:cNvSpPr>
              <p:nvPr/>
            </p:nvSpPr>
            <p:spPr>
              <a:xfrm>
                <a:off x="4422127" y="3312496"/>
                <a:ext cx="2885277" cy="305533"/>
              </a:xfrm>
              <a:prstGeom prst="rect">
                <a:avLst/>
              </a:prstGeom>
              <a:blipFill rotWithShape="0">
                <a:blip r:embed="rId4"/>
                <a:stretch>
                  <a:fillRect l="-1266" r="-2321" b="-235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feld 4"/>
              <p:cNvSpPr txBox="1"/>
              <p:nvPr/>
            </p:nvSpPr>
            <p:spPr>
              <a:xfrm>
                <a:off x="9662886" y="2192537"/>
                <a:ext cx="1564274" cy="73622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pt-BR" i="1" smtClean="0">
                              <a:latin typeface="Cambria Math" panose="02040503050406030204" pitchFamily="18" charset="0"/>
                            </a:rPr>
                            <m:t>𝑟</m:t>
                          </m:r>
                        </m:e>
                        <m:sub>
                          <m:r>
                            <a:rPr lang="de-DE" b="0" i="1" smtClean="0">
                              <a:latin typeface="Cambria Math" panose="02040503050406030204" pitchFamily="18" charset="0"/>
                            </a:rPr>
                            <m:t>𝑖</m:t>
                          </m:r>
                          <m:r>
                            <a:rPr lang="de-DE" b="0" i="1" smtClean="0">
                              <a:latin typeface="Cambria Math" panose="02040503050406030204" pitchFamily="18" charset="0"/>
                            </a:rPr>
                            <m:t>,</m:t>
                          </m:r>
                          <m:r>
                            <a:rPr lang="de-DE" b="0" i="1" smtClean="0">
                              <a:latin typeface="Cambria Math" panose="02040503050406030204" pitchFamily="18" charset="0"/>
                            </a:rPr>
                            <m:t>𝑗</m:t>
                          </m:r>
                        </m:sub>
                      </m:sSub>
                      <m:r>
                        <a:rPr lang="pt-BR" i="1" smtClean="0">
                          <a:latin typeface="Cambria Math" panose="02040503050406030204" pitchFamily="18" charset="0"/>
                        </a:rPr>
                        <m:t>=</m:t>
                      </m:r>
                      <m:nary>
                        <m:naryPr>
                          <m:chr m:val="∑"/>
                          <m:supHide m:val="on"/>
                          <m:ctrlPr>
                            <a:rPr lang="pt-BR" i="1" smtClean="0">
                              <a:latin typeface="Cambria Math" panose="02040503050406030204" pitchFamily="18" charset="0"/>
                            </a:rPr>
                          </m:ctrlPr>
                        </m:naryPr>
                        <m:sub>
                          <m:r>
                            <a:rPr lang="pt-BR" i="1">
                              <a:latin typeface="Cambria Math" panose="02040503050406030204" pitchFamily="18" charset="0"/>
                            </a:rPr>
                            <m:t>𝑥</m:t>
                          </m:r>
                          <m:r>
                            <a:rPr lang="pt-BR" i="1">
                              <a:latin typeface="Cambria Math" panose="02040503050406030204" pitchFamily="18" charset="0"/>
                            </a:rPr>
                            <m:t>∈</m:t>
                          </m:r>
                          <m:sSub>
                            <m:sSubPr>
                              <m:ctrlPr>
                                <a:rPr lang="de-DE" b="0" i="1" smtClean="0">
                                  <a:latin typeface="Cambria Math" panose="02040503050406030204" pitchFamily="18" charset="0"/>
                                </a:rPr>
                              </m:ctrlPr>
                            </m:sSubPr>
                            <m:e>
                              <m:r>
                                <a:rPr lang="pt-BR" i="1">
                                  <a:latin typeface="Cambria Math" panose="02040503050406030204" pitchFamily="18" charset="0"/>
                                </a:rPr>
                                <m:t>𝑅</m:t>
                              </m:r>
                            </m:e>
                            <m:sub>
                              <m:r>
                                <a:rPr lang="de-DE" b="0" i="1" smtClean="0">
                                  <a:latin typeface="Cambria Math" panose="02040503050406030204" pitchFamily="18" charset="0"/>
                                </a:rPr>
                                <m:t>𝑖</m:t>
                              </m:r>
                            </m:sub>
                          </m:sSub>
                          <m:r>
                            <a:rPr lang="pt-BR" i="1">
                              <a:latin typeface="Cambria Math" panose="02040503050406030204" pitchFamily="18" charset="0"/>
                            </a:rPr>
                            <m:t> ∩</m:t>
                          </m:r>
                          <m:sSub>
                            <m:sSubPr>
                              <m:ctrlPr>
                                <a:rPr lang="de-DE" b="0" i="1" smtClean="0">
                                  <a:latin typeface="Cambria Math" panose="02040503050406030204" pitchFamily="18" charset="0"/>
                                </a:rPr>
                              </m:ctrlPr>
                            </m:sSubPr>
                            <m:e>
                              <m:r>
                                <a:rPr lang="pt-BR" i="1">
                                  <a:latin typeface="Cambria Math" panose="02040503050406030204" pitchFamily="18" charset="0"/>
                                </a:rPr>
                                <m:t>𝑅</m:t>
                              </m:r>
                            </m:e>
                            <m:sub>
                              <m:r>
                                <a:rPr lang="de-DE" b="0" i="1" smtClean="0">
                                  <a:latin typeface="Cambria Math" panose="02040503050406030204" pitchFamily="18" charset="0"/>
                                </a:rPr>
                                <m:t>𝑗</m:t>
                              </m:r>
                            </m:sub>
                          </m:sSub>
                          <m:r>
                            <m:rPr>
                              <m:nor/>
                            </m:rPr>
                            <a:rPr lang="en-US" dirty="0"/>
                            <m:t> </m:t>
                          </m:r>
                        </m:sub>
                        <m:sup/>
                        <m:e>
                          <m:r>
                            <a:rPr lang="de-DE" b="0" i="1" smtClean="0">
                              <a:latin typeface="Cambria Math" panose="02040503050406030204" pitchFamily="18" charset="0"/>
                            </a:rPr>
                            <m:t>1</m:t>
                          </m:r>
                        </m:e>
                      </m:nary>
                    </m:oMath>
                  </m:oMathPara>
                </a14:m>
              </a:p>
            </p:txBody>
          </p:sp>
        </mc:Choice>
        <mc:Fallback>
          <p:sp>
            <p:nvSpPr>
              <p:cNvPr id="5" name="Textfeld 4"/>
              <p:cNvSpPr txBox="1">
                <a:spLocks noRot="1" noChangeAspect="1" noMove="1" noResize="1" noEditPoints="1" noAdjustHandles="1" noChangeArrowheads="1" noChangeShapeType="1" noTextEdit="1"/>
              </p:cNvSpPr>
              <p:nvPr/>
            </p:nvSpPr>
            <p:spPr>
              <a:xfrm>
                <a:off x="9662886" y="2192537"/>
                <a:ext cx="1564274" cy="73622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feld 5"/>
              <p:cNvSpPr txBox="1"/>
              <p:nvPr/>
            </p:nvSpPr>
            <p:spPr>
              <a:xfrm>
                <a:off x="4396674" y="5035116"/>
                <a:ext cx="4326954" cy="65043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a:latin typeface="Cambria Math" panose="02040503050406030204" pitchFamily="18" charset="0"/>
                                </a:rPr>
                                <m:t>𝑃</m:t>
                              </m:r>
                            </m:e>
                          </m:acc>
                        </m:e>
                        <m:sub>
                          <m:r>
                            <a:rPr lang="de-DE" b="0" i="1" smtClean="0">
                              <a:latin typeface="Cambria Math" panose="02040503050406030204" pitchFamily="18" charset="0"/>
                            </a:rPr>
                            <m:t>𝑓𝑜𝑜𝑡𝑤𝑎𝑦</m:t>
                          </m:r>
                        </m:sub>
                      </m:sSub>
                      <m:r>
                        <a:rPr lang="en-US"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en-US" i="1">
                                  <a:latin typeface="Cambria Math" panose="02040503050406030204" pitchFamily="18" charset="0"/>
                                </a:rPr>
                                <m:t>𝑠</m:t>
                              </m:r>
                            </m:e>
                            <m:sub>
                              <m:r>
                                <a:rPr lang="de-DE" b="0" i="1" smtClean="0">
                                  <a:latin typeface="Cambria Math" panose="02040503050406030204" pitchFamily="18" charset="0"/>
                                </a:rPr>
                                <m:t>𝑗</m:t>
                              </m:r>
                            </m:sub>
                          </m:sSub>
                        </m:e>
                        <m:e>
                          <m:sSub>
                            <m:sSubPr>
                              <m:ctrlPr>
                                <a:rPr lang="de-DE" b="0" i="1" smtClean="0">
                                  <a:latin typeface="Cambria Math" panose="02040503050406030204" pitchFamily="18" charset="0"/>
                                </a:rPr>
                              </m:ctrlPr>
                            </m:sSubPr>
                            <m:e>
                              <m:r>
                                <a:rPr lang="en-US" i="1">
                                  <a:latin typeface="Cambria Math" panose="02040503050406030204" pitchFamily="18" charset="0"/>
                                </a:rPr>
                                <m:t>𝑠</m:t>
                              </m:r>
                            </m:e>
                            <m:sub>
                              <m:r>
                                <a:rPr lang="de-DE" b="0" i="1" smtClean="0">
                                  <a:latin typeface="Cambria Math" panose="02040503050406030204" pitchFamily="18" charset="0"/>
                                </a:rPr>
                                <m:t>𝑖</m:t>
                              </m:r>
                            </m:sub>
                          </m:sSub>
                          <m:r>
                            <a:rPr lang="en-US" i="1">
                              <a:latin typeface="Cambria Math" panose="02040503050406030204" pitchFamily="18" charset="0"/>
                            </a:rPr>
                            <m:t> </m:t>
                          </m:r>
                        </m:e>
                      </m:d>
                      <m:r>
                        <a:rPr lang="de-DE" b="0" i="1" smtClean="0">
                          <a:latin typeface="Cambria Math" panose="02040503050406030204" pitchFamily="18" charset="0"/>
                        </a:rPr>
                        <m:t>     </m:t>
                      </m:r>
                      <m:r>
                        <a:rPr lang="en-US" i="1">
                          <a:latin typeface="Cambria Math" panose="02040503050406030204" pitchFamily="18" charset="0"/>
                        </a:rPr>
                        <m:t>= </m:t>
                      </m:r>
                      <m:sSubSup>
                        <m:sSubSupPr>
                          <m:ctrlPr>
                            <a:rPr lang="de-DE" b="0" i="1" smtClean="0">
                              <a:latin typeface="Cambria Math" panose="02040503050406030204" pitchFamily="18" charset="0"/>
                            </a:rPr>
                          </m:ctrlPr>
                        </m:sSubSupPr>
                        <m:e>
                          <m:r>
                            <a:rPr lang="en-US" i="1">
                              <a:latin typeface="Cambria Math" panose="02040503050406030204" pitchFamily="18" charset="0"/>
                            </a:rPr>
                            <m:t>𝑤</m:t>
                          </m:r>
                        </m:e>
                        <m:sub>
                          <m:r>
                            <a:rPr lang="de-DE" b="0" i="1" smtClean="0">
                              <a:latin typeface="Cambria Math" panose="02040503050406030204" pitchFamily="18" charset="0"/>
                            </a:rPr>
                            <m:t>𝑖</m:t>
                          </m:r>
                          <m:r>
                            <a:rPr lang="de-DE" b="0" i="1" smtClean="0">
                              <a:latin typeface="Cambria Math" panose="02040503050406030204" pitchFamily="18" charset="0"/>
                            </a:rPr>
                            <m:t> ,</m:t>
                          </m:r>
                          <m:r>
                            <a:rPr lang="de-DE" b="0" i="1" smtClean="0">
                              <a:latin typeface="Cambria Math" panose="02040503050406030204" pitchFamily="18" charset="0"/>
                            </a:rPr>
                            <m:t>𝑗</m:t>
                          </m:r>
                        </m:sub>
                        <m:sup>
                          <m:r>
                            <a:rPr lang="de-DE" b="0" i="1" smtClean="0">
                              <a:latin typeface="Cambria Math" panose="02040503050406030204" pitchFamily="18" charset="0"/>
                            </a:rPr>
                            <m:t>𝑓𝑜𝑜𝑡𝑤𝑎𝑦</m:t>
                          </m:r>
                        </m:sup>
                      </m:sSubSup>
                      <m:r>
                        <a:rPr lang="en-US" i="1">
                          <a:latin typeface="Cambria Math" panose="02040503050406030204" pitchFamily="18" charset="0"/>
                        </a:rPr>
                        <m:t>·</m:t>
                      </m:r>
                      <m:r>
                        <a:rPr lang="de-DE" b="0" i="1" smtClean="0">
                          <a:latin typeface="Cambria Math" panose="02040503050406030204" pitchFamily="18" charset="0"/>
                        </a:rPr>
                        <m:t>    </m:t>
                      </m:r>
                      <m:r>
                        <a:rPr lang="en-US" i="1">
                          <a:latin typeface="Cambria Math" panose="02040503050406030204" pitchFamily="18" charset="0"/>
                        </a:rPr>
                        <m:t>𝑎𝑑</m:t>
                      </m:r>
                      <m:sSub>
                        <m:sSubPr>
                          <m:ctrlPr>
                            <a:rPr lang="de-DE" b="0" i="1" smtClean="0">
                              <a:latin typeface="Cambria Math" panose="02040503050406030204" pitchFamily="18" charset="0"/>
                            </a:rPr>
                          </m:ctrlPr>
                        </m:sSubPr>
                        <m:e>
                          <m:r>
                            <a:rPr lang="en-US" i="1">
                              <a:latin typeface="Cambria Math" panose="02040503050406030204" pitchFamily="18" charset="0"/>
                            </a:rPr>
                            <m:t>𝑗</m:t>
                          </m:r>
                        </m:e>
                        <m:sub>
                          <m:r>
                            <a:rPr lang="de-DE" b="0" i="1" smtClean="0">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𝑗</m:t>
                      </m:r>
                      <m:r>
                        <a:rPr lang="en-US" i="1">
                          <a:latin typeface="Cambria Math" panose="02040503050406030204" pitchFamily="18" charset="0"/>
                        </a:rPr>
                        <m:t>)</m:t>
                      </m:r>
                    </m:oMath>
                  </m:oMathPara>
                </a14:m>
              </a:p>
              <a:p>
                <a:endParaRPr lang="en-US" dirty="0"/>
              </a:p>
            </p:txBody>
          </p:sp>
        </mc:Choice>
        <mc:Fallback>
          <p:sp>
            <p:nvSpPr>
              <p:cNvPr id="6" name="Textfeld 5"/>
              <p:cNvSpPr txBox="1">
                <a:spLocks noRot="1" noChangeAspect="1" noMove="1" noResize="1" noEditPoints="1" noAdjustHandles="1" noChangeArrowheads="1" noChangeShapeType="1" noTextEdit="1"/>
              </p:cNvSpPr>
              <p:nvPr/>
            </p:nvSpPr>
            <p:spPr>
              <a:xfrm>
                <a:off x="4396674" y="5035116"/>
                <a:ext cx="4326954" cy="650434"/>
              </a:xfrm>
              <a:prstGeom prst="rect">
                <a:avLst/>
              </a:prstGeom>
              <a:blipFill rotWithShape="0">
                <a:blip r:embed="rId6"/>
                <a:stretch>
                  <a:fillRect l="-282" t="-5607" r="-2958"/>
                </a:stretch>
              </a:blipFill>
            </p:spPr>
            <p:txBody>
              <a:bodyPr/>
              <a:lstStyle/>
              <a:p>
                <a:r>
                  <a:rPr lang="en-US">
                    <a:noFill/>
                  </a:rPr>
                  <a:t> </a:t>
                </a:r>
              </a:p>
            </p:txBody>
          </p:sp>
        </mc:Fallback>
      </mc:AlternateContent>
      <p:sp>
        <p:nvSpPr>
          <p:cNvPr id="7" name="Textfeld 6"/>
          <p:cNvSpPr txBox="1"/>
          <p:nvPr/>
        </p:nvSpPr>
        <p:spPr>
          <a:xfrm>
            <a:off x="4326485" y="2636376"/>
            <a:ext cx="1214563" cy="584775"/>
          </a:xfrm>
          <a:prstGeom prst="rect">
            <a:avLst/>
          </a:prstGeom>
          <a:noFill/>
        </p:spPr>
        <p:txBody>
          <a:bodyPr wrap="none" rtlCol="0">
            <a:spAutoFit/>
          </a:bodyPr>
          <a:lstStyle/>
          <a:p>
            <a:r>
              <a:rPr lang="de-DE" sz="3200" b="1" dirty="0" err="1" smtClean="0"/>
              <a:t>Roads</a:t>
            </a:r>
            <a:endParaRPr lang="en-US" sz="3200" b="1" dirty="0"/>
          </a:p>
        </p:txBody>
      </p:sp>
      <p:sp>
        <p:nvSpPr>
          <p:cNvPr id="10" name="Textfeld 9"/>
          <p:cNvSpPr txBox="1"/>
          <p:nvPr/>
        </p:nvSpPr>
        <p:spPr>
          <a:xfrm>
            <a:off x="4271096" y="4345850"/>
            <a:ext cx="4783874" cy="584775"/>
          </a:xfrm>
          <a:prstGeom prst="rect">
            <a:avLst/>
          </a:prstGeom>
          <a:noFill/>
        </p:spPr>
        <p:txBody>
          <a:bodyPr wrap="none" rtlCol="0">
            <a:spAutoFit/>
          </a:bodyPr>
          <a:lstStyle/>
          <a:p>
            <a:r>
              <a:rPr lang="de-DE" sz="3200" b="1" dirty="0" smtClean="0"/>
              <a:t>Road </a:t>
            </a:r>
            <a:r>
              <a:rPr lang="de-DE" sz="3200" b="1" dirty="0" err="1" smtClean="0"/>
              <a:t>types</a:t>
            </a:r>
            <a:r>
              <a:rPr lang="de-DE" sz="3200" b="1" dirty="0" smtClean="0"/>
              <a:t> (</a:t>
            </a:r>
            <a:r>
              <a:rPr lang="de-DE" sz="3200" b="1" dirty="0" err="1" smtClean="0"/>
              <a:t>weighting</a:t>
            </a:r>
            <a:r>
              <a:rPr lang="de-DE" sz="3200" b="1" dirty="0" smtClean="0"/>
              <a:t> 2/1)</a:t>
            </a:r>
            <a:endParaRPr lang="en-US" sz="3200" b="1" dirty="0"/>
          </a:p>
        </p:txBody>
      </p:sp>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2552" y="3615175"/>
            <a:ext cx="1467808" cy="918848"/>
          </a:xfrm>
          <a:prstGeom prst="rect">
            <a:avLst/>
          </a:prstGeom>
        </p:spPr>
      </p:pic>
      <p:pic>
        <p:nvPicPr>
          <p:cNvPr id="14" name="Grafik 13"/>
          <p:cNvPicPr>
            <a:picLocks noChangeAspect="1"/>
          </p:cNvPicPr>
          <p:nvPr/>
        </p:nvPicPr>
        <p:blipFill rotWithShape="1">
          <a:blip r:embed="rId8">
            <a:extLst>
              <a:ext uri="{28A0092B-C50C-407E-A947-70E740481C1C}">
                <a14:useLocalDpi xmlns:a14="http://schemas.microsoft.com/office/drawing/2010/main" val="0"/>
              </a:ext>
            </a:extLst>
          </a:blip>
          <a:srcRect l="42599" t="5989" r="39949" b="78247"/>
          <a:stretch/>
        </p:blipFill>
        <p:spPr>
          <a:xfrm>
            <a:off x="5864765" y="1049323"/>
            <a:ext cx="1665436" cy="1955078"/>
          </a:xfrm>
          <a:prstGeom prst="rect">
            <a:avLst/>
          </a:prstGeom>
        </p:spPr>
      </p:pic>
      <mc:AlternateContent xmlns:mc="http://schemas.openxmlformats.org/markup-compatibility/2006">
        <mc:Choice xmlns:a14="http://schemas.microsoft.com/office/drawing/2010/main" Requires="a14">
          <p:sp>
            <p:nvSpPr>
              <p:cNvPr id="15" name="Textfeld 14"/>
              <p:cNvSpPr txBox="1"/>
              <p:nvPr/>
            </p:nvSpPr>
            <p:spPr>
              <a:xfrm>
                <a:off x="4396674" y="5564016"/>
                <a:ext cx="4328364" cy="61157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a:latin typeface="Cambria Math" panose="02040503050406030204" pitchFamily="18" charset="0"/>
                                </a:rPr>
                                <m:t>𝑃</m:t>
                              </m:r>
                            </m:e>
                          </m:acc>
                        </m:e>
                        <m:sub>
                          <m:r>
                            <a:rPr lang="en-US" i="1">
                              <a:latin typeface="Cambria Math" panose="02040503050406030204" pitchFamily="18" charset="0"/>
                            </a:rPr>
                            <m:t>𝑟𝑒𝑠𝑖𝑑𝑒𝑛𝑡𝑖𝑎𝑙</m:t>
                          </m:r>
                        </m:sub>
                      </m:sSub>
                      <m:r>
                        <a:rPr lang="en-US" i="1" smtClean="0">
                          <a:latin typeface="Cambria Math" panose="02040503050406030204" pitchFamily="18" charset="0"/>
                        </a:rPr>
                        <m:t> </m:t>
                      </m:r>
                      <m:r>
                        <a:rPr lang="en-US" i="1">
                          <a:latin typeface="Cambria Math" panose="02040503050406030204" pitchFamily="18" charset="0"/>
                        </a:rPr>
                        <m:t>(</m:t>
                      </m:r>
                      <m:sSub>
                        <m:sSubPr>
                          <m:ctrlPr>
                            <a:rPr lang="de-DE" b="0" i="1" smtClean="0">
                              <a:latin typeface="Cambria Math" panose="02040503050406030204" pitchFamily="18" charset="0"/>
                            </a:rPr>
                          </m:ctrlPr>
                        </m:sSubPr>
                        <m:e>
                          <m:r>
                            <a:rPr lang="en-US" i="1">
                              <a:latin typeface="Cambria Math" panose="02040503050406030204" pitchFamily="18" charset="0"/>
                            </a:rPr>
                            <m:t>𝑠</m:t>
                          </m:r>
                        </m:e>
                        <m:sub>
                          <m:r>
                            <a:rPr lang="de-DE" b="0" i="1" smtClean="0">
                              <a:latin typeface="Cambria Math" panose="02040503050406030204" pitchFamily="18" charset="0"/>
                            </a:rPr>
                            <m:t>𝑗</m:t>
                          </m:r>
                        </m:sub>
                      </m:sSub>
                      <m:r>
                        <a:rPr lang="en-US" i="1">
                          <a:latin typeface="Cambria Math" panose="02040503050406030204" pitchFamily="18" charset="0"/>
                        </a:rPr>
                        <m:t>|</m:t>
                      </m:r>
                      <m:sSub>
                        <m:sSubPr>
                          <m:ctrlPr>
                            <a:rPr lang="de-DE" b="0" i="1" smtClean="0">
                              <a:latin typeface="Cambria Math" panose="02040503050406030204" pitchFamily="18" charset="0"/>
                            </a:rPr>
                          </m:ctrlPr>
                        </m:sSubPr>
                        <m:e>
                          <m:r>
                            <a:rPr lang="en-US" i="1">
                              <a:latin typeface="Cambria Math" panose="02040503050406030204" pitchFamily="18" charset="0"/>
                            </a:rPr>
                            <m:t>𝑠</m:t>
                          </m:r>
                        </m:e>
                        <m:sub>
                          <m:r>
                            <a:rPr lang="de-DE" b="0" i="1" smtClean="0">
                              <a:latin typeface="Cambria Math" panose="02040503050406030204" pitchFamily="18" charset="0"/>
                            </a:rPr>
                            <m:t>𝑖</m:t>
                          </m:r>
                        </m:sub>
                      </m:sSub>
                      <m:r>
                        <a:rPr lang="en-US" i="1">
                          <a:latin typeface="Cambria Math" panose="02040503050406030204" pitchFamily="18" charset="0"/>
                        </a:rPr>
                        <m:t> ) = </m:t>
                      </m:r>
                      <m:sSubSup>
                        <m:sSubSupPr>
                          <m:ctrlPr>
                            <a:rPr lang="de-DE" b="0" i="1" smtClean="0">
                              <a:latin typeface="Cambria Math" panose="02040503050406030204" pitchFamily="18" charset="0"/>
                            </a:rPr>
                          </m:ctrlPr>
                        </m:sSubSupPr>
                        <m:e>
                          <m:r>
                            <a:rPr lang="en-US" i="1">
                              <a:latin typeface="Cambria Math" panose="02040503050406030204" pitchFamily="18" charset="0"/>
                            </a:rPr>
                            <m:t>𝑤</m:t>
                          </m:r>
                        </m:e>
                        <m:sub>
                          <m:r>
                            <a:rPr lang="de-DE" b="0" i="1" smtClean="0">
                              <a:latin typeface="Cambria Math" panose="02040503050406030204" pitchFamily="18" charset="0"/>
                            </a:rPr>
                            <m:t>𝑖</m:t>
                          </m:r>
                          <m:r>
                            <a:rPr lang="de-DE" b="0" i="1" smtClean="0">
                              <a:latin typeface="Cambria Math" panose="02040503050406030204" pitchFamily="18" charset="0"/>
                            </a:rPr>
                            <m:t> ,</m:t>
                          </m:r>
                          <m:r>
                            <a:rPr lang="de-DE" b="0" i="1" smtClean="0">
                              <a:latin typeface="Cambria Math" panose="02040503050406030204" pitchFamily="18" charset="0"/>
                            </a:rPr>
                            <m:t>𝑗</m:t>
                          </m:r>
                        </m:sub>
                        <m:sup>
                          <m:r>
                            <a:rPr lang="de-DE" i="1">
                              <a:latin typeface="Cambria Math" panose="02040503050406030204" pitchFamily="18" charset="0"/>
                            </a:rPr>
                            <m:t>𝑟𝑒𝑠𝑖𝑑𝑒𝑛𝑡𝑖𝑎𝑙</m:t>
                          </m:r>
                        </m:sup>
                      </m:sSubSup>
                      <m:r>
                        <a:rPr lang="en-US" i="1">
                          <a:latin typeface="Cambria Math" panose="02040503050406030204" pitchFamily="18" charset="0"/>
                        </a:rPr>
                        <m:t>·</m:t>
                      </m:r>
                      <m:r>
                        <a:rPr lang="en-US" i="1">
                          <a:latin typeface="Cambria Math" panose="02040503050406030204" pitchFamily="18" charset="0"/>
                        </a:rPr>
                        <m:t>𝑎𝑑</m:t>
                      </m:r>
                      <m:sSub>
                        <m:sSubPr>
                          <m:ctrlPr>
                            <a:rPr lang="de-DE" b="0" i="1" smtClean="0">
                              <a:latin typeface="Cambria Math" panose="02040503050406030204" pitchFamily="18" charset="0"/>
                            </a:rPr>
                          </m:ctrlPr>
                        </m:sSubPr>
                        <m:e>
                          <m:r>
                            <a:rPr lang="en-US" i="1">
                              <a:latin typeface="Cambria Math" panose="02040503050406030204" pitchFamily="18" charset="0"/>
                            </a:rPr>
                            <m:t>𝑗</m:t>
                          </m:r>
                        </m:e>
                        <m:sub>
                          <m:r>
                            <a:rPr lang="de-DE" b="0" i="1" smtClean="0">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𝑗</m:t>
                      </m:r>
                      <m:r>
                        <a:rPr lang="en-US" i="1">
                          <a:latin typeface="Cambria Math" panose="02040503050406030204" pitchFamily="18" charset="0"/>
                        </a:rPr>
                        <m:t>)</m:t>
                      </m:r>
                    </m:oMath>
                  </m:oMathPara>
                </a14:m>
              </a:p>
              <a:p>
                <a:endParaRPr lang="en-US" dirty="0"/>
              </a:p>
            </p:txBody>
          </p:sp>
        </mc:Choice>
        <mc:Fallback>
          <p:sp>
            <p:nvSpPr>
              <p:cNvPr id="15" name="Textfeld 14"/>
              <p:cNvSpPr txBox="1">
                <a:spLocks noRot="1" noChangeAspect="1" noMove="1" noResize="1" noEditPoints="1" noAdjustHandles="1" noChangeArrowheads="1" noChangeShapeType="1" noTextEdit="1"/>
              </p:cNvSpPr>
              <p:nvPr/>
            </p:nvSpPr>
            <p:spPr>
              <a:xfrm>
                <a:off x="4396674" y="5564016"/>
                <a:ext cx="4328364" cy="611578"/>
              </a:xfrm>
              <a:prstGeom prst="rect">
                <a:avLst/>
              </a:prstGeom>
              <a:blipFill rotWithShape="0">
                <a:blip r:embed="rId9"/>
                <a:stretch>
                  <a:fillRect l="-282" t="-10000" r="-2817"/>
                </a:stretch>
              </a:blipFill>
            </p:spPr>
            <p:txBody>
              <a:bodyPr/>
              <a:lstStyle/>
              <a:p>
                <a:r>
                  <a:rPr lang="en-US">
                    <a:noFill/>
                  </a:rPr>
                  <a:t> </a:t>
                </a:r>
              </a:p>
            </p:txBody>
          </p:sp>
        </mc:Fallback>
      </mc:AlternateContent>
    </p:spTree>
    <p:extLst>
      <p:ext uri="{BB962C8B-B14F-4D97-AF65-F5344CB8AC3E}">
        <p14:creationId xmlns:p14="http://schemas.microsoft.com/office/powerpoint/2010/main" val="1443617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DBF07A6-5FB6-4032-AAEF-606F04FD8361}" type="slidenum">
              <a:rPr lang="de-DE" smtClean="0"/>
              <a:t>2</a:t>
            </a:fld>
            <a:endParaRPr lang="de-DE"/>
          </a:p>
        </p:txBody>
      </p:sp>
      <p:pic>
        <p:nvPicPr>
          <p:cNvPr id="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08359" y="1135582"/>
            <a:ext cx="4202552" cy="300182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8" name="Gruppieren 7"/>
          <p:cNvGrpSpPr/>
          <p:nvPr/>
        </p:nvGrpSpPr>
        <p:grpSpPr>
          <a:xfrm>
            <a:off x="274618" y="4293707"/>
            <a:ext cx="3234162" cy="2423005"/>
            <a:chOff x="309138" y="872420"/>
            <a:chExt cx="3234162" cy="2423005"/>
          </a:xfrm>
        </p:grpSpPr>
        <p:pic>
          <p:nvPicPr>
            <p:cNvPr id="99" name="Grafik 9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138" y="872420"/>
              <a:ext cx="3234162" cy="242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Rechteck 101"/>
            <p:cNvSpPr/>
            <p:nvPr/>
          </p:nvSpPr>
          <p:spPr>
            <a:xfrm>
              <a:off x="380218" y="2143819"/>
              <a:ext cx="1391432" cy="110116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uppieren 53"/>
            <p:cNvGrpSpPr/>
            <p:nvPr/>
          </p:nvGrpSpPr>
          <p:grpSpPr>
            <a:xfrm>
              <a:off x="444997" y="2268508"/>
              <a:ext cx="1204332" cy="914400"/>
              <a:chOff x="1103785" y="3293141"/>
              <a:chExt cx="1204332" cy="914400"/>
            </a:xfrm>
          </p:grpSpPr>
          <p:sp>
            <p:nvSpPr>
              <p:cNvPr id="55" name="Rechteck 54"/>
              <p:cNvSpPr/>
              <p:nvPr/>
            </p:nvSpPr>
            <p:spPr>
              <a:xfrm>
                <a:off x="1404868" y="3293141"/>
                <a:ext cx="301083" cy="9144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hteck 55"/>
              <p:cNvSpPr/>
              <p:nvPr/>
            </p:nvSpPr>
            <p:spPr>
              <a:xfrm>
                <a:off x="1765107" y="3739189"/>
                <a:ext cx="241927" cy="468351"/>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hteck 56"/>
              <p:cNvSpPr/>
              <p:nvPr/>
            </p:nvSpPr>
            <p:spPr>
              <a:xfrm>
                <a:off x="1103785" y="3516166"/>
                <a:ext cx="301083" cy="691374"/>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hteck 57"/>
              <p:cNvSpPr/>
              <p:nvPr/>
            </p:nvSpPr>
            <p:spPr>
              <a:xfrm>
                <a:off x="2007034" y="3565356"/>
                <a:ext cx="301083" cy="642183"/>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hteck 58"/>
              <p:cNvSpPr/>
              <p:nvPr/>
            </p:nvSpPr>
            <p:spPr>
              <a:xfrm>
                <a:off x="1162941" y="3571919"/>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hteck 59"/>
              <p:cNvSpPr/>
              <p:nvPr/>
            </p:nvSpPr>
            <p:spPr>
              <a:xfrm>
                <a:off x="1274453" y="3571919"/>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hteck 60"/>
              <p:cNvSpPr/>
              <p:nvPr/>
            </p:nvSpPr>
            <p:spPr>
              <a:xfrm>
                <a:off x="1385965" y="3571919"/>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hteck 61"/>
              <p:cNvSpPr/>
              <p:nvPr/>
            </p:nvSpPr>
            <p:spPr>
              <a:xfrm>
                <a:off x="1452943" y="3340040"/>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hteck 62"/>
              <p:cNvSpPr/>
              <p:nvPr/>
            </p:nvSpPr>
            <p:spPr>
              <a:xfrm>
                <a:off x="1531821" y="3340040"/>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hteck 63"/>
              <p:cNvSpPr/>
              <p:nvPr/>
            </p:nvSpPr>
            <p:spPr>
              <a:xfrm>
                <a:off x="1615882" y="3340040"/>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hteck 64"/>
              <p:cNvSpPr/>
              <p:nvPr/>
            </p:nvSpPr>
            <p:spPr>
              <a:xfrm>
                <a:off x="1162941" y="3714590"/>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hteck 65"/>
              <p:cNvSpPr/>
              <p:nvPr/>
            </p:nvSpPr>
            <p:spPr>
              <a:xfrm>
                <a:off x="1274453" y="3714590"/>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hteck 66"/>
              <p:cNvSpPr/>
              <p:nvPr/>
            </p:nvSpPr>
            <p:spPr>
              <a:xfrm>
                <a:off x="1385965" y="3714590"/>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hteck 67"/>
              <p:cNvSpPr/>
              <p:nvPr/>
            </p:nvSpPr>
            <p:spPr>
              <a:xfrm>
                <a:off x="2056193" y="3616523"/>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hteck 68"/>
              <p:cNvSpPr/>
              <p:nvPr/>
            </p:nvSpPr>
            <p:spPr>
              <a:xfrm>
                <a:off x="2135071" y="3616523"/>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hteck 69"/>
              <p:cNvSpPr/>
              <p:nvPr/>
            </p:nvSpPr>
            <p:spPr>
              <a:xfrm>
                <a:off x="2219132" y="3616523"/>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hteck 70"/>
              <p:cNvSpPr/>
              <p:nvPr/>
            </p:nvSpPr>
            <p:spPr>
              <a:xfrm>
                <a:off x="2057355" y="3750132"/>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hteck 71"/>
              <p:cNvSpPr/>
              <p:nvPr/>
            </p:nvSpPr>
            <p:spPr>
              <a:xfrm>
                <a:off x="2136233" y="3750132"/>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hteck 72"/>
              <p:cNvSpPr/>
              <p:nvPr/>
            </p:nvSpPr>
            <p:spPr>
              <a:xfrm>
                <a:off x="2220294" y="3750132"/>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hteck 73"/>
              <p:cNvSpPr/>
              <p:nvPr/>
            </p:nvSpPr>
            <p:spPr>
              <a:xfrm>
                <a:off x="2057355" y="3883741"/>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hteck 74"/>
              <p:cNvSpPr/>
              <p:nvPr/>
            </p:nvSpPr>
            <p:spPr>
              <a:xfrm>
                <a:off x="2136233" y="3883741"/>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hteck 75"/>
              <p:cNvSpPr/>
              <p:nvPr/>
            </p:nvSpPr>
            <p:spPr>
              <a:xfrm>
                <a:off x="2220294" y="3883741"/>
                <a:ext cx="47175"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hteck 76"/>
              <p:cNvSpPr/>
              <p:nvPr/>
            </p:nvSpPr>
            <p:spPr>
              <a:xfrm>
                <a:off x="1798460" y="3789341"/>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hteck 77"/>
              <p:cNvSpPr/>
              <p:nvPr/>
            </p:nvSpPr>
            <p:spPr>
              <a:xfrm>
                <a:off x="1909972" y="3789341"/>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hteck 78"/>
              <p:cNvSpPr/>
              <p:nvPr/>
            </p:nvSpPr>
            <p:spPr>
              <a:xfrm>
                <a:off x="1798460" y="3923153"/>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hteck 79"/>
              <p:cNvSpPr/>
              <p:nvPr/>
            </p:nvSpPr>
            <p:spPr>
              <a:xfrm>
                <a:off x="1909972" y="3923153"/>
                <a:ext cx="78059" cy="8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hteck 80"/>
              <p:cNvSpPr/>
              <p:nvPr/>
            </p:nvSpPr>
            <p:spPr>
              <a:xfrm>
                <a:off x="1542093" y="3839340"/>
                <a:ext cx="241927" cy="36819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3" name="Grafik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9353" y="4048259"/>
            <a:ext cx="2265479" cy="1509765"/>
          </a:xfrm>
          <a:prstGeom prst="rect">
            <a:avLst/>
          </a:prstGeom>
        </p:spPr>
      </p:pic>
      <p:grpSp>
        <p:nvGrpSpPr>
          <p:cNvPr id="9" name="Gruppieren 8"/>
          <p:cNvGrpSpPr/>
          <p:nvPr/>
        </p:nvGrpSpPr>
        <p:grpSpPr>
          <a:xfrm>
            <a:off x="2036330" y="2821101"/>
            <a:ext cx="4160549" cy="2863114"/>
            <a:chOff x="2449386" y="1815666"/>
            <a:chExt cx="4160549" cy="2863114"/>
          </a:xfrm>
        </p:grpSpPr>
        <p:sp>
          <p:nvSpPr>
            <p:cNvPr id="51" name="Shape 273"/>
            <p:cNvSpPr/>
            <p:nvPr/>
          </p:nvSpPr>
          <p:spPr>
            <a:xfrm>
              <a:off x="2449386" y="1815666"/>
              <a:ext cx="4160549" cy="2863114"/>
            </a:xfrm>
            <a:prstGeom prst="rect">
              <a:avLst/>
            </a:prstGeom>
            <a:blipFill>
              <a:blip r:embed="rId6"/>
              <a:stretch>
                <a:fillRect/>
              </a:stretch>
            </a:blipFill>
            <a:effectLst>
              <a:outerShdw blurRad="63500" sx="102000" sy="102000" algn="ctr" rotWithShape="0">
                <a:prstClr val="black">
                  <a:alpha val="40000"/>
                </a:prstClr>
              </a:outerShdw>
            </a:effectLst>
          </p:spPr>
        </p:sp>
        <p:sp>
          <p:nvSpPr>
            <p:cNvPr id="101" name="Rechteck 100"/>
            <p:cNvSpPr/>
            <p:nvPr/>
          </p:nvSpPr>
          <p:spPr>
            <a:xfrm>
              <a:off x="2488945" y="3615882"/>
              <a:ext cx="1054355" cy="102084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uppieren 81"/>
            <p:cNvGrpSpPr/>
            <p:nvPr/>
          </p:nvGrpSpPr>
          <p:grpSpPr>
            <a:xfrm>
              <a:off x="2607564" y="3708108"/>
              <a:ext cx="809847" cy="883298"/>
              <a:chOff x="3794760" y="3165513"/>
              <a:chExt cx="809847" cy="883298"/>
            </a:xfrm>
          </p:grpSpPr>
          <p:sp>
            <p:nvSpPr>
              <p:cNvPr id="83" name="Abgerundetes Rechteck 82"/>
              <p:cNvSpPr/>
              <p:nvPr/>
            </p:nvSpPr>
            <p:spPr>
              <a:xfrm>
                <a:off x="3794760" y="3388532"/>
                <a:ext cx="342900" cy="34447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bgerundetes Rechteck 83"/>
              <p:cNvSpPr/>
              <p:nvPr/>
            </p:nvSpPr>
            <p:spPr>
              <a:xfrm>
                <a:off x="3851910" y="3583711"/>
                <a:ext cx="228600" cy="465100"/>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Ellipse 84"/>
              <p:cNvSpPr/>
              <p:nvPr/>
            </p:nvSpPr>
            <p:spPr>
              <a:xfrm>
                <a:off x="3884295" y="3172954"/>
                <a:ext cx="163830" cy="179199"/>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bgerundetes Rechteck 85"/>
              <p:cNvSpPr/>
              <p:nvPr/>
            </p:nvSpPr>
            <p:spPr>
              <a:xfrm>
                <a:off x="4261707" y="3381091"/>
                <a:ext cx="342900" cy="34447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bgerundetes Rechteck 86"/>
              <p:cNvSpPr/>
              <p:nvPr/>
            </p:nvSpPr>
            <p:spPr>
              <a:xfrm>
                <a:off x="4318857" y="3576270"/>
                <a:ext cx="228600" cy="465100"/>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Ellipse 87"/>
              <p:cNvSpPr/>
              <p:nvPr/>
            </p:nvSpPr>
            <p:spPr>
              <a:xfrm>
                <a:off x="4351242" y="3165513"/>
                <a:ext cx="163830" cy="179199"/>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bgerundetes Rechteck 88"/>
              <p:cNvSpPr/>
              <p:nvPr/>
            </p:nvSpPr>
            <p:spPr>
              <a:xfrm>
                <a:off x="4055270" y="3725571"/>
                <a:ext cx="311491" cy="31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bgerundetes Rechteck 89"/>
              <p:cNvSpPr/>
              <p:nvPr/>
            </p:nvSpPr>
            <p:spPr>
              <a:xfrm>
                <a:off x="3998771" y="3349341"/>
                <a:ext cx="429878" cy="414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bgerundetes Rechteck 90"/>
              <p:cNvSpPr/>
              <p:nvPr/>
            </p:nvSpPr>
            <p:spPr>
              <a:xfrm>
                <a:off x="4039751" y="3381091"/>
                <a:ext cx="342900" cy="34447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bgerundetes Rechteck 91"/>
              <p:cNvSpPr/>
              <p:nvPr/>
            </p:nvSpPr>
            <p:spPr>
              <a:xfrm>
                <a:off x="4096901" y="3576270"/>
                <a:ext cx="228600" cy="465100"/>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Ellipse 92"/>
              <p:cNvSpPr/>
              <p:nvPr/>
            </p:nvSpPr>
            <p:spPr>
              <a:xfrm>
                <a:off x="4129286" y="3165513"/>
                <a:ext cx="163830" cy="179199"/>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uppieren 9"/>
          <p:cNvGrpSpPr/>
          <p:nvPr/>
        </p:nvGrpSpPr>
        <p:grpSpPr>
          <a:xfrm>
            <a:off x="4747359" y="1135582"/>
            <a:ext cx="4011068" cy="2728581"/>
            <a:chOff x="4200956" y="3764318"/>
            <a:chExt cx="4011068" cy="2728581"/>
          </a:xfrm>
        </p:grpSpPr>
        <p:pic>
          <p:nvPicPr>
            <p:cNvPr id="100" name="Grafik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0956" y="3764318"/>
              <a:ext cx="4011068" cy="2728581"/>
            </a:xfrm>
            <a:prstGeom prst="rect">
              <a:avLst/>
            </a:prstGeom>
          </p:spPr>
        </p:pic>
        <p:sp>
          <p:nvSpPr>
            <p:cNvPr id="3" name="Rechteck 2"/>
            <p:cNvSpPr/>
            <p:nvPr/>
          </p:nvSpPr>
          <p:spPr>
            <a:xfrm>
              <a:off x="4274820" y="5345370"/>
              <a:ext cx="1931670" cy="102084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uppieren 93"/>
            <p:cNvGrpSpPr/>
            <p:nvPr/>
          </p:nvGrpSpPr>
          <p:grpSpPr>
            <a:xfrm>
              <a:off x="4378172" y="5462117"/>
              <a:ext cx="1714500" cy="769768"/>
              <a:chOff x="5996940" y="3311412"/>
              <a:chExt cx="1714500" cy="769768"/>
            </a:xfrm>
          </p:grpSpPr>
          <p:sp>
            <p:nvSpPr>
              <p:cNvPr id="95" name="Freihandform 94"/>
              <p:cNvSpPr/>
              <p:nvPr/>
            </p:nvSpPr>
            <p:spPr>
              <a:xfrm>
                <a:off x="6084942" y="3394277"/>
                <a:ext cx="1534477" cy="686903"/>
              </a:xfrm>
              <a:custGeom>
                <a:avLst/>
                <a:gdLst>
                  <a:gd name="connsiteX0" fmla="*/ 0 w 1310640"/>
                  <a:gd name="connsiteY0" fmla="*/ 481295 h 650720"/>
                  <a:gd name="connsiteX1" fmla="*/ 388620 w 1310640"/>
                  <a:gd name="connsiteY1" fmla="*/ 138395 h 650720"/>
                  <a:gd name="connsiteX2" fmla="*/ 541020 w 1310640"/>
                  <a:gd name="connsiteY2" fmla="*/ 641315 h 650720"/>
                  <a:gd name="connsiteX3" fmla="*/ 701040 w 1310640"/>
                  <a:gd name="connsiteY3" fmla="*/ 473675 h 650720"/>
                  <a:gd name="connsiteX4" fmla="*/ 807720 w 1310640"/>
                  <a:gd name="connsiteY4" fmla="*/ 565115 h 650720"/>
                  <a:gd name="connsiteX5" fmla="*/ 1104900 w 1310640"/>
                  <a:gd name="connsiteY5" fmla="*/ 8855 h 650720"/>
                  <a:gd name="connsiteX6" fmla="*/ 1310640 w 1310640"/>
                  <a:gd name="connsiteY6" fmla="*/ 275555 h 650720"/>
                  <a:gd name="connsiteX0" fmla="*/ 0 w 1310640"/>
                  <a:gd name="connsiteY0" fmla="*/ 481295 h 660412"/>
                  <a:gd name="connsiteX1" fmla="*/ 388620 w 1310640"/>
                  <a:gd name="connsiteY1" fmla="*/ 138395 h 660412"/>
                  <a:gd name="connsiteX2" fmla="*/ 541020 w 1310640"/>
                  <a:gd name="connsiteY2" fmla="*/ 641315 h 660412"/>
                  <a:gd name="connsiteX3" fmla="*/ 685800 w 1310640"/>
                  <a:gd name="connsiteY3" fmla="*/ 556078 h 660412"/>
                  <a:gd name="connsiteX4" fmla="*/ 807720 w 1310640"/>
                  <a:gd name="connsiteY4" fmla="*/ 565115 h 660412"/>
                  <a:gd name="connsiteX5" fmla="*/ 1104900 w 1310640"/>
                  <a:gd name="connsiteY5" fmla="*/ 8855 h 660412"/>
                  <a:gd name="connsiteX6" fmla="*/ 1310640 w 1310640"/>
                  <a:gd name="connsiteY6" fmla="*/ 275555 h 660412"/>
                  <a:gd name="connsiteX0" fmla="*/ 0 w 1310640"/>
                  <a:gd name="connsiteY0" fmla="*/ 481295 h 675762"/>
                  <a:gd name="connsiteX1" fmla="*/ 388620 w 1310640"/>
                  <a:gd name="connsiteY1" fmla="*/ 138395 h 675762"/>
                  <a:gd name="connsiteX2" fmla="*/ 541020 w 1310640"/>
                  <a:gd name="connsiteY2" fmla="*/ 641315 h 675762"/>
                  <a:gd name="connsiteX3" fmla="*/ 673894 w 1310640"/>
                  <a:gd name="connsiteY3" fmla="*/ 624135 h 675762"/>
                  <a:gd name="connsiteX4" fmla="*/ 807720 w 1310640"/>
                  <a:gd name="connsiteY4" fmla="*/ 565115 h 675762"/>
                  <a:gd name="connsiteX5" fmla="*/ 1104900 w 1310640"/>
                  <a:gd name="connsiteY5" fmla="*/ 8855 h 675762"/>
                  <a:gd name="connsiteX6" fmla="*/ 1310640 w 1310640"/>
                  <a:gd name="connsiteY6" fmla="*/ 275555 h 675762"/>
                  <a:gd name="connsiteX0" fmla="*/ 0 w 1310640"/>
                  <a:gd name="connsiteY0" fmla="*/ 480858 h 675638"/>
                  <a:gd name="connsiteX1" fmla="*/ 388620 w 1310640"/>
                  <a:gd name="connsiteY1" fmla="*/ 137958 h 675638"/>
                  <a:gd name="connsiteX2" fmla="*/ 541020 w 1310640"/>
                  <a:gd name="connsiteY2" fmla="*/ 640878 h 675638"/>
                  <a:gd name="connsiteX3" fmla="*/ 673894 w 1310640"/>
                  <a:gd name="connsiteY3" fmla="*/ 623698 h 675638"/>
                  <a:gd name="connsiteX4" fmla="*/ 874395 w 1310640"/>
                  <a:gd name="connsiteY4" fmla="*/ 555481 h 675638"/>
                  <a:gd name="connsiteX5" fmla="*/ 1104900 w 1310640"/>
                  <a:gd name="connsiteY5" fmla="*/ 8418 h 675638"/>
                  <a:gd name="connsiteX6" fmla="*/ 1310640 w 1310640"/>
                  <a:gd name="connsiteY6" fmla="*/ 275118 h 675638"/>
                  <a:gd name="connsiteX0" fmla="*/ 0 w 1310640"/>
                  <a:gd name="connsiteY0" fmla="*/ 478290 h 675113"/>
                  <a:gd name="connsiteX1" fmla="*/ 388620 w 1310640"/>
                  <a:gd name="connsiteY1" fmla="*/ 135390 h 675113"/>
                  <a:gd name="connsiteX2" fmla="*/ 541020 w 1310640"/>
                  <a:gd name="connsiteY2" fmla="*/ 638310 h 675113"/>
                  <a:gd name="connsiteX3" fmla="*/ 673894 w 1310640"/>
                  <a:gd name="connsiteY3" fmla="*/ 621130 h 675113"/>
                  <a:gd name="connsiteX4" fmla="*/ 886301 w 1310640"/>
                  <a:gd name="connsiteY4" fmla="*/ 495858 h 675113"/>
                  <a:gd name="connsiteX5" fmla="*/ 1104900 w 1310640"/>
                  <a:gd name="connsiteY5" fmla="*/ 5850 h 675113"/>
                  <a:gd name="connsiteX6" fmla="*/ 1310640 w 1310640"/>
                  <a:gd name="connsiteY6" fmla="*/ 272550 h 675113"/>
                  <a:gd name="connsiteX0" fmla="*/ 0 w 1310640"/>
                  <a:gd name="connsiteY0" fmla="*/ 478290 h 658295"/>
                  <a:gd name="connsiteX1" fmla="*/ 388620 w 1310640"/>
                  <a:gd name="connsiteY1" fmla="*/ 135390 h 658295"/>
                  <a:gd name="connsiteX2" fmla="*/ 541020 w 1310640"/>
                  <a:gd name="connsiteY2" fmla="*/ 638310 h 658295"/>
                  <a:gd name="connsiteX3" fmla="*/ 702469 w 1310640"/>
                  <a:gd name="connsiteY3" fmla="*/ 552065 h 658295"/>
                  <a:gd name="connsiteX4" fmla="*/ 886301 w 1310640"/>
                  <a:gd name="connsiteY4" fmla="*/ 495858 h 658295"/>
                  <a:gd name="connsiteX5" fmla="*/ 1104900 w 1310640"/>
                  <a:gd name="connsiteY5" fmla="*/ 5850 h 658295"/>
                  <a:gd name="connsiteX6" fmla="*/ 1310640 w 1310640"/>
                  <a:gd name="connsiteY6" fmla="*/ 272550 h 658295"/>
                  <a:gd name="connsiteX0" fmla="*/ 0 w 1310640"/>
                  <a:gd name="connsiteY0" fmla="*/ 475706 h 656866"/>
                  <a:gd name="connsiteX1" fmla="*/ 388620 w 1310640"/>
                  <a:gd name="connsiteY1" fmla="*/ 132806 h 656866"/>
                  <a:gd name="connsiteX2" fmla="*/ 541020 w 1310640"/>
                  <a:gd name="connsiteY2" fmla="*/ 635726 h 656866"/>
                  <a:gd name="connsiteX3" fmla="*/ 702469 w 1310640"/>
                  <a:gd name="connsiteY3" fmla="*/ 549481 h 656866"/>
                  <a:gd name="connsiteX4" fmla="*/ 902970 w 1310640"/>
                  <a:gd name="connsiteY4" fmla="*/ 427209 h 656866"/>
                  <a:gd name="connsiteX5" fmla="*/ 1104900 w 1310640"/>
                  <a:gd name="connsiteY5" fmla="*/ 3266 h 656866"/>
                  <a:gd name="connsiteX6" fmla="*/ 1310640 w 1310640"/>
                  <a:gd name="connsiteY6" fmla="*/ 269966 h 656866"/>
                  <a:gd name="connsiteX0" fmla="*/ 0 w 1310640"/>
                  <a:gd name="connsiteY0" fmla="*/ 475706 h 651528"/>
                  <a:gd name="connsiteX1" fmla="*/ 388620 w 1310640"/>
                  <a:gd name="connsiteY1" fmla="*/ 132806 h 651528"/>
                  <a:gd name="connsiteX2" fmla="*/ 541020 w 1310640"/>
                  <a:gd name="connsiteY2" fmla="*/ 635726 h 651528"/>
                  <a:gd name="connsiteX3" fmla="*/ 702469 w 1310640"/>
                  <a:gd name="connsiteY3" fmla="*/ 516449 h 651528"/>
                  <a:gd name="connsiteX4" fmla="*/ 902970 w 1310640"/>
                  <a:gd name="connsiteY4" fmla="*/ 427209 h 651528"/>
                  <a:gd name="connsiteX5" fmla="*/ 1104900 w 1310640"/>
                  <a:gd name="connsiteY5" fmla="*/ 3266 h 651528"/>
                  <a:gd name="connsiteX6" fmla="*/ 1310640 w 1310640"/>
                  <a:gd name="connsiteY6" fmla="*/ 269966 h 651528"/>
                  <a:gd name="connsiteX0" fmla="*/ 0 w 1465421"/>
                  <a:gd name="connsiteY0" fmla="*/ 480266 h 656088"/>
                  <a:gd name="connsiteX1" fmla="*/ 388620 w 1465421"/>
                  <a:gd name="connsiteY1" fmla="*/ 137366 h 656088"/>
                  <a:gd name="connsiteX2" fmla="*/ 541020 w 1465421"/>
                  <a:gd name="connsiteY2" fmla="*/ 640286 h 656088"/>
                  <a:gd name="connsiteX3" fmla="*/ 702469 w 1465421"/>
                  <a:gd name="connsiteY3" fmla="*/ 521009 h 656088"/>
                  <a:gd name="connsiteX4" fmla="*/ 902970 w 1465421"/>
                  <a:gd name="connsiteY4" fmla="*/ 431769 h 656088"/>
                  <a:gd name="connsiteX5" fmla="*/ 1104900 w 1465421"/>
                  <a:gd name="connsiteY5" fmla="*/ 7826 h 656088"/>
                  <a:gd name="connsiteX6" fmla="*/ 1465421 w 1465421"/>
                  <a:gd name="connsiteY6" fmla="*/ 218220 h 656088"/>
                  <a:gd name="connsiteX0" fmla="*/ 0 w 1465421"/>
                  <a:gd name="connsiteY0" fmla="*/ 476039 h 651861"/>
                  <a:gd name="connsiteX1" fmla="*/ 388620 w 1465421"/>
                  <a:gd name="connsiteY1" fmla="*/ 133139 h 651861"/>
                  <a:gd name="connsiteX2" fmla="*/ 541020 w 1465421"/>
                  <a:gd name="connsiteY2" fmla="*/ 636059 h 651861"/>
                  <a:gd name="connsiteX3" fmla="*/ 702469 w 1465421"/>
                  <a:gd name="connsiteY3" fmla="*/ 516782 h 651861"/>
                  <a:gd name="connsiteX4" fmla="*/ 902970 w 1465421"/>
                  <a:gd name="connsiteY4" fmla="*/ 427542 h 651861"/>
                  <a:gd name="connsiteX5" fmla="*/ 1190625 w 1465421"/>
                  <a:gd name="connsiteY5" fmla="*/ 8103 h 651861"/>
                  <a:gd name="connsiteX6" fmla="*/ 1465421 w 1465421"/>
                  <a:gd name="connsiteY6" fmla="*/ 213993 h 651861"/>
                  <a:gd name="connsiteX0" fmla="*/ 0 w 1465421"/>
                  <a:gd name="connsiteY0" fmla="*/ 467990 h 643812"/>
                  <a:gd name="connsiteX1" fmla="*/ 388620 w 1465421"/>
                  <a:gd name="connsiteY1" fmla="*/ 125090 h 643812"/>
                  <a:gd name="connsiteX2" fmla="*/ 541020 w 1465421"/>
                  <a:gd name="connsiteY2" fmla="*/ 628010 h 643812"/>
                  <a:gd name="connsiteX3" fmla="*/ 702469 w 1465421"/>
                  <a:gd name="connsiteY3" fmla="*/ 508733 h 643812"/>
                  <a:gd name="connsiteX4" fmla="*/ 902970 w 1465421"/>
                  <a:gd name="connsiteY4" fmla="*/ 419493 h 643812"/>
                  <a:gd name="connsiteX5" fmla="*/ 1190625 w 1465421"/>
                  <a:gd name="connsiteY5" fmla="*/ 54 h 643812"/>
                  <a:gd name="connsiteX6" fmla="*/ 1465421 w 1465421"/>
                  <a:gd name="connsiteY6" fmla="*/ 205944 h 643812"/>
                  <a:gd name="connsiteX0" fmla="*/ 0 w 1477327"/>
                  <a:gd name="connsiteY0" fmla="*/ 473526 h 649348"/>
                  <a:gd name="connsiteX1" fmla="*/ 388620 w 1477327"/>
                  <a:gd name="connsiteY1" fmla="*/ 130626 h 649348"/>
                  <a:gd name="connsiteX2" fmla="*/ 541020 w 1477327"/>
                  <a:gd name="connsiteY2" fmla="*/ 633546 h 649348"/>
                  <a:gd name="connsiteX3" fmla="*/ 702469 w 1477327"/>
                  <a:gd name="connsiteY3" fmla="*/ 514269 h 649348"/>
                  <a:gd name="connsiteX4" fmla="*/ 902970 w 1477327"/>
                  <a:gd name="connsiteY4" fmla="*/ 425029 h 649348"/>
                  <a:gd name="connsiteX5" fmla="*/ 1190625 w 1477327"/>
                  <a:gd name="connsiteY5" fmla="*/ 5590 h 649348"/>
                  <a:gd name="connsiteX6" fmla="*/ 1477327 w 1477327"/>
                  <a:gd name="connsiteY6" fmla="*/ 236255 h 649348"/>
                  <a:gd name="connsiteX0" fmla="*/ 0 w 1453514"/>
                  <a:gd name="connsiteY0" fmla="*/ 474134 h 649956"/>
                  <a:gd name="connsiteX1" fmla="*/ 388620 w 1453514"/>
                  <a:gd name="connsiteY1" fmla="*/ 131234 h 649956"/>
                  <a:gd name="connsiteX2" fmla="*/ 541020 w 1453514"/>
                  <a:gd name="connsiteY2" fmla="*/ 634154 h 649956"/>
                  <a:gd name="connsiteX3" fmla="*/ 702469 w 1453514"/>
                  <a:gd name="connsiteY3" fmla="*/ 514877 h 649956"/>
                  <a:gd name="connsiteX4" fmla="*/ 902970 w 1453514"/>
                  <a:gd name="connsiteY4" fmla="*/ 425637 h 649956"/>
                  <a:gd name="connsiteX5" fmla="*/ 1190625 w 1453514"/>
                  <a:gd name="connsiteY5" fmla="*/ 6198 h 649956"/>
                  <a:gd name="connsiteX6" fmla="*/ 1453514 w 1453514"/>
                  <a:gd name="connsiteY6" fmla="*/ 230107 h 649956"/>
                  <a:gd name="connsiteX0" fmla="*/ 0 w 1510664"/>
                  <a:gd name="connsiteY0" fmla="*/ 550710 h 649956"/>
                  <a:gd name="connsiteX1" fmla="*/ 445770 w 1510664"/>
                  <a:gd name="connsiteY1" fmla="*/ 131234 h 649956"/>
                  <a:gd name="connsiteX2" fmla="*/ 598170 w 1510664"/>
                  <a:gd name="connsiteY2" fmla="*/ 634154 h 649956"/>
                  <a:gd name="connsiteX3" fmla="*/ 759619 w 1510664"/>
                  <a:gd name="connsiteY3" fmla="*/ 514877 h 649956"/>
                  <a:gd name="connsiteX4" fmla="*/ 960120 w 1510664"/>
                  <a:gd name="connsiteY4" fmla="*/ 425637 h 649956"/>
                  <a:gd name="connsiteX5" fmla="*/ 1247775 w 1510664"/>
                  <a:gd name="connsiteY5" fmla="*/ 6198 h 649956"/>
                  <a:gd name="connsiteX6" fmla="*/ 1510664 w 1510664"/>
                  <a:gd name="connsiteY6" fmla="*/ 230107 h 649956"/>
                  <a:gd name="connsiteX0" fmla="*/ 0 w 1534477"/>
                  <a:gd name="connsiteY0" fmla="*/ 577737 h 649956"/>
                  <a:gd name="connsiteX1" fmla="*/ 469583 w 1534477"/>
                  <a:gd name="connsiteY1" fmla="*/ 131234 h 649956"/>
                  <a:gd name="connsiteX2" fmla="*/ 621983 w 1534477"/>
                  <a:gd name="connsiteY2" fmla="*/ 634154 h 649956"/>
                  <a:gd name="connsiteX3" fmla="*/ 783432 w 1534477"/>
                  <a:gd name="connsiteY3" fmla="*/ 514877 h 649956"/>
                  <a:gd name="connsiteX4" fmla="*/ 983933 w 1534477"/>
                  <a:gd name="connsiteY4" fmla="*/ 425637 h 649956"/>
                  <a:gd name="connsiteX5" fmla="*/ 1271588 w 1534477"/>
                  <a:gd name="connsiteY5" fmla="*/ 6198 h 649956"/>
                  <a:gd name="connsiteX6" fmla="*/ 1534477 w 1534477"/>
                  <a:gd name="connsiteY6" fmla="*/ 230107 h 649956"/>
                  <a:gd name="connsiteX0" fmla="*/ 0 w 1534477"/>
                  <a:gd name="connsiteY0" fmla="*/ 577737 h 649956"/>
                  <a:gd name="connsiteX1" fmla="*/ 469583 w 1534477"/>
                  <a:gd name="connsiteY1" fmla="*/ 131234 h 649956"/>
                  <a:gd name="connsiteX2" fmla="*/ 621983 w 1534477"/>
                  <a:gd name="connsiteY2" fmla="*/ 634154 h 649956"/>
                  <a:gd name="connsiteX3" fmla="*/ 783432 w 1534477"/>
                  <a:gd name="connsiteY3" fmla="*/ 514877 h 649956"/>
                  <a:gd name="connsiteX4" fmla="*/ 983933 w 1534477"/>
                  <a:gd name="connsiteY4" fmla="*/ 425637 h 649956"/>
                  <a:gd name="connsiteX5" fmla="*/ 1271588 w 1534477"/>
                  <a:gd name="connsiteY5" fmla="*/ 6198 h 649956"/>
                  <a:gd name="connsiteX6" fmla="*/ 1534477 w 1534477"/>
                  <a:gd name="connsiteY6" fmla="*/ 230107 h 649956"/>
                  <a:gd name="connsiteX0" fmla="*/ 0 w 1534477"/>
                  <a:gd name="connsiteY0" fmla="*/ 577737 h 649690"/>
                  <a:gd name="connsiteX1" fmla="*/ 340996 w 1534477"/>
                  <a:gd name="connsiteY1" fmla="*/ 135739 h 649690"/>
                  <a:gd name="connsiteX2" fmla="*/ 621983 w 1534477"/>
                  <a:gd name="connsiteY2" fmla="*/ 634154 h 649690"/>
                  <a:gd name="connsiteX3" fmla="*/ 783432 w 1534477"/>
                  <a:gd name="connsiteY3" fmla="*/ 514877 h 649690"/>
                  <a:gd name="connsiteX4" fmla="*/ 983933 w 1534477"/>
                  <a:gd name="connsiteY4" fmla="*/ 425637 h 649690"/>
                  <a:gd name="connsiteX5" fmla="*/ 1271588 w 1534477"/>
                  <a:gd name="connsiteY5" fmla="*/ 6198 h 649690"/>
                  <a:gd name="connsiteX6" fmla="*/ 1534477 w 1534477"/>
                  <a:gd name="connsiteY6" fmla="*/ 230107 h 649690"/>
                  <a:gd name="connsiteX0" fmla="*/ 0 w 1534477"/>
                  <a:gd name="connsiteY0" fmla="*/ 577737 h 649690"/>
                  <a:gd name="connsiteX1" fmla="*/ 340996 w 1534477"/>
                  <a:gd name="connsiteY1" fmla="*/ 135739 h 649690"/>
                  <a:gd name="connsiteX2" fmla="*/ 621983 w 1534477"/>
                  <a:gd name="connsiteY2" fmla="*/ 634154 h 649690"/>
                  <a:gd name="connsiteX3" fmla="*/ 783432 w 1534477"/>
                  <a:gd name="connsiteY3" fmla="*/ 514877 h 649690"/>
                  <a:gd name="connsiteX4" fmla="*/ 983933 w 1534477"/>
                  <a:gd name="connsiteY4" fmla="*/ 425637 h 649690"/>
                  <a:gd name="connsiteX5" fmla="*/ 1271588 w 1534477"/>
                  <a:gd name="connsiteY5" fmla="*/ 6198 h 649690"/>
                  <a:gd name="connsiteX6" fmla="*/ 1534477 w 1534477"/>
                  <a:gd name="connsiteY6" fmla="*/ 230107 h 649690"/>
                  <a:gd name="connsiteX0" fmla="*/ 0 w 1534477"/>
                  <a:gd name="connsiteY0" fmla="*/ 577737 h 649690"/>
                  <a:gd name="connsiteX1" fmla="*/ 340996 w 1534477"/>
                  <a:gd name="connsiteY1" fmla="*/ 135739 h 649690"/>
                  <a:gd name="connsiteX2" fmla="*/ 621983 w 1534477"/>
                  <a:gd name="connsiteY2" fmla="*/ 634154 h 649690"/>
                  <a:gd name="connsiteX3" fmla="*/ 783432 w 1534477"/>
                  <a:gd name="connsiteY3" fmla="*/ 514877 h 649690"/>
                  <a:gd name="connsiteX4" fmla="*/ 983933 w 1534477"/>
                  <a:gd name="connsiteY4" fmla="*/ 425637 h 649690"/>
                  <a:gd name="connsiteX5" fmla="*/ 1271588 w 1534477"/>
                  <a:gd name="connsiteY5" fmla="*/ 6198 h 649690"/>
                  <a:gd name="connsiteX6" fmla="*/ 1534477 w 1534477"/>
                  <a:gd name="connsiteY6" fmla="*/ 230107 h 64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477" h="649690">
                    <a:moveTo>
                      <a:pt x="0" y="577737"/>
                    </a:moveTo>
                    <a:cubicBezTo>
                      <a:pt x="23019" y="347907"/>
                      <a:pt x="232569" y="126336"/>
                      <a:pt x="340996" y="135739"/>
                    </a:cubicBezTo>
                    <a:cubicBezTo>
                      <a:pt x="449423" y="145142"/>
                      <a:pt x="548244" y="570964"/>
                      <a:pt x="621983" y="634154"/>
                    </a:cubicBezTo>
                    <a:cubicBezTo>
                      <a:pt x="695722" y="697344"/>
                      <a:pt x="723107" y="549630"/>
                      <a:pt x="783432" y="514877"/>
                    </a:cubicBezTo>
                    <a:cubicBezTo>
                      <a:pt x="843757" y="480124"/>
                      <a:pt x="902574" y="510417"/>
                      <a:pt x="983933" y="425637"/>
                    </a:cubicBezTo>
                    <a:cubicBezTo>
                      <a:pt x="1065292" y="340857"/>
                      <a:pt x="1179831" y="38786"/>
                      <a:pt x="1271588" y="6198"/>
                    </a:cubicBezTo>
                    <a:cubicBezTo>
                      <a:pt x="1363345" y="-26390"/>
                      <a:pt x="1473517" y="72627"/>
                      <a:pt x="1534477" y="230107"/>
                    </a:cubicBezTo>
                  </a:path>
                </a:pathLst>
              </a:custGeom>
              <a:noFill/>
              <a:ln w="571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Gerader Verbinder 95"/>
              <p:cNvCxnSpPr/>
              <p:nvPr/>
            </p:nvCxnSpPr>
            <p:spPr>
              <a:xfrm>
                <a:off x="5996940" y="3636941"/>
                <a:ext cx="1691640" cy="0"/>
              </a:xfrm>
              <a:prstGeom prst="line">
                <a:avLst/>
              </a:pr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Gerader Verbinder 96"/>
              <p:cNvCxnSpPr/>
              <p:nvPr/>
            </p:nvCxnSpPr>
            <p:spPr>
              <a:xfrm>
                <a:off x="6019800" y="3995081"/>
                <a:ext cx="1691640" cy="0"/>
              </a:xfrm>
              <a:prstGeom prst="line">
                <a:avLst/>
              </a:prstGeom>
              <a:ln w="28575">
                <a:solidFill>
                  <a:schemeClr val="tx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p:nvCxnSpPr>
            <p:spPr>
              <a:xfrm>
                <a:off x="5996940" y="3311412"/>
                <a:ext cx="1691640" cy="0"/>
              </a:xfrm>
              <a:prstGeom prst="line">
                <a:avLst/>
              </a:prstGeom>
              <a:ln w="28575">
                <a:solidFill>
                  <a:schemeClr val="tx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05" name="Titel 1"/>
          <p:cNvSpPr>
            <a:spLocks noGrp="1"/>
          </p:cNvSpPr>
          <p:nvPr>
            <p:ph type="title"/>
          </p:nvPr>
        </p:nvSpPr>
        <p:spPr>
          <a:xfrm>
            <a:off x="400815" y="978790"/>
            <a:ext cx="8338782" cy="1790614"/>
          </a:xfrm>
        </p:spPr>
        <p:txBody>
          <a:bodyPr>
            <a:normAutofit/>
          </a:bodyPr>
          <a:lstStyle/>
          <a:p>
            <a:r>
              <a:rPr lang="de-DE" dirty="0" err="1" smtClean="0"/>
              <a:t>Participatory</a:t>
            </a:r>
            <a:r>
              <a:rPr lang="de-DE" dirty="0" smtClean="0"/>
              <a:t> </a:t>
            </a:r>
            <a:br>
              <a:rPr lang="de-DE" dirty="0" smtClean="0"/>
            </a:br>
            <a:r>
              <a:rPr lang="de-DE" dirty="0" err="1" smtClean="0"/>
              <a:t>sensing</a:t>
            </a:r>
            <a:endParaRPr lang="en-US" dirty="0"/>
          </a:p>
        </p:txBody>
      </p:sp>
    </p:spTree>
    <p:extLst>
      <p:ext uri="{BB962C8B-B14F-4D97-AF65-F5344CB8AC3E}">
        <p14:creationId xmlns:p14="http://schemas.microsoft.com/office/powerpoint/2010/main" val="64437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Agenda</a:t>
            </a:r>
            <a:endParaRPr lang="en-US" dirty="0"/>
          </a:p>
        </p:txBody>
      </p:sp>
      <p:sp>
        <p:nvSpPr>
          <p:cNvPr id="3" name="Inhaltsplatzhalter 2"/>
          <p:cNvSpPr>
            <a:spLocks noGrp="1"/>
          </p:cNvSpPr>
          <p:nvPr>
            <p:ph idx="1"/>
          </p:nvPr>
        </p:nvSpPr>
        <p:spPr/>
        <p:txBody>
          <a:bodyPr/>
          <a:lstStyle/>
          <a:p>
            <a:r>
              <a:rPr lang="de-DE" dirty="0" err="1" smtClean="0"/>
              <a:t>HypTrails</a:t>
            </a:r>
            <a:endParaRPr lang="de-DE" dirty="0" smtClean="0"/>
          </a:p>
          <a:p>
            <a:r>
              <a:rPr lang="de-DE" dirty="0" err="1" smtClean="0"/>
              <a:t>Adopting</a:t>
            </a:r>
            <a:r>
              <a:rPr lang="de-DE" dirty="0" smtClean="0"/>
              <a:t> </a:t>
            </a:r>
            <a:r>
              <a:rPr lang="de-DE" dirty="0" err="1" smtClean="0"/>
              <a:t>HypTrails</a:t>
            </a:r>
            <a:r>
              <a:rPr lang="de-DE" dirty="0" smtClean="0"/>
              <a:t> </a:t>
            </a:r>
            <a:r>
              <a:rPr lang="de-DE" dirty="0" err="1" smtClean="0"/>
              <a:t>and</a:t>
            </a:r>
            <a:r>
              <a:rPr lang="de-DE" dirty="0" smtClean="0"/>
              <a:t> </a:t>
            </a:r>
            <a:r>
              <a:rPr lang="de-DE" dirty="0" err="1" smtClean="0"/>
              <a:t>formulating</a:t>
            </a:r>
            <a:r>
              <a:rPr lang="de-DE" dirty="0" smtClean="0"/>
              <a:t> </a:t>
            </a:r>
            <a:r>
              <a:rPr lang="de-DE" dirty="0" err="1" smtClean="0"/>
              <a:t>hypotheses</a:t>
            </a:r>
            <a:endParaRPr lang="de-DE" dirty="0" smtClean="0"/>
          </a:p>
          <a:p>
            <a:r>
              <a:rPr lang="de-DE" dirty="0" smtClean="0"/>
              <a:t>Data</a:t>
            </a:r>
          </a:p>
          <a:p>
            <a:r>
              <a:rPr lang="de-DE" dirty="0" err="1" smtClean="0"/>
              <a:t>Results</a:t>
            </a:r>
            <a:endParaRPr lang="de-DE" dirty="0" smtClean="0"/>
          </a:p>
          <a:p>
            <a:r>
              <a:rPr lang="de-DE" dirty="0" err="1" smtClean="0"/>
              <a:t>Discussion</a:t>
            </a:r>
            <a:endParaRPr lang="de-DE" dirty="0" smtClean="0"/>
          </a:p>
        </p:txBody>
      </p:sp>
      <p:sp>
        <p:nvSpPr>
          <p:cNvPr id="4" name="Foliennummernplatzhalter 3"/>
          <p:cNvSpPr>
            <a:spLocks noGrp="1"/>
          </p:cNvSpPr>
          <p:nvPr>
            <p:ph type="sldNum" sz="quarter" idx="12"/>
          </p:nvPr>
        </p:nvSpPr>
        <p:spPr/>
        <p:txBody>
          <a:bodyPr/>
          <a:lstStyle/>
          <a:p>
            <a:fld id="{FDBF07A6-5FB6-4032-AAEF-606F04FD8361}" type="slidenum">
              <a:rPr lang="de-DE" smtClean="0"/>
              <a:t>20</a:t>
            </a:fld>
            <a:endParaRPr lang="de-DE"/>
          </a:p>
        </p:txBody>
      </p:sp>
    </p:spTree>
    <p:extLst>
      <p:ext uri="{BB962C8B-B14F-4D97-AF65-F5344CB8AC3E}">
        <p14:creationId xmlns:p14="http://schemas.microsoft.com/office/powerpoint/2010/main" val="1542104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APIC – </a:t>
            </a:r>
            <a:r>
              <a:rPr lang="de-DE" dirty="0" err="1" smtClean="0"/>
              <a:t>AirProbe</a:t>
            </a:r>
            <a:r>
              <a:rPr lang="de-DE" dirty="0" smtClean="0"/>
              <a:t> International Challenge</a:t>
            </a:r>
            <a:endParaRPr lang="en-US" dirty="0"/>
          </a:p>
        </p:txBody>
      </p:sp>
      <p:sp>
        <p:nvSpPr>
          <p:cNvPr id="4" name="Foliennummernplatzhalter 3"/>
          <p:cNvSpPr>
            <a:spLocks noGrp="1"/>
          </p:cNvSpPr>
          <p:nvPr>
            <p:ph type="sldNum" sz="quarter" idx="12"/>
          </p:nvPr>
        </p:nvSpPr>
        <p:spPr/>
        <p:txBody>
          <a:bodyPr/>
          <a:lstStyle/>
          <a:p>
            <a:fld id="{FDBF07A6-5FB6-4032-AAEF-606F04FD8361}" type="slidenum">
              <a:rPr lang="de-DE" smtClean="0"/>
              <a:t>21</a:t>
            </a:fld>
            <a:endParaRPr lang="de-DE"/>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3878" y="3000136"/>
            <a:ext cx="2317985" cy="2431740"/>
          </a:xfrm>
          <a:prstGeom prst="rect">
            <a:avLst/>
          </a:prstGeom>
        </p:spPr>
      </p:pic>
      <p:sp>
        <p:nvSpPr>
          <p:cNvPr id="7" name="Rechteck 6"/>
          <p:cNvSpPr/>
          <p:nvPr/>
        </p:nvSpPr>
        <p:spPr>
          <a:xfrm>
            <a:off x="7323470" y="3989027"/>
            <a:ext cx="558800" cy="49824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Gerader Verbinder 8"/>
          <p:cNvCxnSpPr/>
          <p:nvPr/>
        </p:nvCxnSpPr>
        <p:spPr>
          <a:xfrm flipH="1" flipV="1">
            <a:off x="5808878" y="2990785"/>
            <a:ext cx="2048124" cy="962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H="1">
            <a:off x="5808878" y="4487273"/>
            <a:ext cx="2073392" cy="10392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flipH="1">
            <a:off x="3273101" y="4487273"/>
            <a:ext cx="4050369" cy="1039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flipH="1" flipV="1">
            <a:off x="3273100" y="2990783"/>
            <a:ext cx="4050370" cy="971946"/>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100" y="2990784"/>
            <a:ext cx="2535778" cy="2535778"/>
          </a:xfrm>
          <a:prstGeom prst="rect">
            <a:avLst/>
          </a:prstGeom>
        </p:spPr>
      </p:pic>
      <p:sp>
        <p:nvSpPr>
          <p:cNvPr id="19" name="Textfeld 18"/>
          <p:cNvSpPr txBox="1"/>
          <p:nvPr/>
        </p:nvSpPr>
        <p:spPr>
          <a:xfrm>
            <a:off x="3883597" y="2150118"/>
            <a:ext cx="1314784" cy="523220"/>
          </a:xfrm>
          <a:prstGeom prst="rect">
            <a:avLst/>
          </a:prstGeom>
          <a:noFill/>
        </p:spPr>
        <p:txBody>
          <a:bodyPr wrap="none" rtlCol="0">
            <a:spAutoFit/>
          </a:bodyPr>
          <a:lstStyle/>
          <a:p>
            <a:r>
              <a:rPr lang="de-DE" sz="2800" dirty="0" smtClean="0"/>
              <a:t>Phase 2</a:t>
            </a:r>
            <a:endParaRPr lang="en-US" sz="2800" dirty="0"/>
          </a:p>
        </p:txBody>
      </p:sp>
      <p:sp>
        <p:nvSpPr>
          <p:cNvPr id="20" name="Textfeld 19"/>
          <p:cNvSpPr txBox="1"/>
          <p:nvPr/>
        </p:nvSpPr>
        <p:spPr>
          <a:xfrm>
            <a:off x="7023100" y="2125650"/>
            <a:ext cx="1314784" cy="523220"/>
          </a:xfrm>
          <a:prstGeom prst="rect">
            <a:avLst/>
          </a:prstGeom>
          <a:noFill/>
        </p:spPr>
        <p:txBody>
          <a:bodyPr wrap="none" rtlCol="0">
            <a:spAutoFit/>
          </a:bodyPr>
          <a:lstStyle/>
          <a:p>
            <a:r>
              <a:rPr lang="de-DE" sz="2800" dirty="0" smtClean="0"/>
              <a:t>Phase 3</a:t>
            </a:r>
            <a:endParaRPr lang="en-US" sz="2800" dirty="0"/>
          </a:p>
        </p:txBody>
      </p:sp>
      <p:sp>
        <p:nvSpPr>
          <p:cNvPr id="21" name="Textfeld 20"/>
          <p:cNvSpPr txBox="1"/>
          <p:nvPr/>
        </p:nvSpPr>
        <p:spPr>
          <a:xfrm>
            <a:off x="1139214" y="2125650"/>
            <a:ext cx="1314784" cy="523220"/>
          </a:xfrm>
          <a:prstGeom prst="rect">
            <a:avLst/>
          </a:prstGeom>
          <a:noFill/>
        </p:spPr>
        <p:txBody>
          <a:bodyPr wrap="none" rtlCol="0">
            <a:spAutoFit/>
          </a:bodyPr>
          <a:lstStyle/>
          <a:p>
            <a:r>
              <a:rPr lang="de-DE" sz="2800" dirty="0" smtClean="0"/>
              <a:t>Phase 1</a:t>
            </a:r>
            <a:endParaRPr lang="en-US" sz="2800" dirty="0"/>
          </a:p>
        </p:txBody>
      </p:sp>
      <p:pic>
        <p:nvPicPr>
          <p:cNvPr id="22" name="Grafi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239" y="5762584"/>
            <a:ext cx="1128250" cy="751891"/>
          </a:xfrm>
          <a:prstGeom prst="rect">
            <a:avLst/>
          </a:prstGeom>
        </p:spPr>
      </p:pic>
      <p:pic>
        <p:nvPicPr>
          <p:cNvPr id="23" name="Grafik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7002" y="5787753"/>
            <a:ext cx="1128250" cy="751891"/>
          </a:xfrm>
          <a:prstGeom prst="rect">
            <a:avLst/>
          </a:prstGeom>
        </p:spPr>
      </p:pic>
      <p:pic>
        <p:nvPicPr>
          <p:cNvPr id="24" name="Grafik 23"/>
          <p:cNvPicPr>
            <a:picLocks noChangeAspect="1"/>
          </p:cNvPicPr>
          <p:nvPr/>
        </p:nvPicPr>
        <p:blipFill rotWithShape="1">
          <a:blip r:embed="rId5">
            <a:extLst>
              <a:ext uri="{28A0092B-C50C-407E-A947-70E740481C1C}">
                <a14:useLocalDpi xmlns:a14="http://schemas.microsoft.com/office/drawing/2010/main" val="0"/>
              </a:ext>
            </a:extLst>
          </a:blip>
          <a:srcRect l="4161" r="42603"/>
          <a:stretch/>
        </p:blipFill>
        <p:spPr>
          <a:xfrm>
            <a:off x="608057" y="2990783"/>
            <a:ext cx="2377099" cy="1714527"/>
          </a:xfrm>
          <a:prstGeom prst="rect">
            <a:avLst/>
          </a:prstGeom>
        </p:spPr>
      </p:pic>
      <p:pic>
        <p:nvPicPr>
          <p:cNvPr id="25" name="Grafik 24"/>
          <p:cNvPicPr>
            <a:picLocks noChangeAspect="1"/>
          </p:cNvPicPr>
          <p:nvPr/>
        </p:nvPicPr>
        <p:blipFill rotWithShape="1">
          <a:blip r:embed="rId5">
            <a:extLst>
              <a:ext uri="{28A0092B-C50C-407E-A947-70E740481C1C}">
                <a14:useLocalDpi xmlns:a14="http://schemas.microsoft.com/office/drawing/2010/main" val="0"/>
              </a:ext>
            </a:extLst>
          </a:blip>
          <a:srcRect l="4161" r="76819" b="75583"/>
          <a:stretch/>
        </p:blipFill>
        <p:spPr>
          <a:xfrm>
            <a:off x="-5109129" y="4325474"/>
            <a:ext cx="1319751" cy="650555"/>
          </a:xfrm>
          <a:prstGeom prst="rect">
            <a:avLst/>
          </a:prstGeom>
        </p:spPr>
      </p:pic>
      <p:pic>
        <p:nvPicPr>
          <p:cNvPr id="26" name="Grafik 25"/>
          <p:cNvPicPr>
            <a:picLocks noChangeAspect="1"/>
          </p:cNvPicPr>
          <p:nvPr/>
        </p:nvPicPr>
        <p:blipFill rotWithShape="1">
          <a:blip r:embed="rId5">
            <a:extLst>
              <a:ext uri="{28A0092B-C50C-407E-A947-70E740481C1C}">
                <a14:useLocalDpi xmlns:a14="http://schemas.microsoft.com/office/drawing/2010/main" val="0"/>
              </a:ext>
            </a:extLst>
          </a:blip>
          <a:srcRect l="4161" r="76819" b="75583"/>
          <a:stretch/>
        </p:blipFill>
        <p:spPr>
          <a:xfrm>
            <a:off x="-1949255" y="4266108"/>
            <a:ext cx="1319751" cy="650555"/>
          </a:xfrm>
          <a:prstGeom prst="rect">
            <a:avLst/>
          </a:prstGeom>
        </p:spPr>
      </p:pic>
      <p:sp>
        <p:nvSpPr>
          <p:cNvPr id="27" name="Textfeld 26"/>
          <p:cNvSpPr txBox="1"/>
          <p:nvPr/>
        </p:nvSpPr>
        <p:spPr>
          <a:xfrm>
            <a:off x="1073825" y="4976029"/>
            <a:ext cx="1227772" cy="369332"/>
          </a:xfrm>
          <a:prstGeom prst="rect">
            <a:avLst/>
          </a:prstGeom>
          <a:noFill/>
        </p:spPr>
        <p:txBody>
          <a:bodyPr wrap="none" rtlCol="0">
            <a:spAutoFit/>
          </a:bodyPr>
          <a:lstStyle/>
          <a:p>
            <a:r>
              <a:rPr lang="de-DE" dirty="0" smtClean="0"/>
              <a:t>Web Game</a:t>
            </a:r>
            <a:endParaRPr lang="en-US" dirty="0"/>
          </a:p>
        </p:txBody>
      </p:sp>
      <p:sp>
        <p:nvSpPr>
          <p:cNvPr id="28" name="Textfeld 27"/>
          <p:cNvSpPr txBox="1"/>
          <p:nvPr/>
        </p:nvSpPr>
        <p:spPr>
          <a:xfrm>
            <a:off x="2980176" y="5762609"/>
            <a:ext cx="1600118" cy="646331"/>
          </a:xfrm>
          <a:prstGeom prst="rect">
            <a:avLst/>
          </a:prstGeom>
          <a:noFill/>
        </p:spPr>
        <p:txBody>
          <a:bodyPr wrap="none" rtlCol="0">
            <a:spAutoFit/>
          </a:bodyPr>
          <a:lstStyle/>
          <a:p>
            <a:r>
              <a:rPr lang="de-DE" dirty="0" smtClean="0"/>
              <a:t>Web Game +</a:t>
            </a:r>
          </a:p>
          <a:p>
            <a:r>
              <a:rPr lang="de-DE" dirty="0" smtClean="0"/>
              <a:t>Mobile </a:t>
            </a:r>
            <a:r>
              <a:rPr lang="de-DE" dirty="0" err="1" smtClean="0"/>
              <a:t>sensing</a:t>
            </a:r>
            <a:endParaRPr lang="en-US" dirty="0"/>
          </a:p>
        </p:txBody>
      </p:sp>
      <p:sp>
        <p:nvSpPr>
          <p:cNvPr id="30" name="Textfeld 29"/>
          <p:cNvSpPr txBox="1"/>
          <p:nvPr/>
        </p:nvSpPr>
        <p:spPr>
          <a:xfrm>
            <a:off x="6256884" y="5787872"/>
            <a:ext cx="1600118" cy="646331"/>
          </a:xfrm>
          <a:prstGeom prst="rect">
            <a:avLst/>
          </a:prstGeom>
          <a:noFill/>
        </p:spPr>
        <p:txBody>
          <a:bodyPr wrap="none" rtlCol="0">
            <a:spAutoFit/>
          </a:bodyPr>
          <a:lstStyle/>
          <a:p>
            <a:r>
              <a:rPr lang="de-DE" dirty="0" smtClean="0"/>
              <a:t>Web Game +</a:t>
            </a:r>
          </a:p>
          <a:p>
            <a:r>
              <a:rPr lang="de-DE" dirty="0" smtClean="0"/>
              <a:t>Mobile </a:t>
            </a:r>
            <a:r>
              <a:rPr lang="de-DE" dirty="0" err="1" smtClean="0"/>
              <a:t>sensing</a:t>
            </a:r>
            <a:endParaRPr lang="en-US" dirty="0"/>
          </a:p>
        </p:txBody>
      </p:sp>
      <p:sp>
        <p:nvSpPr>
          <p:cNvPr id="31" name="Textfeld 30"/>
          <p:cNvSpPr txBox="1"/>
          <p:nvPr/>
        </p:nvSpPr>
        <p:spPr>
          <a:xfrm>
            <a:off x="3135278" y="2488672"/>
            <a:ext cx="2914388" cy="369332"/>
          </a:xfrm>
          <a:prstGeom prst="rect">
            <a:avLst/>
          </a:prstGeom>
          <a:noFill/>
        </p:spPr>
        <p:txBody>
          <a:bodyPr wrap="none" rtlCol="0">
            <a:spAutoFit/>
          </a:bodyPr>
          <a:lstStyle/>
          <a:p>
            <a:r>
              <a:rPr lang="de-DE" dirty="0" err="1" smtClean="0"/>
              <a:t>restricted</a:t>
            </a:r>
            <a:r>
              <a:rPr lang="de-DE" dirty="0" smtClean="0"/>
              <a:t> </a:t>
            </a:r>
            <a:r>
              <a:rPr lang="de-DE" dirty="0" err="1" smtClean="0"/>
              <a:t>measurement</a:t>
            </a:r>
            <a:r>
              <a:rPr lang="de-DE" dirty="0" smtClean="0"/>
              <a:t> </a:t>
            </a:r>
            <a:r>
              <a:rPr lang="de-DE" dirty="0" err="1" smtClean="0"/>
              <a:t>area</a:t>
            </a:r>
            <a:endParaRPr lang="en-US" dirty="0"/>
          </a:p>
        </p:txBody>
      </p:sp>
      <p:sp>
        <p:nvSpPr>
          <p:cNvPr id="32" name="Textfeld 31"/>
          <p:cNvSpPr txBox="1"/>
          <p:nvPr/>
        </p:nvSpPr>
        <p:spPr>
          <a:xfrm>
            <a:off x="7023100" y="2464205"/>
            <a:ext cx="1327543" cy="369332"/>
          </a:xfrm>
          <a:prstGeom prst="rect">
            <a:avLst/>
          </a:prstGeom>
          <a:noFill/>
        </p:spPr>
        <p:txBody>
          <a:bodyPr wrap="none" rtlCol="0">
            <a:spAutoFit/>
          </a:bodyPr>
          <a:lstStyle/>
          <a:p>
            <a:r>
              <a:rPr lang="de-DE" dirty="0" err="1"/>
              <a:t>u</a:t>
            </a:r>
            <a:r>
              <a:rPr lang="de-DE" dirty="0" err="1" smtClean="0"/>
              <a:t>nrestricted</a:t>
            </a:r>
            <a:endParaRPr lang="en-US" dirty="0"/>
          </a:p>
        </p:txBody>
      </p:sp>
    </p:spTree>
    <p:extLst>
      <p:ext uri="{BB962C8B-B14F-4D97-AF65-F5344CB8AC3E}">
        <p14:creationId xmlns:p14="http://schemas.microsoft.com/office/powerpoint/2010/main" val="2734261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Agenda</a:t>
            </a:r>
            <a:endParaRPr lang="en-US" dirty="0"/>
          </a:p>
        </p:txBody>
      </p:sp>
      <p:sp>
        <p:nvSpPr>
          <p:cNvPr id="3" name="Inhaltsplatzhalter 2"/>
          <p:cNvSpPr>
            <a:spLocks noGrp="1"/>
          </p:cNvSpPr>
          <p:nvPr>
            <p:ph idx="1"/>
          </p:nvPr>
        </p:nvSpPr>
        <p:spPr/>
        <p:txBody>
          <a:bodyPr/>
          <a:lstStyle/>
          <a:p>
            <a:r>
              <a:rPr lang="de-DE" dirty="0" err="1" smtClean="0"/>
              <a:t>HypTrails</a:t>
            </a:r>
            <a:endParaRPr lang="de-DE" dirty="0" smtClean="0"/>
          </a:p>
          <a:p>
            <a:r>
              <a:rPr lang="de-DE" dirty="0" err="1" smtClean="0"/>
              <a:t>Adopting</a:t>
            </a:r>
            <a:r>
              <a:rPr lang="de-DE" dirty="0" smtClean="0"/>
              <a:t> </a:t>
            </a:r>
            <a:r>
              <a:rPr lang="de-DE" dirty="0" err="1" smtClean="0"/>
              <a:t>HypTrails</a:t>
            </a:r>
            <a:r>
              <a:rPr lang="de-DE" dirty="0" smtClean="0"/>
              <a:t> </a:t>
            </a:r>
            <a:r>
              <a:rPr lang="de-DE" dirty="0" err="1" smtClean="0"/>
              <a:t>and</a:t>
            </a:r>
            <a:r>
              <a:rPr lang="de-DE" dirty="0" smtClean="0"/>
              <a:t> </a:t>
            </a:r>
            <a:r>
              <a:rPr lang="de-DE" dirty="0" err="1" smtClean="0"/>
              <a:t>formulating</a:t>
            </a:r>
            <a:r>
              <a:rPr lang="de-DE" dirty="0" smtClean="0"/>
              <a:t> </a:t>
            </a:r>
            <a:r>
              <a:rPr lang="de-DE" dirty="0" err="1" smtClean="0"/>
              <a:t>hypotheses</a:t>
            </a:r>
            <a:endParaRPr lang="de-DE" dirty="0" smtClean="0"/>
          </a:p>
          <a:p>
            <a:r>
              <a:rPr lang="de-DE" dirty="0" smtClean="0"/>
              <a:t>Data</a:t>
            </a:r>
          </a:p>
          <a:p>
            <a:r>
              <a:rPr lang="de-DE" dirty="0" err="1" smtClean="0"/>
              <a:t>Results</a:t>
            </a:r>
            <a:endParaRPr lang="de-DE" dirty="0" smtClean="0"/>
          </a:p>
          <a:p>
            <a:r>
              <a:rPr lang="de-DE" dirty="0" err="1" smtClean="0"/>
              <a:t>Discussion</a:t>
            </a:r>
            <a:endParaRPr lang="de-DE" dirty="0" smtClean="0"/>
          </a:p>
        </p:txBody>
      </p:sp>
      <p:sp>
        <p:nvSpPr>
          <p:cNvPr id="4" name="Foliennummernplatzhalter 3"/>
          <p:cNvSpPr>
            <a:spLocks noGrp="1"/>
          </p:cNvSpPr>
          <p:nvPr>
            <p:ph type="sldNum" sz="quarter" idx="12"/>
          </p:nvPr>
        </p:nvSpPr>
        <p:spPr/>
        <p:txBody>
          <a:bodyPr/>
          <a:lstStyle/>
          <a:p>
            <a:fld id="{FDBF07A6-5FB6-4032-AAEF-606F04FD8361}" type="slidenum">
              <a:rPr lang="de-DE" smtClean="0"/>
              <a:t>22</a:t>
            </a:fld>
            <a:endParaRPr lang="de-DE"/>
          </a:p>
        </p:txBody>
      </p:sp>
    </p:spTree>
    <p:extLst>
      <p:ext uri="{BB962C8B-B14F-4D97-AF65-F5344CB8AC3E}">
        <p14:creationId xmlns:p14="http://schemas.microsoft.com/office/powerpoint/2010/main" val="3700258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3081" y="928048"/>
            <a:ext cx="8338782" cy="1981855"/>
          </a:xfrm>
        </p:spPr>
        <p:txBody>
          <a:bodyPr>
            <a:normAutofit/>
          </a:bodyPr>
          <a:lstStyle/>
          <a:p>
            <a:r>
              <a:rPr lang="de-DE" dirty="0" err="1" smtClean="0"/>
              <a:t>Results</a:t>
            </a:r>
            <a:r>
              <a:rPr lang="de-DE" dirty="0"/>
              <a:t>:</a:t>
            </a:r>
            <a:r>
              <a:rPr lang="de-DE" dirty="0" smtClean="0"/>
              <a:t/>
            </a:r>
            <a:br>
              <a:rPr lang="de-DE" dirty="0" smtClean="0"/>
            </a:br>
            <a:r>
              <a:rPr lang="de-DE" b="1" dirty="0" err="1" smtClean="0"/>
              <a:t>Turino</a:t>
            </a:r>
            <a:r>
              <a:rPr lang="de-DE" dirty="0" smtClean="0"/>
              <a:t/>
            </a:r>
            <a:br>
              <a:rPr lang="de-DE" dirty="0" smtClean="0"/>
            </a:br>
            <a:endParaRPr lang="en-US"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238" y="3153975"/>
            <a:ext cx="4388420" cy="3659575"/>
          </a:xfrm>
        </p:spPr>
      </p:pic>
      <p:sp>
        <p:nvSpPr>
          <p:cNvPr id="4" name="Foliennummernplatzhalter 3"/>
          <p:cNvSpPr>
            <a:spLocks noGrp="1"/>
          </p:cNvSpPr>
          <p:nvPr>
            <p:ph type="sldNum" sz="quarter" idx="12"/>
          </p:nvPr>
        </p:nvSpPr>
        <p:spPr/>
        <p:txBody>
          <a:bodyPr/>
          <a:lstStyle/>
          <a:p>
            <a:fld id="{FDBF07A6-5FB6-4032-AAEF-606F04FD8361}" type="slidenum">
              <a:rPr lang="de-DE" smtClean="0"/>
              <a:t>23</a:t>
            </a:fld>
            <a:endParaRPr 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472" y="3153974"/>
            <a:ext cx="4430012" cy="3659575"/>
          </a:xfrm>
          <a:prstGeom prst="rect">
            <a:avLst/>
          </a:prstGeom>
        </p:spPr>
      </p:pic>
      <p:sp>
        <p:nvSpPr>
          <p:cNvPr id="13" name="Ellipse 12"/>
          <p:cNvSpPr/>
          <p:nvPr/>
        </p:nvSpPr>
        <p:spPr>
          <a:xfrm>
            <a:off x="3149600" y="3568700"/>
            <a:ext cx="228600" cy="3048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p:cNvSpPr/>
          <p:nvPr/>
        </p:nvSpPr>
        <p:spPr>
          <a:xfrm>
            <a:off x="2387600" y="3873500"/>
            <a:ext cx="279400" cy="901700"/>
          </a:xfrm>
          <a:prstGeom prst="ellipse">
            <a:avLst/>
          </a:prstGeom>
          <a:noFill/>
          <a:ln w="57150">
            <a:solidFill>
              <a:srgbClr val="F99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p:cNvSpPr/>
          <p:nvPr/>
        </p:nvSpPr>
        <p:spPr>
          <a:xfrm>
            <a:off x="7641772" y="3644900"/>
            <a:ext cx="228600" cy="30480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feld 15"/>
          <p:cNvSpPr txBox="1"/>
          <p:nvPr/>
        </p:nvSpPr>
        <p:spPr>
          <a:xfrm>
            <a:off x="2946400" y="970911"/>
            <a:ext cx="6197600" cy="1938992"/>
          </a:xfrm>
          <a:prstGeom prst="rect">
            <a:avLst/>
          </a:prstGeom>
          <a:noFill/>
          <a:ln>
            <a:noFill/>
          </a:ln>
        </p:spPr>
        <p:txBody>
          <a:bodyPr wrap="square" rtlCol="0">
            <a:spAutoFit/>
          </a:bodyPr>
          <a:lstStyle/>
          <a:p>
            <a:pPr marL="285750" indent="-285750">
              <a:buFont typeface="Arial" panose="020B0604020202020204" pitchFamily="34" charset="0"/>
              <a:buChar char="•"/>
            </a:pPr>
            <a:r>
              <a:rPr lang="de-DE" sz="2400" dirty="0" smtClean="0"/>
              <a:t>Preference </a:t>
            </a:r>
            <a:r>
              <a:rPr lang="de-DE" sz="2400" dirty="0" err="1" smtClean="0"/>
              <a:t>for</a:t>
            </a:r>
            <a:r>
              <a:rPr lang="de-DE" sz="2400" dirty="0" smtClean="0"/>
              <a:t> </a:t>
            </a:r>
            <a:r>
              <a:rPr lang="de-DE" sz="2400" b="1" dirty="0" err="1" smtClean="0">
                <a:solidFill>
                  <a:srgbClr val="F8857D"/>
                </a:solidFill>
              </a:rPr>
              <a:t>following</a:t>
            </a:r>
            <a:r>
              <a:rPr lang="de-DE" sz="2400" b="1" dirty="0" smtClean="0">
                <a:solidFill>
                  <a:srgbClr val="F8857D"/>
                </a:solidFill>
              </a:rPr>
              <a:t> </a:t>
            </a:r>
            <a:r>
              <a:rPr lang="de-DE" sz="2400" b="1" dirty="0" err="1" smtClean="0">
                <a:solidFill>
                  <a:srgbClr val="F8857D"/>
                </a:solidFill>
              </a:rPr>
              <a:t>roads</a:t>
            </a:r>
            <a:r>
              <a:rPr lang="de-DE" sz="2400" b="1" dirty="0" smtClean="0">
                <a:solidFill>
                  <a:schemeClr val="accent4"/>
                </a:solidFill>
              </a:rPr>
              <a:t> </a:t>
            </a:r>
            <a:r>
              <a:rPr lang="de-DE" sz="2400" dirty="0" err="1" smtClean="0"/>
              <a:t>is</a:t>
            </a:r>
            <a:r>
              <a:rPr lang="de-DE" sz="2400" dirty="0" smtClean="0"/>
              <a:t> </a:t>
            </a:r>
            <a:r>
              <a:rPr lang="de-DE" sz="2400" dirty="0" err="1" smtClean="0"/>
              <a:t>very</a:t>
            </a:r>
            <a:r>
              <a:rPr lang="de-DE" sz="2400" dirty="0" smtClean="0"/>
              <a:t> strong</a:t>
            </a:r>
          </a:p>
          <a:p>
            <a:pPr marL="285750" indent="-285750">
              <a:buFont typeface="Arial" panose="020B0604020202020204" pitchFamily="34" charset="0"/>
              <a:buChar char="•"/>
            </a:pPr>
            <a:r>
              <a:rPr lang="de-DE" sz="2400" b="1" dirty="0" smtClean="0">
                <a:solidFill>
                  <a:schemeClr val="accent5"/>
                </a:solidFill>
              </a:rPr>
              <a:t>Phase 2</a:t>
            </a:r>
            <a:r>
              <a:rPr lang="de-DE" sz="2400" dirty="0" smtClean="0">
                <a:solidFill>
                  <a:schemeClr val="accent5"/>
                </a:solidFill>
              </a:rPr>
              <a:t>: </a:t>
            </a:r>
            <a:r>
              <a:rPr lang="de-DE" sz="2400" b="1" dirty="0" smtClean="0">
                <a:solidFill>
                  <a:schemeClr val="accent5"/>
                </a:solidFill>
              </a:rPr>
              <a:t>Residential</a:t>
            </a:r>
            <a:r>
              <a:rPr lang="de-DE" sz="2400" dirty="0" smtClean="0"/>
              <a:t> </a:t>
            </a:r>
            <a:r>
              <a:rPr lang="de-DE" sz="2400" dirty="0" err="1" smtClean="0"/>
              <a:t>roads</a:t>
            </a:r>
            <a:r>
              <a:rPr lang="de-DE" sz="2400" dirty="0" smtClean="0"/>
              <a:t> </a:t>
            </a:r>
            <a:r>
              <a:rPr lang="de-DE" sz="2400" dirty="0" err="1" smtClean="0"/>
              <a:t>are</a:t>
            </a:r>
            <a:r>
              <a:rPr lang="de-DE" sz="2400" dirty="0" smtClean="0"/>
              <a:t> </a:t>
            </a:r>
            <a:r>
              <a:rPr lang="de-DE" sz="2400" dirty="0" err="1" smtClean="0"/>
              <a:t>the</a:t>
            </a:r>
            <a:r>
              <a:rPr lang="de-DE" sz="2400" dirty="0" smtClean="0"/>
              <a:t> </a:t>
            </a:r>
            <a:r>
              <a:rPr lang="de-DE" sz="2400" dirty="0" err="1" smtClean="0"/>
              <a:t>most</a:t>
            </a:r>
            <a:r>
              <a:rPr lang="de-DE" sz="2400" dirty="0" smtClean="0"/>
              <a:t/>
            </a:r>
            <a:br>
              <a:rPr lang="de-DE" sz="2400" dirty="0" smtClean="0"/>
            </a:br>
            <a:r>
              <a:rPr lang="de-DE" sz="2400" dirty="0" err="1" smtClean="0"/>
              <a:t>important</a:t>
            </a:r>
            <a:r>
              <a:rPr lang="de-DE" sz="2400" dirty="0" smtClean="0"/>
              <a:t> </a:t>
            </a:r>
            <a:r>
              <a:rPr lang="de-DE" sz="2400" dirty="0" err="1" smtClean="0"/>
              <a:t>factor</a:t>
            </a:r>
            <a:r>
              <a:rPr lang="de-DE" sz="2400" dirty="0" smtClean="0"/>
              <a:t> </a:t>
            </a:r>
            <a:r>
              <a:rPr lang="de-DE" sz="2400" dirty="0" err="1" smtClean="0"/>
              <a:t>to</a:t>
            </a:r>
            <a:r>
              <a:rPr lang="de-DE" sz="2400" dirty="0" smtClean="0"/>
              <a:t> </a:t>
            </a:r>
            <a:r>
              <a:rPr lang="de-DE" sz="2400" dirty="0" err="1" smtClean="0"/>
              <a:t>explain</a:t>
            </a:r>
            <a:r>
              <a:rPr lang="de-DE" sz="2400" dirty="0" smtClean="0"/>
              <a:t> </a:t>
            </a:r>
            <a:r>
              <a:rPr lang="de-DE" sz="2400" dirty="0" err="1" smtClean="0"/>
              <a:t>navigation</a:t>
            </a:r>
            <a:endParaRPr lang="de-DE" sz="2400" dirty="0" smtClean="0"/>
          </a:p>
          <a:p>
            <a:pPr marL="285750" indent="-285750">
              <a:buFont typeface="Arial" panose="020B0604020202020204" pitchFamily="34" charset="0"/>
              <a:buChar char="•"/>
            </a:pPr>
            <a:r>
              <a:rPr lang="de-DE" sz="2400" b="1" dirty="0" smtClean="0">
                <a:solidFill>
                  <a:schemeClr val="accent6"/>
                </a:solidFill>
              </a:rPr>
              <a:t>Phase 3</a:t>
            </a:r>
            <a:r>
              <a:rPr lang="de-DE" sz="2400" dirty="0" smtClean="0">
                <a:solidFill>
                  <a:schemeClr val="accent6"/>
                </a:solidFill>
              </a:rPr>
              <a:t>: </a:t>
            </a:r>
            <a:r>
              <a:rPr lang="de-DE" sz="2400" b="1" dirty="0" err="1" smtClean="0">
                <a:solidFill>
                  <a:schemeClr val="accent6"/>
                </a:solidFill>
              </a:rPr>
              <a:t>Footways</a:t>
            </a:r>
            <a:r>
              <a:rPr lang="de-DE" sz="2400" b="1" dirty="0" smtClean="0">
                <a:solidFill>
                  <a:schemeClr val="accent6"/>
                </a:solidFill>
              </a:rPr>
              <a:t> </a:t>
            </a:r>
            <a:r>
              <a:rPr lang="de-DE" sz="2400" b="1" dirty="0" err="1" smtClean="0">
                <a:solidFill>
                  <a:schemeClr val="accent6"/>
                </a:solidFill>
              </a:rPr>
              <a:t>and</a:t>
            </a:r>
            <a:r>
              <a:rPr lang="de-DE" sz="2400" b="1" dirty="0" smtClean="0">
                <a:solidFill>
                  <a:schemeClr val="accent6"/>
                </a:solidFill>
              </a:rPr>
              <a:t> </a:t>
            </a:r>
            <a:r>
              <a:rPr lang="de-DE" sz="2400" b="1" dirty="0" err="1" smtClean="0">
                <a:solidFill>
                  <a:schemeClr val="accent6"/>
                </a:solidFill>
              </a:rPr>
              <a:t>roads</a:t>
            </a:r>
            <a:r>
              <a:rPr lang="de-DE" sz="2400" b="1" dirty="0" smtClean="0">
                <a:solidFill>
                  <a:schemeClr val="accent6"/>
                </a:solidFill>
              </a:rPr>
              <a:t> in </a:t>
            </a:r>
            <a:r>
              <a:rPr lang="de-DE" sz="2400" b="1" dirty="0" err="1" smtClean="0">
                <a:solidFill>
                  <a:schemeClr val="accent6"/>
                </a:solidFill>
              </a:rPr>
              <a:t>general</a:t>
            </a:r>
            <a:r>
              <a:rPr lang="de-DE" sz="2400" b="1" dirty="0" smtClean="0">
                <a:solidFill>
                  <a:schemeClr val="accent6"/>
                </a:solidFill>
              </a:rPr>
              <a:t> </a:t>
            </a:r>
            <a:r>
              <a:rPr lang="de-DE" sz="2400" dirty="0" err="1" smtClean="0"/>
              <a:t>are</a:t>
            </a:r>
            <a:r>
              <a:rPr lang="de-DE" sz="2400" dirty="0" smtClean="0"/>
              <a:t> a </a:t>
            </a:r>
            <a:r>
              <a:rPr lang="de-DE" sz="2400" dirty="0" err="1" smtClean="0"/>
              <a:t>better</a:t>
            </a:r>
            <a:r>
              <a:rPr lang="de-DE" sz="2400" dirty="0" smtClean="0"/>
              <a:t> </a:t>
            </a:r>
            <a:r>
              <a:rPr lang="de-DE" sz="2400" dirty="0" err="1" smtClean="0"/>
              <a:t>explanation</a:t>
            </a:r>
            <a:r>
              <a:rPr lang="de-DE" sz="2400" dirty="0" smtClean="0"/>
              <a:t> </a:t>
            </a:r>
            <a:r>
              <a:rPr lang="de-DE" sz="2400" dirty="0" err="1" smtClean="0"/>
              <a:t>for</a:t>
            </a:r>
            <a:r>
              <a:rPr lang="de-DE" sz="2400" dirty="0" smtClean="0"/>
              <a:t> </a:t>
            </a:r>
            <a:r>
              <a:rPr lang="de-DE" sz="2400" dirty="0" err="1" smtClean="0"/>
              <a:t>navigation</a:t>
            </a:r>
            <a:endParaRPr lang="en-US" sz="2400" dirty="0"/>
          </a:p>
        </p:txBody>
      </p:sp>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816" y="3343853"/>
            <a:ext cx="686829" cy="720535"/>
          </a:xfrm>
          <a:prstGeom prst="rect">
            <a:avLst/>
          </a:prstGeom>
        </p:spPr>
      </p:pic>
      <p:pic>
        <p:nvPicPr>
          <p:cNvPr id="18"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683" y="3328439"/>
            <a:ext cx="751362" cy="751362"/>
          </a:xfrm>
          <a:prstGeom prst="rect">
            <a:avLst/>
          </a:prstGeom>
        </p:spPr>
      </p:pic>
    </p:spTree>
    <p:extLst>
      <p:ext uri="{BB962C8B-B14F-4D97-AF65-F5344CB8AC3E}">
        <p14:creationId xmlns:p14="http://schemas.microsoft.com/office/powerpoint/2010/main" val="1785761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DBF07A6-5FB6-4032-AAEF-606F04FD8361}" type="slidenum">
              <a:rPr lang="de-DE" smtClean="0"/>
              <a:t>24</a:t>
            </a:fld>
            <a:endParaRPr lang="de-DE"/>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35346"/>
            <a:ext cx="4509455" cy="3781366"/>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933" y="2935346"/>
            <a:ext cx="4474529" cy="3831952"/>
          </a:xfrm>
          <a:prstGeom prst="rect">
            <a:avLst/>
          </a:prstGeom>
        </p:spPr>
      </p:pic>
      <p:sp>
        <p:nvSpPr>
          <p:cNvPr id="12" name="Titel 1"/>
          <p:cNvSpPr>
            <a:spLocks noGrp="1"/>
          </p:cNvSpPr>
          <p:nvPr>
            <p:ph type="title"/>
          </p:nvPr>
        </p:nvSpPr>
        <p:spPr>
          <a:xfrm>
            <a:off x="423081" y="928048"/>
            <a:ext cx="8338782" cy="1981855"/>
          </a:xfrm>
        </p:spPr>
        <p:txBody>
          <a:bodyPr>
            <a:normAutofit/>
          </a:bodyPr>
          <a:lstStyle/>
          <a:p>
            <a:r>
              <a:rPr lang="de-DE" dirty="0" err="1" smtClean="0"/>
              <a:t>Results</a:t>
            </a:r>
            <a:r>
              <a:rPr lang="de-DE" dirty="0"/>
              <a:t>:</a:t>
            </a:r>
            <a:r>
              <a:rPr lang="de-DE" dirty="0" smtClean="0"/>
              <a:t/>
            </a:r>
            <a:br>
              <a:rPr lang="de-DE" dirty="0" smtClean="0"/>
            </a:br>
            <a:r>
              <a:rPr lang="de-DE" b="1" dirty="0" smtClean="0"/>
              <a:t>Kassel</a:t>
            </a:r>
            <a:r>
              <a:rPr lang="de-DE" dirty="0" smtClean="0"/>
              <a:t/>
            </a:r>
            <a:br>
              <a:rPr lang="de-DE" dirty="0" smtClean="0"/>
            </a:br>
            <a:endParaRPr lang="en-US" dirty="0"/>
          </a:p>
        </p:txBody>
      </p:sp>
      <p:sp>
        <p:nvSpPr>
          <p:cNvPr id="13" name="Textfeld 12"/>
          <p:cNvSpPr txBox="1"/>
          <p:nvPr/>
        </p:nvSpPr>
        <p:spPr>
          <a:xfrm>
            <a:off x="3595765" y="947098"/>
            <a:ext cx="4957685" cy="1569660"/>
          </a:xfrm>
          <a:prstGeom prst="rect">
            <a:avLst/>
          </a:prstGeom>
          <a:noFill/>
        </p:spPr>
        <p:txBody>
          <a:bodyPr wrap="square" rtlCol="0">
            <a:spAutoFit/>
          </a:bodyPr>
          <a:lstStyle/>
          <a:p>
            <a:r>
              <a:rPr lang="de-DE" sz="3200" b="1" dirty="0" err="1" smtClean="0"/>
              <a:t>Similar</a:t>
            </a:r>
            <a:r>
              <a:rPr lang="de-DE" sz="3200" b="1" dirty="0" smtClean="0"/>
              <a:t> </a:t>
            </a:r>
            <a:r>
              <a:rPr lang="de-DE" sz="3200" b="1" dirty="0" err="1" smtClean="0"/>
              <a:t>results</a:t>
            </a:r>
            <a:r>
              <a:rPr lang="de-DE" sz="3200" b="1" dirty="0"/>
              <a:t> </a:t>
            </a:r>
            <a:endParaRPr lang="de-DE" sz="3200" b="1" dirty="0" smtClean="0"/>
          </a:p>
          <a:p>
            <a:r>
              <a:rPr lang="de-DE" sz="3200" dirty="0" err="1" smtClean="0"/>
              <a:t>with</a:t>
            </a:r>
            <a:r>
              <a:rPr lang="de-DE" sz="3200" dirty="0" smtClean="0"/>
              <a:t> a </a:t>
            </a:r>
            <a:r>
              <a:rPr lang="de-DE" sz="3200" dirty="0" err="1" smtClean="0"/>
              <a:t>stronger</a:t>
            </a:r>
            <a:r>
              <a:rPr lang="de-DE" sz="3200" dirty="0" smtClean="0"/>
              <a:t> </a:t>
            </a:r>
            <a:r>
              <a:rPr lang="de-DE" sz="3200" dirty="0" err="1" smtClean="0"/>
              <a:t>preference</a:t>
            </a:r>
            <a:r>
              <a:rPr lang="de-DE" sz="3200" dirty="0" smtClean="0"/>
              <a:t> </a:t>
            </a:r>
            <a:r>
              <a:rPr lang="de-DE" sz="3200" dirty="0" err="1" smtClean="0"/>
              <a:t>for</a:t>
            </a:r>
            <a:r>
              <a:rPr lang="de-DE" sz="3200" dirty="0" smtClean="0"/>
              <a:t> </a:t>
            </a:r>
            <a:r>
              <a:rPr lang="de-DE" sz="3200" dirty="0" err="1" smtClean="0"/>
              <a:t>footways</a:t>
            </a:r>
            <a:endParaRPr lang="de-DE" sz="3200" dirty="0" smtClean="0"/>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7716" y="3210503"/>
            <a:ext cx="686829" cy="720535"/>
          </a:xfrm>
          <a:prstGeom prst="rect">
            <a:avLst/>
          </a:prstGeom>
        </p:spPr>
      </p:pic>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583" y="3195089"/>
            <a:ext cx="751362" cy="751362"/>
          </a:xfrm>
          <a:prstGeom prst="rect">
            <a:avLst/>
          </a:prstGeom>
        </p:spPr>
      </p:pic>
    </p:spTree>
    <p:extLst>
      <p:ext uri="{BB962C8B-B14F-4D97-AF65-F5344CB8AC3E}">
        <p14:creationId xmlns:p14="http://schemas.microsoft.com/office/powerpoint/2010/main" val="949909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DBF07A6-5FB6-4032-AAEF-606F04FD8361}" type="slidenum">
              <a:rPr lang="de-DE" smtClean="0"/>
              <a:t>25</a:t>
            </a:fld>
            <a:endParaRPr lang="de-DE"/>
          </a:p>
        </p:txBody>
      </p:sp>
      <p:sp>
        <p:nvSpPr>
          <p:cNvPr id="12" name="Titel 1"/>
          <p:cNvSpPr>
            <a:spLocks noGrp="1"/>
          </p:cNvSpPr>
          <p:nvPr>
            <p:ph type="title"/>
          </p:nvPr>
        </p:nvSpPr>
        <p:spPr>
          <a:xfrm>
            <a:off x="423081" y="928048"/>
            <a:ext cx="8338782" cy="1357952"/>
          </a:xfrm>
        </p:spPr>
        <p:txBody>
          <a:bodyPr>
            <a:normAutofit/>
          </a:bodyPr>
          <a:lstStyle/>
          <a:p>
            <a:r>
              <a:rPr lang="de-DE" dirty="0" err="1" smtClean="0"/>
              <a:t>Results</a:t>
            </a:r>
            <a:r>
              <a:rPr lang="de-DE" dirty="0" smtClean="0"/>
              <a:t>: </a:t>
            </a:r>
            <a:r>
              <a:rPr lang="de-DE" b="1" dirty="0" err="1" smtClean="0"/>
              <a:t>Discussion</a:t>
            </a:r>
            <a:r>
              <a:rPr lang="de-DE" b="1" dirty="0" smtClean="0"/>
              <a:t> (1)</a:t>
            </a:r>
            <a:endParaRPr lang="en-US" dirty="0"/>
          </a:p>
        </p:txBody>
      </p:sp>
      <p:sp>
        <p:nvSpPr>
          <p:cNvPr id="5" name="Textfeld 4"/>
          <p:cNvSpPr txBox="1"/>
          <p:nvPr/>
        </p:nvSpPr>
        <p:spPr>
          <a:xfrm>
            <a:off x="423081" y="2119335"/>
            <a:ext cx="6022739" cy="5262979"/>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t>Two trends </a:t>
            </a:r>
            <a:r>
              <a:rPr lang="en-US" sz="2400" dirty="0" smtClean="0"/>
              <a:t>are </a:t>
            </a:r>
            <a:r>
              <a:rPr lang="en-US" sz="2400" dirty="0"/>
              <a:t>apparent</a:t>
            </a:r>
          </a:p>
          <a:p>
            <a:pPr marL="742950" lvl="1" indent="-285750">
              <a:buFont typeface="Arial" panose="020B0604020202020204" pitchFamily="34" charset="0"/>
              <a:buChar char="•"/>
            </a:pPr>
            <a:r>
              <a:rPr lang="en-US" sz="2400" dirty="0" smtClean="0"/>
              <a:t>Types of roads are important </a:t>
            </a:r>
            <a:br>
              <a:rPr lang="en-US" sz="2400" dirty="0" smtClean="0"/>
            </a:br>
            <a:r>
              <a:rPr lang="en-US" sz="2400" dirty="0" smtClean="0"/>
              <a:t>to explain navigation behavior</a:t>
            </a:r>
          </a:p>
          <a:p>
            <a:pPr marL="742950" lvl="1" indent="-285750">
              <a:buFont typeface="Arial" panose="020B0604020202020204" pitchFamily="34" charset="0"/>
              <a:buChar char="•"/>
            </a:pPr>
            <a:r>
              <a:rPr lang="en-US" sz="2400" dirty="0" smtClean="0"/>
              <a:t>Context dependency</a:t>
            </a:r>
          </a:p>
          <a:p>
            <a:pPr marL="1200150" lvl="2" indent="-285750">
              <a:buFont typeface="Arial" panose="020B0604020202020204" pitchFamily="34" charset="0"/>
              <a:buChar char="•"/>
            </a:pPr>
            <a:r>
              <a:rPr lang="en-US" sz="2400" b="1" dirty="0"/>
              <a:t>P</a:t>
            </a:r>
            <a:r>
              <a:rPr lang="en-US" sz="2400" b="1" dirty="0" smtClean="0"/>
              <a:t>hase 2: residential roads</a:t>
            </a:r>
          </a:p>
          <a:p>
            <a:pPr marL="1200150" lvl="2" indent="-285750">
              <a:buFont typeface="Arial" panose="020B0604020202020204" pitchFamily="34" charset="0"/>
              <a:buChar char="•"/>
            </a:pPr>
            <a:r>
              <a:rPr lang="en-US" sz="2400" b="1" dirty="0" smtClean="0"/>
              <a:t>Phase 3: footways and normal roads</a:t>
            </a:r>
          </a:p>
          <a:p>
            <a:pPr marL="1200150" lvl="2" indent="-285750">
              <a:buFont typeface="Arial" panose="020B0604020202020204" pitchFamily="34" charset="0"/>
              <a:buChar char="•"/>
            </a:pPr>
            <a:endParaRPr lang="de-DE" sz="2400" b="1" dirty="0"/>
          </a:p>
          <a:p>
            <a:pPr marL="285750" indent="-285750">
              <a:buFont typeface="Arial" panose="020B0604020202020204" pitchFamily="34" charset="0"/>
              <a:buChar char="•"/>
            </a:pPr>
            <a:r>
              <a:rPr lang="en-US" sz="2400" dirty="0"/>
              <a:t>In line with the findings of </a:t>
            </a:r>
            <a:r>
              <a:rPr lang="en-US" sz="2400" dirty="0" smtClean="0"/>
              <a:t/>
            </a:r>
            <a:br>
              <a:rPr lang="en-US" sz="2400" dirty="0" smtClean="0"/>
            </a:br>
            <a:r>
              <a:rPr lang="en-US" sz="2400" dirty="0" smtClean="0"/>
              <a:t>previous </a:t>
            </a:r>
            <a:r>
              <a:rPr lang="en-US" sz="2400" dirty="0"/>
              <a:t>work [10] where </a:t>
            </a:r>
            <a:br>
              <a:rPr lang="en-US" sz="2400" dirty="0"/>
            </a:br>
            <a:r>
              <a:rPr lang="en-US" sz="2400" dirty="0"/>
              <a:t>differing user behavior was </a:t>
            </a:r>
            <a:r>
              <a:rPr lang="en-US" sz="2400" dirty="0" smtClean="0"/>
              <a:t/>
            </a:r>
            <a:br>
              <a:rPr lang="en-US" sz="2400" dirty="0" smtClean="0"/>
            </a:br>
            <a:r>
              <a:rPr lang="en-US" sz="2400" dirty="0" smtClean="0"/>
              <a:t>observed </a:t>
            </a:r>
            <a:r>
              <a:rPr lang="en-US" sz="2400" dirty="0"/>
              <a:t>in phase 2 and 3.</a:t>
            </a:r>
          </a:p>
          <a:p>
            <a:endParaRPr lang="en-US" sz="2400"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400"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0224" y="4053438"/>
            <a:ext cx="2364667" cy="2480712"/>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820" y="1418216"/>
            <a:ext cx="2059071" cy="2059071"/>
          </a:xfrm>
          <a:prstGeom prst="rect">
            <a:avLst/>
          </a:prstGeom>
        </p:spPr>
      </p:pic>
    </p:spTree>
    <p:extLst>
      <p:ext uri="{BB962C8B-B14F-4D97-AF65-F5344CB8AC3E}">
        <p14:creationId xmlns:p14="http://schemas.microsoft.com/office/powerpoint/2010/main" val="2950353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DBF07A6-5FB6-4032-AAEF-606F04FD8361}" type="slidenum">
              <a:rPr lang="de-DE" smtClean="0"/>
              <a:t>26</a:t>
            </a:fld>
            <a:endParaRPr lang="de-DE"/>
          </a:p>
        </p:txBody>
      </p:sp>
      <p:sp>
        <p:nvSpPr>
          <p:cNvPr id="12" name="Titel 1"/>
          <p:cNvSpPr>
            <a:spLocks noGrp="1"/>
          </p:cNvSpPr>
          <p:nvPr>
            <p:ph type="title"/>
          </p:nvPr>
        </p:nvSpPr>
        <p:spPr>
          <a:xfrm>
            <a:off x="423081" y="928047"/>
            <a:ext cx="8338782" cy="1357952"/>
          </a:xfrm>
        </p:spPr>
        <p:txBody>
          <a:bodyPr>
            <a:normAutofit/>
          </a:bodyPr>
          <a:lstStyle/>
          <a:p>
            <a:r>
              <a:rPr lang="de-DE" dirty="0" err="1" smtClean="0"/>
              <a:t>Results</a:t>
            </a:r>
            <a:r>
              <a:rPr lang="de-DE" dirty="0" smtClean="0"/>
              <a:t>: </a:t>
            </a:r>
            <a:r>
              <a:rPr lang="de-DE" b="1" dirty="0" err="1" smtClean="0"/>
              <a:t>Discussion</a:t>
            </a:r>
            <a:r>
              <a:rPr lang="de-DE" b="1" dirty="0" smtClean="0"/>
              <a:t> (2)</a:t>
            </a:r>
            <a:endParaRPr lang="en-US" dirty="0"/>
          </a:p>
        </p:txBody>
      </p:sp>
      <p:sp>
        <p:nvSpPr>
          <p:cNvPr id="14" name="Textfeld 13"/>
          <p:cNvSpPr txBox="1"/>
          <p:nvPr/>
        </p:nvSpPr>
        <p:spPr>
          <a:xfrm>
            <a:off x="268940" y="2321172"/>
            <a:ext cx="8943539" cy="4524315"/>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t>Context dependent behavior:</a:t>
            </a:r>
          </a:p>
          <a:p>
            <a:pPr marL="285750" indent="-285750">
              <a:buFont typeface="Arial" panose="020B0604020202020204" pitchFamily="34" charset="0"/>
              <a:buChar char="•"/>
            </a:pPr>
            <a:endParaRPr lang="en-US" sz="3200" dirty="0" smtClean="0"/>
          </a:p>
          <a:p>
            <a:pPr marL="742950" lvl="1" indent="-285750">
              <a:buFont typeface="Arial" panose="020B0604020202020204" pitchFamily="34" charset="0"/>
              <a:buChar char="•"/>
            </a:pPr>
            <a:r>
              <a:rPr lang="en-US" sz="3200" b="1" dirty="0" smtClean="0"/>
              <a:t>Phase 2</a:t>
            </a:r>
            <a:r>
              <a:rPr lang="en-US" sz="3200" dirty="0" smtClean="0"/>
              <a:t>: focus on city centers where </a:t>
            </a:r>
            <a:br>
              <a:rPr lang="en-US" sz="3200" dirty="0" smtClean="0"/>
            </a:br>
            <a:r>
              <a:rPr lang="en-US" sz="3200" dirty="0" smtClean="0"/>
              <a:t>most </a:t>
            </a:r>
            <a:r>
              <a:rPr lang="en-US" sz="3200" dirty="0"/>
              <a:t>common streets </a:t>
            </a:r>
            <a:r>
              <a:rPr lang="en-US" sz="3200" dirty="0" smtClean="0"/>
              <a:t>are residential </a:t>
            </a:r>
            <a:r>
              <a:rPr lang="en-US" sz="3200" dirty="0"/>
              <a:t>roads</a:t>
            </a:r>
            <a:r>
              <a:rPr lang="en-US" sz="3200" dirty="0" smtClean="0"/>
              <a:t>.</a:t>
            </a:r>
          </a:p>
          <a:p>
            <a:pPr marL="742950" lvl="1" indent="-285750">
              <a:buFont typeface="Arial" panose="020B0604020202020204" pitchFamily="34" charset="0"/>
              <a:buChar char="•"/>
            </a:pPr>
            <a:endParaRPr lang="en-US" sz="3200" dirty="0" smtClean="0"/>
          </a:p>
          <a:p>
            <a:pPr marL="742950" lvl="1" indent="-285750">
              <a:buFont typeface="Arial" panose="020B0604020202020204" pitchFamily="34" charset="0"/>
              <a:buChar char="•"/>
            </a:pPr>
            <a:r>
              <a:rPr lang="en-US" sz="3200" b="1" dirty="0" smtClean="0"/>
              <a:t>Phase 3</a:t>
            </a:r>
            <a:r>
              <a:rPr lang="en-US" sz="3200" dirty="0" smtClean="0"/>
              <a:t>: no restrictions results in a less focused </a:t>
            </a:r>
            <a:br>
              <a:rPr lang="en-US" sz="3200" dirty="0" smtClean="0"/>
            </a:br>
            <a:r>
              <a:rPr lang="en-US" sz="3200" dirty="0" smtClean="0"/>
              <a:t>usage of road types; good </a:t>
            </a:r>
            <a:r>
              <a:rPr lang="en-US" sz="3200" dirty="0"/>
              <a:t>performance </a:t>
            </a:r>
            <a:r>
              <a:rPr lang="en-US" sz="3200" dirty="0" smtClean="0"/>
              <a:t>of</a:t>
            </a:r>
            <a:br>
              <a:rPr lang="en-US" sz="3200" dirty="0" smtClean="0"/>
            </a:br>
            <a:r>
              <a:rPr lang="en-US" sz="3200" dirty="0" smtClean="0"/>
              <a:t> footways in Kassel may be due to large </a:t>
            </a:r>
            <a:r>
              <a:rPr lang="en-US" sz="3200" dirty="0"/>
              <a:t>roads </a:t>
            </a:r>
            <a:r>
              <a:rPr lang="en-US" sz="3200" dirty="0" smtClean="0"/>
              <a:t/>
            </a:r>
            <a:br>
              <a:rPr lang="en-US" sz="3200" dirty="0" smtClean="0"/>
            </a:br>
            <a:r>
              <a:rPr lang="en-US" sz="3200" dirty="0" smtClean="0"/>
              <a:t>often having attached footways</a:t>
            </a:r>
            <a:endParaRPr lang="de-DE" sz="3200" dirty="0" smtClean="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150" y="1289843"/>
            <a:ext cx="2615861" cy="1992313"/>
          </a:xfrm>
          <a:prstGeom prst="rect">
            <a:avLst/>
          </a:prstGeom>
        </p:spPr>
      </p:pic>
    </p:spTree>
    <p:extLst>
      <p:ext uri="{BB962C8B-B14F-4D97-AF65-F5344CB8AC3E}">
        <p14:creationId xmlns:p14="http://schemas.microsoft.com/office/powerpoint/2010/main" val="147453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Agenda</a:t>
            </a:r>
            <a:endParaRPr lang="en-US" dirty="0"/>
          </a:p>
        </p:txBody>
      </p:sp>
      <p:sp>
        <p:nvSpPr>
          <p:cNvPr id="3" name="Inhaltsplatzhalter 2"/>
          <p:cNvSpPr>
            <a:spLocks noGrp="1"/>
          </p:cNvSpPr>
          <p:nvPr>
            <p:ph idx="1"/>
          </p:nvPr>
        </p:nvSpPr>
        <p:spPr/>
        <p:txBody>
          <a:bodyPr/>
          <a:lstStyle/>
          <a:p>
            <a:r>
              <a:rPr lang="de-DE" dirty="0" err="1" smtClean="0"/>
              <a:t>HypTrails</a:t>
            </a:r>
            <a:endParaRPr lang="de-DE" dirty="0" smtClean="0"/>
          </a:p>
          <a:p>
            <a:r>
              <a:rPr lang="de-DE" dirty="0" err="1" smtClean="0"/>
              <a:t>Adopting</a:t>
            </a:r>
            <a:r>
              <a:rPr lang="de-DE" dirty="0" smtClean="0"/>
              <a:t> </a:t>
            </a:r>
            <a:r>
              <a:rPr lang="de-DE" dirty="0" err="1" smtClean="0"/>
              <a:t>HypTrails</a:t>
            </a:r>
            <a:r>
              <a:rPr lang="de-DE" dirty="0" smtClean="0"/>
              <a:t> </a:t>
            </a:r>
            <a:r>
              <a:rPr lang="de-DE" dirty="0" err="1" smtClean="0"/>
              <a:t>and</a:t>
            </a:r>
            <a:r>
              <a:rPr lang="de-DE" dirty="0" smtClean="0"/>
              <a:t> </a:t>
            </a:r>
            <a:r>
              <a:rPr lang="de-DE" dirty="0" err="1" smtClean="0"/>
              <a:t>formulating</a:t>
            </a:r>
            <a:r>
              <a:rPr lang="de-DE" dirty="0" smtClean="0"/>
              <a:t> </a:t>
            </a:r>
            <a:r>
              <a:rPr lang="de-DE" dirty="0" err="1" smtClean="0"/>
              <a:t>hypotheses</a:t>
            </a:r>
            <a:endParaRPr lang="de-DE" dirty="0" smtClean="0"/>
          </a:p>
          <a:p>
            <a:r>
              <a:rPr lang="de-DE" dirty="0" smtClean="0"/>
              <a:t>Data</a:t>
            </a:r>
          </a:p>
          <a:p>
            <a:r>
              <a:rPr lang="de-DE" dirty="0" err="1" smtClean="0"/>
              <a:t>Results</a:t>
            </a:r>
            <a:endParaRPr lang="de-DE" dirty="0" smtClean="0"/>
          </a:p>
          <a:p>
            <a:r>
              <a:rPr lang="de-DE" dirty="0" err="1" smtClean="0"/>
              <a:t>Discussion</a:t>
            </a:r>
            <a:endParaRPr lang="de-DE" dirty="0" smtClean="0"/>
          </a:p>
        </p:txBody>
      </p:sp>
      <p:sp>
        <p:nvSpPr>
          <p:cNvPr id="4" name="Foliennummernplatzhalter 3"/>
          <p:cNvSpPr>
            <a:spLocks noGrp="1"/>
          </p:cNvSpPr>
          <p:nvPr>
            <p:ph type="sldNum" sz="quarter" idx="12"/>
          </p:nvPr>
        </p:nvSpPr>
        <p:spPr/>
        <p:txBody>
          <a:bodyPr/>
          <a:lstStyle/>
          <a:p>
            <a:fld id="{FDBF07A6-5FB6-4032-AAEF-606F04FD8361}" type="slidenum">
              <a:rPr lang="de-DE" smtClean="0"/>
              <a:t>27</a:t>
            </a:fld>
            <a:endParaRPr lang="de-DE"/>
          </a:p>
        </p:txBody>
      </p:sp>
    </p:spTree>
    <p:extLst>
      <p:ext uri="{BB962C8B-B14F-4D97-AF65-F5344CB8AC3E}">
        <p14:creationId xmlns:p14="http://schemas.microsoft.com/office/powerpoint/2010/main" val="4206016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General </a:t>
            </a:r>
            <a:r>
              <a:rPr lang="de-DE" dirty="0" err="1" smtClean="0"/>
              <a:t>Discussion</a:t>
            </a:r>
            <a:endParaRPr lang="en-US" dirty="0"/>
          </a:p>
        </p:txBody>
      </p:sp>
      <p:sp>
        <p:nvSpPr>
          <p:cNvPr id="3" name="Inhaltsplatzhalter 2"/>
          <p:cNvSpPr>
            <a:spLocks noGrp="1"/>
          </p:cNvSpPr>
          <p:nvPr>
            <p:ph idx="1"/>
          </p:nvPr>
        </p:nvSpPr>
        <p:spPr/>
        <p:txBody>
          <a:bodyPr>
            <a:normAutofit fontScale="92500" lnSpcReduction="10000"/>
          </a:bodyPr>
          <a:lstStyle/>
          <a:p>
            <a:r>
              <a:rPr lang="de-DE" b="1" dirty="0" smtClean="0">
                <a:solidFill>
                  <a:schemeClr val="accent6"/>
                </a:solidFill>
              </a:rPr>
              <a:t>Flexible </a:t>
            </a:r>
            <a:r>
              <a:rPr lang="de-DE" b="1" dirty="0" err="1" smtClean="0">
                <a:solidFill>
                  <a:schemeClr val="accent6"/>
                </a:solidFill>
              </a:rPr>
              <a:t>and</a:t>
            </a:r>
            <a:r>
              <a:rPr lang="de-DE" b="1" dirty="0" smtClean="0">
                <a:solidFill>
                  <a:schemeClr val="accent6"/>
                </a:solidFill>
              </a:rPr>
              <a:t> easy </a:t>
            </a:r>
            <a:r>
              <a:rPr lang="de-DE" b="1" dirty="0" err="1" smtClean="0">
                <a:solidFill>
                  <a:schemeClr val="accent6"/>
                </a:solidFill>
              </a:rPr>
              <a:t>to</a:t>
            </a:r>
            <a:r>
              <a:rPr lang="de-DE" b="1" dirty="0" smtClean="0">
                <a:solidFill>
                  <a:schemeClr val="accent6"/>
                </a:solidFill>
              </a:rPr>
              <a:t> </a:t>
            </a:r>
            <a:r>
              <a:rPr lang="de-DE" b="1" dirty="0" err="1" smtClean="0">
                <a:solidFill>
                  <a:schemeClr val="accent6"/>
                </a:solidFill>
              </a:rPr>
              <a:t>use</a:t>
            </a:r>
            <a:r>
              <a:rPr lang="de-DE" b="1" dirty="0" smtClean="0">
                <a:solidFill>
                  <a:schemeClr val="accent6"/>
                </a:solidFill>
              </a:rPr>
              <a:t> </a:t>
            </a:r>
            <a:r>
              <a:rPr lang="de-DE" b="1" dirty="0" err="1" smtClean="0">
                <a:solidFill>
                  <a:schemeClr val="accent6"/>
                </a:solidFill>
              </a:rPr>
              <a:t>framework</a:t>
            </a:r>
            <a:r>
              <a:rPr lang="de-DE" b="1" dirty="0" smtClean="0">
                <a:solidFill>
                  <a:schemeClr val="accent6"/>
                </a:solidFill>
              </a:rPr>
              <a:t> </a:t>
            </a:r>
            <a:r>
              <a:rPr lang="de-DE" b="1" dirty="0" err="1" smtClean="0">
                <a:solidFill>
                  <a:schemeClr val="accent6"/>
                </a:solidFill>
              </a:rPr>
              <a:t>to</a:t>
            </a:r>
            <a:r>
              <a:rPr lang="de-DE" b="1" dirty="0" smtClean="0">
                <a:solidFill>
                  <a:schemeClr val="accent6"/>
                </a:solidFill>
              </a:rPr>
              <a:t> </a:t>
            </a:r>
            <a:br>
              <a:rPr lang="de-DE" b="1" dirty="0" smtClean="0">
                <a:solidFill>
                  <a:schemeClr val="accent6"/>
                </a:solidFill>
              </a:rPr>
            </a:br>
            <a:r>
              <a:rPr lang="de-DE" b="1" dirty="0" err="1" smtClean="0">
                <a:solidFill>
                  <a:schemeClr val="accent6"/>
                </a:solidFill>
              </a:rPr>
              <a:t>formulate</a:t>
            </a:r>
            <a:r>
              <a:rPr lang="de-DE" b="1" dirty="0" smtClean="0">
                <a:solidFill>
                  <a:schemeClr val="accent6"/>
                </a:solidFill>
              </a:rPr>
              <a:t> </a:t>
            </a:r>
            <a:r>
              <a:rPr lang="de-DE" b="1" dirty="0" err="1" smtClean="0">
                <a:solidFill>
                  <a:schemeClr val="accent6"/>
                </a:solidFill>
              </a:rPr>
              <a:t>and</a:t>
            </a:r>
            <a:r>
              <a:rPr lang="de-DE" b="1" dirty="0" smtClean="0">
                <a:solidFill>
                  <a:schemeClr val="accent6"/>
                </a:solidFill>
              </a:rPr>
              <a:t> </a:t>
            </a:r>
            <a:r>
              <a:rPr lang="de-DE" b="1" dirty="0" err="1" smtClean="0">
                <a:solidFill>
                  <a:schemeClr val="accent6"/>
                </a:solidFill>
              </a:rPr>
              <a:t>compare</a:t>
            </a:r>
            <a:r>
              <a:rPr lang="de-DE" b="1" dirty="0" smtClean="0">
                <a:solidFill>
                  <a:schemeClr val="accent6"/>
                </a:solidFill>
              </a:rPr>
              <a:t> </a:t>
            </a:r>
            <a:r>
              <a:rPr lang="de-DE" b="1" dirty="0" err="1" smtClean="0">
                <a:solidFill>
                  <a:schemeClr val="accent6"/>
                </a:solidFill>
              </a:rPr>
              <a:t>hypotheses</a:t>
            </a:r>
            <a:endParaRPr lang="de-DE" b="1" dirty="0" smtClean="0">
              <a:solidFill>
                <a:schemeClr val="accent6"/>
              </a:solidFill>
            </a:endParaRPr>
          </a:p>
          <a:p>
            <a:r>
              <a:rPr lang="de-DE" b="1" dirty="0" smtClean="0">
                <a:solidFill>
                  <a:schemeClr val="accent6"/>
                </a:solidFill>
              </a:rPr>
              <a:t>Powerful </a:t>
            </a:r>
            <a:r>
              <a:rPr lang="de-DE" b="1" dirty="0" err="1" smtClean="0">
                <a:solidFill>
                  <a:schemeClr val="accent6"/>
                </a:solidFill>
              </a:rPr>
              <a:t>extensions</a:t>
            </a:r>
            <a:r>
              <a:rPr lang="de-DE" b="1" dirty="0" smtClean="0">
                <a:solidFill>
                  <a:schemeClr val="accent6"/>
                </a:solidFill>
              </a:rPr>
              <a:t> </a:t>
            </a:r>
            <a:r>
              <a:rPr lang="de-DE" b="1" dirty="0" err="1" smtClean="0">
                <a:solidFill>
                  <a:schemeClr val="accent6"/>
                </a:solidFill>
              </a:rPr>
              <a:t>available</a:t>
            </a:r>
            <a:r>
              <a:rPr lang="de-DE" b="1" dirty="0" smtClean="0">
                <a:solidFill>
                  <a:schemeClr val="accent6"/>
                </a:solidFill>
              </a:rPr>
              <a:t> (</a:t>
            </a:r>
            <a:r>
              <a:rPr lang="de-DE" b="1" dirty="0" err="1" smtClean="0">
                <a:solidFill>
                  <a:schemeClr val="accent6"/>
                </a:solidFill>
              </a:rPr>
              <a:t>MixedTrails</a:t>
            </a:r>
            <a:r>
              <a:rPr lang="de-DE" b="1" dirty="0" smtClean="0">
                <a:solidFill>
                  <a:schemeClr val="accent6"/>
                </a:solidFill>
              </a:rPr>
              <a:t>, </a:t>
            </a:r>
            <a:r>
              <a:rPr lang="de-DE" b="1" dirty="0" err="1" smtClean="0">
                <a:solidFill>
                  <a:schemeClr val="accent6"/>
                </a:solidFill>
              </a:rPr>
              <a:t>SubTrails</a:t>
            </a:r>
            <a:r>
              <a:rPr lang="de-DE" b="1" dirty="0" smtClean="0">
                <a:solidFill>
                  <a:schemeClr val="accent6"/>
                </a:solidFill>
              </a:rPr>
              <a:t>)</a:t>
            </a:r>
          </a:p>
          <a:p>
            <a:endParaRPr lang="de-DE" dirty="0"/>
          </a:p>
          <a:p>
            <a:r>
              <a:rPr lang="de-DE" dirty="0" err="1" smtClean="0">
                <a:solidFill>
                  <a:schemeClr val="accent2"/>
                </a:solidFill>
              </a:rPr>
              <a:t>Only</a:t>
            </a:r>
            <a:r>
              <a:rPr lang="de-DE" dirty="0" smtClean="0">
                <a:solidFill>
                  <a:schemeClr val="accent2"/>
                </a:solidFill>
              </a:rPr>
              <a:t> relative </a:t>
            </a:r>
            <a:r>
              <a:rPr lang="de-DE" dirty="0" err="1" smtClean="0">
                <a:solidFill>
                  <a:schemeClr val="accent2"/>
                </a:solidFill>
              </a:rPr>
              <a:t>judgements</a:t>
            </a:r>
            <a:r>
              <a:rPr lang="en-US" dirty="0" smtClean="0">
                <a:solidFill>
                  <a:schemeClr val="accent2"/>
                </a:solidFill>
              </a:rPr>
              <a:t> </a:t>
            </a:r>
            <a:br>
              <a:rPr lang="en-US" dirty="0" smtClean="0">
                <a:solidFill>
                  <a:schemeClr val="accent2"/>
                </a:solidFill>
              </a:rPr>
            </a:br>
            <a:r>
              <a:rPr lang="en-US" dirty="0" smtClean="0">
                <a:solidFill>
                  <a:schemeClr val="accent2"/>
                </a:solidFill>
              </a:rPr>
              <a:t>(</a:t>
            </a:r>
            <a:r>
              <a:rPr lang="en-US" b="1" dirty="0" smtClean="0">
                <a:solidFill>
                  <a:schemeClr val="accent2"/>
                </a:solidFill>
              </a:rPr>
              <a:t>solution: </a:t>
            </a:r>
            <a:r>
              <a:rPr lang="en-US" dirty="0" smtClean="0">
                <a:solidFill>
                  <a:schemeClr val="accent2"/>
                </a:solidFill>
              </a:rPr>
              <a:t>goodness of fit tests possible)</a:t>
            </a:r>
          </a:p>
          <a:p>
            <a:r>
              <a:rPr lang="en-US" dirty="0" smtClean="0">
                <a:solidFill>
                  <a:schemeClr val="accent2"/>
                </a:solidFill>
              </a:rPr>
              <a:t> </a:t>
            </a:r>
            <a:r>
              <a:rPr lang="de-DE" dirty="0" smtClean="0">
                <a:solidFill>
                  <a:schemeClr val="accent2"/>
                </a:solidFill>
              </a:rPr>
              <a:t>Limited </a:t>
            </a:r>
            <a:r>
              <a:rPr lang="de-DE" dirty="0" err="1" smtClean="0">
                <a:solidFill>
                  <a:schemeClr val="accent2"/>
                </a:solidFill>
              </a:rPr>
              <a:t>to</a:t>
            </a:r>
            <a:r>
              <a:rPr lang="de-DE" dirty="0" smtClean="0">
                <a:solidFill>
                  <a:schemeClr val="accent2"/>
                </a:solidFill>
              </a:rPr>
              <a:t> </a:t>
            </a:r>
            <a:r>
              <a:rPr lang="de-DE" dirty="0" err="1" smtClean="0">
                <a:solidFill>
                  <a:schemeClr val="accent2"/>
                </a:solidFill>
              </a:rPr>
              <a:t>hypotheses</a:t>
            </a:r>
            <a:r>
              <a:rPr lang="de-DE" dirty="0" smtClean="0">
                <a:solidFill>
                  <a:schemeClr val="accent2"/>
                </a:solidFill>
              </a:rPr>
              <a:t> </a:t>
            </a:r>
            <a:r>
              <a:rPr lang="de-DE" dirty="0" err="1" smtClean="0">
                <a:solidFill>
                  <a:schemeClr val="accent2"/>
                </a:solidFill>
              </a:rPr>
              <a:t>about</a:t>
            </a:r>
            <a:r>
              <a:rPr lang="de-DE" dirty="0" smtClean="0">
                <a:solidFill>
                  <a:schemeClr val="accent2"/>
                </a:solidFill>
              </a:rPr>
              <a:t> </a:t>
            </a:r>
            <a:r>
              <a:rPr lang="de-DE" dirty="0" err="1" smtClean="0">
                <a:solidFill>
                  <a:schemeClr val="accent2"/>
                </a:solidFill>
              </a:rPr>
              <a:t>aggregated</a:t>
            </a:r>
            <a:r>
              <a:rPr lang="de-DE" dirty="0" smtClean="0">
                <a:solidFill>
                  <a:schemeClr val="accent2"/>
                </a:solidFill>
              </a:rPr>
              <a:t> </a:t>
            </a:r>
            <a:r>
              <a:rPr lang="de-DE" dirty="0" err="1" smtClean="0">
                <a:solidFill>
                  <a:schemeClr val="accent2"/>
                </a:solidFill>
              </a:rPr>
              <a:t>data</a:t>
            </a:r>
            <a:r>
              <a:rPr lang="de-DE" dirty="0" smtClean="0">
                <a:solidFill>
                  <a:schemeClr val="accent2"/>
                </a:solidFill>
              </a:rPr>
              <a:t> </a:t>
            </a:r>
            <a:br>
              <a:rPr lang="de-DE" dirty="0" smtClean="0">
                <a:solidFill>
                  <a:schemeClr val="accent2"/>
                </a:solidFill>
              </a:rPr>
            </a:br>
            <a:r>
              <a:rPr lang="de-DE" dirty="0" smtClean="0">
                <a:solidFill>
                  <a:schemeClr val="accent2"/>
                </a:solidFill>
              </a:rPr>
              <a:t>(</a:t>
            </a:r>
            <a:r>
              <a:rPr lang="de-DE" b="1" dirty="0" err="1" smtClean="0">
                <a:solidFill>
                  <a:schemeClr val="accent2"/>
                </a:solidFill>
              </a:rPr>
              <a:t>solution</a:t>
            </a:r>
            <a:r>
              <a:rPr lang="de-DE" b="1" dirty="0" smtClean="0">
                <a:solidFill>
                  <a:schemeClr val="accent2"/>
                </a:solidFill>
              </a:rPr>
              <a:t>:</a:t>
            </a:r>
            <a:r>
              <a:rPr lang="de-DE" dirty="0" smtClean="0">
                <a:solidFill>
                  <a:schemeClr val="accent2"/>
                </a:solidFill>
              </a:rPr>
              <a:t> </a:t>
            </a:r>
            <a:r>
              <a:rPr lang="de-DE" dirty="0" err="1" smtClean="0">
                <a:solidFill>
                  <a:schemeClr val="accent2"/>
                </a:solidFill>
              </a:rPr>
              <a:t>MixedTrails</a:t>
            </a:r>
            <a:r>
              <a:rPr lang="de-DE" dirty="0" smtClean="0">
                <a:solidFill>
                  <a:schemeClr val="accent2"/>
                </a:solidFill>
              </a:rPr>
              <a:t>, </a:t>
            </a:r>
            <a:r>
              <a:rPr lang="de-DE" dirty="0" err="1" smtClean="0">
                <a:solidFill>
                  <a:schemeClr val="accent2"/>
                </a:solidFill>
              </a:rPr>
              <a:t>SubTrails</a:t>
            </a:r>
            <a:r>
              <a:rPr lang="de-DE" dirty="0" smtClean="0">
                <a:solidFill>
                  <a:schemeClr val="accent2"/>
                </a:solidFill>
              </a:rPr>
              <a:t>)</a:t>
            </a:r>
          </a:p>
          <a:p>
            <a:r>
              <a:rPr lang="de-DE" dirty="0" err="1" smtClean="0">
                <a:solidFill>
                  <a:schemeClr val="accent2"/>
                </a:solidFill>
              </a:rPr>
              <a:t>Formulating</a:t>
            </a:r>
            <a:r>
              <a:rPr lang="de-DE" dirty="0" smtClean="0">
                <a:solidFill>
                  <a:schemeClr val="accent2"/>
                </a:solidFill>
              </a:rPr>
              <a:t> </a:t>
            </a:r>
            <a:r>
              <a:rPr lang="de-DE" dirty="0" err="1" smtClean="0">
                <a:solidFill>
                  <a:schemeClr val="accent2"/>
                </a:solidFill>
              </a:rPr>
              <a:t>hypotheses</a:t>
            </a:r>
            <a:r>
              <a:rPr lang="de-DE" dirty="0" smtClean="0">
                <a:solidFill>
                  <a:schemeClr val="accent2"/>
                </a:solidFill>
              </a:rPr>
              <a:t> </a:t>
            </a:r>
            <a:r>
              <a:rPr lang="de-DE" dirty="0" err="1" smtClean="0">
                <a:solidFill>
                  <a:schemeClr val="accent2"/>
                </a:solidFill>
              </a:rPr>
              <a:t>sometimes</a:t>
            </a:r>
            <a:r>
              <a:rPr lang="de-DE" dirty="0" smtClean="0">
                <a:solidFill>
                  <a:schemeClr val="accent2"/>
                </a:solidFill>
              </a:rPr>
              <a:t> </a:t>
            </a:r>
            <a:r>
              <a:rPr lang="de-DE" dirty="0" err="1" smtClean="0">
                <a:solidFill>
                  <a:schemeClr val="accent2"/>
                </a:solidFill>
              </a:rPr>
              <a:t>challenging</a:t>
            </a:r>
            <a:endParaRPr lang="de-DE" dirty="0" smtClean="0">
              <a:solidFill>
                <a:schemeClr val="accent2"/>
              </a:solidFill>
            </a:endParaRPr>
          </a:p>
          <a:p>
            <a:r>
              <a:rPr lang="de-DE" dirty="0" smtClean="0">
                <a:solidFill>
                  <a:schemeClr val="accent2"/>
                </a:solidFill>
              </a:rPr>
              <a:t>Modeling </a:t>
            </a:r>
            <a:r>
              <a:rPr lang="de-DE" dirty="0" err="1" smtClean="0">
                <a:solidFill>
                  <a:schemeClr val="accent2"/>
                </a:solidFill>
              </a:rPr>
              <a:t>history</a:t>
            </a:r>
            <a:r>
              <a:rPr lang="de-DE" dirty="0" smtClean="0">
                <a:solidFill>
                  <a:schemeClr val="accent2"/>
                </a:solidFill>
              </a:rPr>
              <a:t> </a:t>
            </a:r>
            <a:r>
              <a:rPr lang="de-DE" dirty="0" err="1" smtClean="0">
                <a:solidFill>
                  <a:schemeClr val="accent2"/>
                </a:solidFill>
              </a:rPr>
              <a:t>information</a:t>
            </a:r>
            <a:r>
              <a:rPr lang="de-DE" dirty="0" smtClean="0">
                <a:solidFill>
                  <a:schemeClr val="accent2"/>
                </a:solidFill>
              </a:rPr>
              <a:t> </a:t>
            </a:r>
            <a:r>
              <a:rPr lang="de-DE" dirty="0" err="1" smtClean="0">
                <a:solidFill>
                  <a:schemeClr val="accent2"/>
                </a:solidFill>
              </a:rPr>
              <a:t>computationally</a:t>
            </a:r>
            <a:r>
              <a:rPr lang="de-DE" dirty="0" smtClean="0">
                <a:solidFill>
                  <a:schemeClr val="accent2"/>
                </a:solidFill>
              </a:rPr>
              <a:t> </a:t>
            </a:r>
            <a:r>
              <a:rPr lang="de-DE" dirty="0" err="1" smtClean="0">
                <a:solidFill>
                  <a:schemeClr val="accent2"/>
                </a:solidFill>
              </a:rPr>
              <a:t>challenging</a:t>
            </a:r>
            <a:endParaRPr lang="en-US" dirty="0" smtClean="0">
              <a:solidFill>
                <a:schemeClr val="accent2"/>
              </a:solidFill>
            </a:endParaRPr>
          </a:p>
          <a:p>
            <a:endParaRPr lang="de-DE" dirty="0" smtClean="0">
              <a:solidFill>
                <a:schemeClr val="accent2"/>
              </a:solidFill>
            </a:endParaRPr>
          </a:p>
        </p:txBody>
      </p:sp>
      <p:sp>
        <p:nvSpPr>
          <p:cNvPr id="4" name="Foliennummernplatzhalter 3"/>
          <p:cNvSpPr>
            <a:spLocks noGrp="1"/>
          </p:cNvSpPr>
          <p:nvPr>
            <p:ph type="sldNum" sz="quarter" idx="12"/>
          </p:nvPr>
        </p:nvSpPr>
        <p:spPr/>
        <p:txBody>
          <a:bodyPr/>
          <a:lstStyle/>
          <a:p>
            <a:fld id="{FDBF07A6-5FB6-4032-AAEF-606F04FD8361}" type="slidenum">
              <a:rPr lang="de-DE" smtClean="0"/>
              <a:t>28</a:t>
            </a:fld>
            <a:endParaRPr lang="de-DE"/>
          </a:p>
        </p:txBody>
      </p:sp>
    </p:spTree>
    <p:extLst>
      <p:ext uri="{BB962C8B-B14F-4D97-AF65-F5344CB8AC3E}">
        <p14:creationId xmlns:p14="http://schemas.microsoft.com/office/powerpoint/2010/main" val="916985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The End</a:t>
            </a:r>
            <a:endParaRPr lang="en-US" dirty="0"/>
          </a:p>
        </p:txBody>
      </p:sp>
      <p:sp>
        <p:nvSpPr>
          <p:cNvPr id="3" name="Inhaltsplatzhalter 2"/>
          <p:cNvSpPr>
            <a:spLocks noGrp="1"/>
          </p:cNvSpPr>
          <p:nvPr>
            <p:ph idx="1"/>
          </p:nvPr>
        </p:nvSpPr>
        <p:spPr/>
        <p:txBody>
          <a:bodyPr>
            <a:normAutofit fontScale="77500" lnSpcReduction="20000"/>
          </a:bodyPr>
          <a:lstStyle/>
          <a:p>
            <a:r>
              <a:rPr lang="de-DE" sz="3300" b="1" dirty="0" err="1" smtClean="0"/>
              <a:t>Presented</a:t>
            </a:r>
            <a:r>
              <a:rPr lang="de-DE" sz="3300" b="1" dirty="0" smtClean="0"/>
              <a:t> </a:t>
            </a:r>
            <a:r>
              <a:rPr lang="de-DE" sz="3300" b="1" dirty="0" err="1" smtClean="0"/>
              <a:t>HypTrails</a:t>
            </a:r>
            <a:r>
              <a:rPr lang="de-DE" sz="3300" b="1" dirty="0" smtClean="0"/>
              <a:t> </a:t>
            </a:r>
            <a:r>
              <a:rPr lang="de-DE" dirty="0" smtClean="0"/>
              <a:t>[Singer et al. 2015],</a:t>
            </a:r>
            <a:br>
              <a:rPr lang="de-DE" dirty="0" smtClean="0"/>
            </a:br>
            <a:r>
              <a:rPr lang="de-DE" dirty="0" smtClean="0"/>
              <a:t> a </a:t>
            </a:r>
            <a:r>
              <a:rPr lang="de-DE" dirty="0" err="1" smtClean="0"/>
              <a:t>Bayesian</a:t>
            </a:r>
            <a:r>
              <a:rPr lang="de-DE" dirty="0" smtClean="0"/>
              <a:t> </a:t>
            </a:r>
            <a:r>
              <a:rPr lang="de-DE" dirty="0" err="1" smtClean="0"/>
              <a:t>approach</a:t>
            </a:r>
            <a:r>
              <a:rPr lang="de-DE" dirty="0" smtClean="0"/>
              <a:t> </a:t>
            </a:r>
            <a:r>
              <a:rPr lang="de-DE" dirty="0" err="1" smtClean="0"/>
              <a:t>for</a:t>
            </a:r>
            <a:r>
              <a:rPr lang="de-DE" dirty="0" smtClean="0"/>
              <a:t> </a:t>
            </a:r>
            <a:r>
              <a:rPr lang="de-DE" dirty="0" err="1" smtClean="0"/>
              <a:t>comparing</a:t>
            </a:r>
            <a:r>
              <a:rPr lang="de-DE" dirty="0" smtClean="0"/>
              <a:t> </a:t>
            </a:r>
            <a:br>
              <a:rPr lang="de-DE" dirty="0" smtClean="0"/>
            </a:br>
            <a:r>
              <a:rPr lang="de-DE" dirty="0" err="1" smtClean="0"/>
              <a:t>hypotheses</a:t>
            </a:r>
            <a:r>
              <a:rPr lang="de-DE" dirty="0" smtClean="0"/>
              <a:t> </a:t>
            </a:r>
            <a:r>
              <a:rPr lang="de-DE" dirty="0" err="1" smtClean="0"/>
              <a:t>about</a:t>
            </a:r>
            <a:r>
              <a:rPr lang="de-DE" dirty="0" smtClean="0"/>
              <a:t> </a:t>
            </a:r>
            <a:r>
              <a:rPr lang="de-DE" dirty="0" err="1" smtClean="0"/>
              <a:t>navigation</a:t>
            </a:r>
            <a:r>
              <a:rPr lang="de-DE" dirty="0" smtClean="0"/>
              <a:t> on </a:t>
            </a:r>
            <a:r>
              <a:rPr lang="de-DE" dirty="0" err="1" smtClean="0"/>
              <a:t>the</a:t>
            </a:r>
            <a:r>
              <a:rPr lang="de-DE" dirty="0" smtClean="0"/>
              <a:t> web</a:t>
            </a:r>
          </a:p>
          <a:p>
            <a:endParaRPr lang="de-DE" dirty="0" smtClean="0"/>
          </a:p>
          <a:p>
            <a:r>
              <a:rPr lang="de-DE" sz="3300" b="1" dirty="0" err="1" smtClean="0"/>
              <a:t>Adopted</a:t>
            </a:r>
            <a:r>
              <a:rPr lang="de-DE" sz="3300" b="1" dirty="0" smtClean="0"/>
              <a:t> </a:t>
            </a:r>
            <a:r>
              <a:rPr lang="de-DE" sz="3300" b="1" dirty="0" err="1" smtClean="0"/>
              <a:t>HypTrails</a:t>
            </a:r>
            <a:r>
              <a:rPr lang="de-DE" sz="3300" b="1" dirty="0" smtClean="0"/>
              <a:t> </a:t>
            </a:r>
            <a:r>
              <a:rPr lang="de-DE" dirty="0" err="1" smtClean="0"/>
              <a:t>to</a:t>
            </a:r>
            <a:r>
              <a:rPr lang="de-DE" dirty="0" smtClean="0"/>
              <a:t> </a:t>
            </a:r>
            <a:r>
              <a:rPr lang="de-DE" dirty="0" err="1" smtClean="0"/>
              <a:t>study</a:t>
            </a:r>
            <a:r>
              <a:rPr lang="de-DE" dirty="0" smtClean="0"/>
              <a:t> </a:t>
            </a:r>
            <a:r>
              <a:rPr lang="de-DE" dirty="0" err="1" smtClean="0"/>
              <a:t>behavioral</a:t>
            </a:r>
            <a:r>
              <a:rPr lang="de-DE" dirty="0" smtClean="0"/>
              <a:t> </a:t>
            </a:r>
            <a:br>
              <a:rPr lang="de-DE" dirty="0" smtClean="0"/>
            </a:br>
            <a:r>
              <a:rPr lang="de-DE" dirty="0" err="1" smtClean="0"/>
              <a:t>patterns</a:t>
            </a:r>
            <a:r>
              <a:rPr lang="de-DE" dirty="0" smtClean="0"/>
              <a:t> in mobile </a:t>
            </a:r>
            <a:r>
              <a:rPr lang="de-DE" dirty="0" err="1" smtClean="0"/>
              <a:t>participatory</a:t>
            </a:r>
            <a:r>
              <a:rPr lang="de-DE" dirty="0" smtClean="0"/>
              <a:t> </a:t>
            </a:r>
            <a:br>
              <a:rPr lang="de-DE" dirty="0" smtClean="0"/>
            </a:br>
            <a:r>
              <a:rPr lang="de-DE" dirty="0" err="1" smtClean="0"/>
              <a:t>sensing</a:t>
            </a:r>
            <a:r>
              <a:rPr lang="de-DE" dirty="0" smtClean="0"/>
              <a:t> </a:t>
            </a:r>
            <a:r>
              <a:rPr lang="de-DE" dirty="0" err="1" smtClean="0"/>
              <a:t>campaigns</a:t>
            </a:r>
            <a:endParaRPr lang="de-DE" dirty="0" smtClean="0"/>
          </a:p>
          <a:p>
            <a:endParaRPr lang="de-DE" dirty="0" smtClean="0"/>
          </a:p>
          <a:p>
            <a:r>
              <a:rPr lang="de-DE" sz="3600" b="1" dirty="0" smtClean="0"/>
              <a:t>Initial </a:t>
            </a:r>
            <a:r>
              <a:rPr lang="de-DE" sz="3600" b="1" dirty="0" err="1" smtClean="0"/>
              <a:t>results</a:t>
            </a:r>
            <a:r>
              <a:rPr lang="de-DE" sz="3600" b="1" dirty="0" smtClean="0"/>
              <a:t> </a:t>
            </a:r>
            <a:r>
              <a:rPr lang="de-DE" dirty="0" smtClean="0"/>
              <a:t>on </a:t>
            </a:r>
            <a:r>
              <a:rPr lang="de-DE" dirty="0" err="1" smtClean="0"/>
              <a:t>applying</a:t>
            </a:r>
            <a:r>
              <a:rPr lang="de-DE" dirty="0" smtClean="0"/>
              <a:t> </a:t>
            </a:r>
            <a:r>
              <a:rPr lang="de-DE" dirty="0" err="1" smtClean="0"/>
              <a:t>our</a:t>
            </a:r>
            <a:r>
              <a:rPr lang="de-DE" dirty="0" smtClean="0"/>
              <a:t> </a:t>
            </a:r>
            <a:r>
              <a:rPr lang="de-DE" dirty="0" err="1" smtClean="0"/>
              <a:t>approach</a:t>
            </a:r>
            <a:r>
              <a:rPr lang="de-DE" dirty="0" smtClean="0"/>
              <a:t/>
            </a:r>
            <a:br>
              <a:rPr lang="de-DE" dirty="0" smtClean="0"/>
            </a:br>
            <a:r>
              <a:rPr lang="de-DE" dirty="0" err="1" smtClean="0"/>
              <a:t>to</a:t>
            </a:r>
            <a:r>
              <a:rPr lang="de-DE" dirty="0" smtClean="0"/>
              <a:t> </a:t>
            </a:r>
            <a:r>
              <a:rPr lang="de-DE" dirty="0" err="1" smtClean="0"/>
              <a:t>data</a:t>
            </a:r>
            <a:r>
              <a:rPr lang="de-DE" dirty="0" smtClean="0"/>
              <a:t> </a:t>
            </a:r>
            <a:r>
              <a:rPr lang="de-DE" dirty="0" err="1" smtClean="0"/>
              <a:t>from</a:t>
            </a:r>
            <a:r>
              <a:rPr lang="de-DE" dirty="0" smtClean="0"/>
              <a:t> </a:t>
            </a:r>
            <a:r>
              <a:rPr lang="de-DE" dirty="0" err="1" smtClean="0"/>
              <a:t>the</a:t>
            </a:r>
            <a:r>
              <a:rPr lang="de-DE" dirty="0" smtClean="0"/>
              <a:t> large </a:t>
            </a:r>
            <a:r>
              <a:rPr lang="de-DE" dirty="0" err="1" smtClean="0"/>
              <a:t>scale</a:t>
            </a:r>
            <a:r>
              <a:rPr lang="de-DE" dirty="0" smtClean="0"/>
              <a:t> </a:t>
            </a:r>
            <a:r>
              <a:rPr lang="de-DE" dirty="0" err="1" smtClean="0"/>
              <a:t>air</a:t>
            </a:r>
            <a:r>
              <a:rPr lang="de-DE" dirty="0" smtClean="0"/>
              <a:t> </a:t>
            </a:r>
            <a:r>
              <a:rPr lang="de-DE" dirty="0" err="1" smtClean="0"/>
              <a:t>quality</a:t>
            </a:r>
            <a:r>
              <a:rPr lang="de-DE" dirty="0" smtClean="0"/>
              <a:t> </a:t>
            </a:r>
            <a:br>
              <a:rPr lang="de-DE" dirty="0" smtClean="0"/>
            </a:br>
            <a:r>
              <a:rPr lang="de-DE" dirty="0" err="1" smtClean="0"/>
              <a:t>measuring</a:t>
            </a:r>
            <a:r>
              <a:rPr lang="de-DE" dirty="0" smtClean="0"/>
              <a:t> </a:t>
            </a:r>
            <a:r>
              <a:rPr lang="de-DE" dirty="0" err="1" smtClean="0"/>
              <a:t>campaign</a:t>
            </a:r>
            <a:r>
              <a:rPr lang="de-DE" dirty="0" smtClean="0"/>
              <a:t> APIC</a:t>
            </a:r>
          </a:p>
          <a:p>
            <a:endParaRPr lang="de-DE" dirty="0"/>
          </a:p>
          <a:p>
            <a:r>
              <a:rPr lang="de-DE" dirty="0" err="1" smtClean="0"/>
              <a:t>Many</a:t>
            </a:r>
            <a:r>
              <a:rPr lang="de-DE" dirty="0" smtClean="0"/>
              <a:t> </a:t>
            </a:r>
            <a:r>
              <a:rPr lang="de-DE" dirty="0" err="1" smtClean="0"/>
              <a:t>possible</a:t>
            </a:r>
            <a:r>
              <a:rPr lang="de-DE" dirty="0" smtClean="0"/>
              <a:t> </a:t>
            </a:r>
            <a:r>
              <a:rPr lang="de-DE" dirty="0" err="1" smtClean="0"/>
              <a:t>extension</a:t>
            </a:r>
            <a:r>
              <a:rPr lang="de-DE" dirty="0" smtClean="0"/>
              <a:t>!</a:t>
            </a:r>
            <a:endParaRPr lang="en-US" dirty="0"/>
          </a:p>
        </p:txBody>
      </p:sp>
      <p:sp>
        <p:nvSpPr>
          <p:cNvPr id="4" name="Foliennummernplatzhalter 3"/>
          <p:cNvSpPr>
            <a:spLocks noGrp="1"/>
          </p:cNvSpPr>
          <p:nvPr>
            <p:ph type="sldNum" sz="quarter" idx="12"/>
          </p:nvPr>
        </p:nvSpPr>
        <p:spPr/>
        <p:txBody>
          <a:bodyPr/>
          <a:lstStyle/>
          <a:p>
            <a:fld id="{FDBF07A6-5FB6-4032-AAEF-606F04FD8361}" type="slidenum">
              <a:rPr lang="de-DE" smtClean="0"/>
              <a:t>29</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371" y="1200263"/>
            <a:ext cx="1687699" cy="1846583"/>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758" y="3150128"/>
            <a:ext cx="1698311" cy="1698311"/>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680" y="5050028"/>
            <a:ext cx="1893389" cy="1587686"/>
          </a:xfrm>
          <a:prstGeom prst="rect">
            <a:avLst/>
          </a:prstGeom>
        </p:spPr>
      </p:pic>
      <p:sp>
        <p:nvSpPr>
          <p:cNvPr id="8" name="Textfeld 7"/>
          <p:cNvSpPr txBox="1"/>
          <p:nvPr/>
        </p:nvSpPr>
        <p:spPr>
          <a:xfrm rot="20178613">
            <a:off x="3666629" y="5369026"/>
            <a:ext cx="2752741" cy="769441"/>
          </a:xfrm>
          <a:prstGeom prst="rect">
            <a:avLst/>
          </a:prstGeom>
          <a:noFill/>
        </p:spPr>
        <p:txBody>
          <a:bodyPr wrap="none" rtlCol="0">
            <a:spAutoFit/>
          </a:bodyPr>
          <a:lstStyle/>
          <a:p>
            <a:r>
              <a:rPr lang="de-DE" sz="4400" dirty="0" err="1" smtClean="0">
                <a:solidFill>
                  <a:schemeClr val="accent2"/>
                </a:solidFill>
                <a:effectLst>
                  <a:outerShdw blurRad="38100" dist="38100" dir="2700000" algn="tl">
                    <a:srgbClr val="000000">
                      <a:alpha val="43137"/>
                    </a:srgbClr>
                  </a:outerShdw>
                </a:effectLst>
              </a:rPr>
              <a:t>Questions</a:t>
            </a:r>
            <a:r>
              <a:rPr lang="de-DE" sz="4400" dirty="0" smtClean="0">
                <a:solidFill>
                  <a:schemeClr val="accent2"/>
                </a:solidFill>
                <a:effectLst>
                  <a:outerShdw blurRad="38100" dist="38100" dir="2700000" algn="tl">
                    <a:srgbClr val="000000">
                      <a:alpha val="43137"/>
                    </a:srgbClr>
                  </a:outerShdw>
                </a:effectLst>
              </a:rPr>
              <a:t>?</a:t>
            </a:r>
            <a:endParaRPr lang="en-US" sz="4400"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446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45" y="636187"/>
            <a:ext cx="10434918" cy="6761529"/>
          </a:xfrm>
          <a:prstGeom prst="rect">
            <a:avLst/>
          </a:prstGeom>
        </p:spPr>
      </p:pic>
      <p:sp>
        <p:nvSpPr>
          <p:cNvPr id="4" name="Foliennummernplatzhalter 3"/>
          <p:cNvSpPr>
            <a:spLocks noGrp="1"/>
          </p:cNvSpPr>
          <p:nvPr>
            <p:ph type="sldNum" sz="quarter" idx="12"/>
          </p:nvPr>
        </p:nvSpPr>
        <p:spPr/>
        <p:txBody>
          <a:bodyPr/>
          <a:lstStyle/>
          <a:p>
            <a:fld id="{FDBF07A6-5FB6-4032-AAEF-606F04FD8361}" type="slidenum">
              <a:rPr lang="de-DE" smtClean="0"/>
              <a:t>3</a:t>
            </a:fld>
            <a:endParaRPr lang="de-DE"/>
          </a:p>
        </p:txBody>
      </p:sp>
      <p:sp>
        <p:nvSpPr>
          <p:cNvPr id="2" name="Textfeld 1"/>
          <p:cNvSpPr txBox="1"/>
          <p:nvPr/>
        </p:nvSpPr>
        <p:spPr>
          <a:xfrm>
            <a:off x="228600" y="901700"/>
            <a:ext cx="3944350" cy="707886"/>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de-DE" sz="4000" b="1" dirty="0" err="1" smtClean="0">
                <a:latin typeface="+mj-lt"/>
              </a:rPr>
              <a:t>From</a:t>
            </a:r>
            <a:r>
              <a:rPr lang="de-DE" sz="4000" b="1" dirty="0" smtClean="0">
                <a:latin typeface="+mj-lt"/>
              </a:rPr>
              <a:t> GPS </a:t>
            </a:r>
            <a:r>
              <a:rPr lang="de-DE" sz="4000" b="1" dirty="0" err="1" smtClean="0">
                <a:latin typeface="+mj-lt"/>
              </a:rPr>
              <a:t>tracks</a:t>
            </a:r>
            <a:r>
              <a:rPr lang="de-DE" sz="4000" b="1" dirty="0" smtClean="0">
                <a:latin typeface="+mj-lt"/>
              </a:rPr>
              <a:t> …</a:t>
            </a:r>
            <a:endParaRPr lang="en-US" sz="4000" dirty="0">
              <a:latin typeface="+mj-lt"/>
            </a:endParaRPr>
          </a:p>
        </p:txBody>
      </p:sp>
      <p:pic>
        <p:nvPicPr>
          <p:cNvPr id="49" name="Grafik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cxnSp>
        <p:nvCxnSpPr>
          <p:cNvPr id="50" name="Gerade Verbindung mit Pfeil 7"/>
          <p:cNvCxnSpPr>
            <a:cxnSpLocks noChangeShapeType="1"/>
          </p:cNvCxnSpPr>
          <p:nvPr/>
        </p:nvCxnSpPr>
        <p:spPr bwMode="auto">
          <a:xfrm flipH="1">
            <a:off x="5239658" y="2786424"/>
            <a:ext cx="303892" cy="421233"/>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3" name="Gerade Verbindung mit Pfeil 7"/>
          <p:cNvCxnSpPr>
            <a:cxnSpLocks noChangeShapeType="1"/>
          </p:cNvCxnSpPr>
          <p:nvPr/>
        </p:nvCxnSpPr>
        <p:spPr bwMode="auto">
          <a:xfrm flipH="1">
            <a:off x="4520048" y="3366654"/>
            <a:ext cx="546300" cy="1300596"/>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7" name="Gerade Verbindung mit Pfeil 7"/>
          <p:cNvCxnSpPr>
            <a:cxnSpLocks noChangeShapeType="1"/>
          </p:cNvCxnSpPr>
          <p:nvPr/>
        </p:nvCxnSpPr>
        <p:spPr bwMode="auto">
          <a:xfrm flipH="1">
            <a:off x="4260614" y="4846945"/>
            <a:ext cx="239622" cy="784598"/>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7" name="Gerade Verbindung mit Pfeil 7"/>
          <p:cNvCxnSpPr>
            <a:cxnSpLocks noChangeShapeType="1"/>
          </p:cNvCxnSpPr>
          <p:nvPr/>
        </p:nvCxnSpPr>
        <p:spPr bwMode="auto">
          <a:xfrm flipH="1">
            <a:off x="3236686" y="5646438"/>
            <a:ext cx="1023928" cy="550713"/>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81" name="Gerade Verbindung mit Pfeil 7"/>
          <p:cNvCxnSpPr>
            <a:cxnSpLocks noChangeShapeType="1"/>
          </p:cNvCxnSpPr>
          <p:nvPr/>
        </p:nvCxnSpPr>
        <p:spPr bwMode="auto">
          <a:xfrm flipV="1">
            <a:off x="3512457" y="5729969"/>
            <a:ext cx="867968" cy="400959"/>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85" name="Gerade Verbindung mit Pfeil 7"/>
          <p:cNvCxnSpPr>
            <a:cxnSpLocks noChangeShapeType="1"/>
          </p:cNvCxnSpPr>
          <p:nvPr/>
        </p:nvCxnSpPr>
        <p:spPr bwMode="auto">
          <a:xfrm flipV="1">
            <a:off x="4371690" y="5287244"/>
            <a:ext cx="867968" cy="400959"/>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86" name="Gerade Verbindung mit Pfeil 7"/>
          <p:cNvCxnSpPr>
            <a:cxnSpLocks noChangeShapeType="1"/>
          </p:cNvCxnSpPr>
          <p:nvPr/>
        </p:nvCxnSpPr>
        <p:spPr bwMode="auto">
          <a:xfrm flipH="1" flipV="1">
            <a:off x="5239658" y="4239152"/>
            <a:ext cx="1" cy="990784"/>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88" name="Gerade Verbindung mit Pfeil 7"/>
          <p:cNvCxnSpPr>
            <a:cxnSpLocks noChangeShapeType="1"/>
          </p:cNvCxnSpPr>
          <p:nvPr/>
        </p:nvCxnSpPr>
        <p:spPr bwMode="auto">
          <a:xfrm flipH="1" flipV="1">
            <a:off x="5201617" y="3689173"/>
            <a:ext cx="19021" cy="509268"/>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90" name="Gerade Verbindung mit Pfeil 7"/>
          <p:cNvCxnSpPr>
            <a:cxnSpLocks noChangeShapeType="1"/>
          </p:cNvCxnSpPr>
          <p:nvPr/>
        </p:nvCxnSpPr>
        <p:spPr bwMode="auto">
          <a:xfrm flipV="1">
            <a:off x="5272210" y="2963414"/>
            <a:ext cx="525099" cy="689398"/>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22" name="Grafi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8164" y="1645175"/>
            <a:ext cx="1161183" cy="773838"/>
          </a:xfrm>
          <a:prstGeom prst="rect">
            <a:avLst/>
          </a:prstGeom>
        </p:spPr>
      </p:pic>
      <p:grpSp>
        <p:nvGrpSpPr>
          <p:cNvPr id="33" name="Gruppieren 32"/>
          <p:cNvGrpSpPr/>
          <p:nvPr/>
        </p:nvGrpSpPr>
        <p:grpSpPr>
          <a:xfrm>
            <a:off x="6256845" y="2286885"/>
            <a:ext cx="1363691" cy="1084527"/>
            <a:chOff x="6555832" y="2325351"/>
            <a:chExt cx="1363691" cy="1084527"/>
          </a:xfrm>
        </p:grpSpPr>
        <p:sp>
          <p:nvSpPr>
            <p:cNvPr id="34" name="Ellipse 33"/>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5" name="Grafik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spTree>
    <p:extLst>
      <p:ext uri="{BB962C8B-B14F-4D97-AF65-F5344CB8AC3E}">
        <p14:creationId xmlns:p14="http://schemas.microsoft.com/office/powerpoint/2010/main" val="4143433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DBF07A6-5FB6-4032-AAEF-606F04FD8361}" type="slidenum">
              <a:rPr lang="de-DE" smtClean="0"/>
              <a:t>30</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41" y="2893369"/>
            <a:ext cx="3145993" cy="3145993"/>
          </a:xfrm>
          <a:prstGeom prst="rect">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428" y="2258369"/>
            <a:ext cx="3124572" cy="3124572"/>
          </a:xfrm>
          <a:prstGeom prst="rect">
            <a:avLst/>
          </a:prstGeom>
        </p:spPr>
      </p:pic>
      <p:sp>
        <p:nvSpPr>
          <p:cNvPr id="19" name="Titel 1"/>
          <p:cNvSpPr>
            <a:spLocks noGrp="1"/>
          </p:cNvSpPr>
          <p:nvPr>
            <p:ph type="title"/>
          </p:nvPr>
        </p:nvSpPr>
        <p:spPr>
          <a:xfrm>
            <a:off x="741718" y="1291008"/>
            <a:ext cx="8338782" cy="967361"/>
          </a:xfrm>
        </p:spPr>
        <p:txBody>
          <a:bodyPr>
            <a:normAutofit fontScale="90000"/>
          </a:bodyPr>
          <a:lstStyle/>
          <a:p>
            <a:r>
              <a:rPr lang="de-DE" dirty="0" err="1" smtClean="0"/>
              <a:t>How</a:t>
            </a:r>
            <a:r>
              <a:rPr lang="de-DE" dirty="0" smtClean="0"/>
              <a:t> </a:t>
            </a:r>
            <a:r>
              <a:rPr lang="de-DE" dirty="0" err="1" smtClean="0"/>
              <a:t>can</a:t>
            </a:r>
            <a:r>
              <a:rPr lang="de-DE" dirty="0" smtClean="0"/>
              <a:t> </a:t>
            </a:r>
            <a:r>
              <a:rPr lang="de-DE" dirty="0" err="1" smtClean="0"/>
              <a:t>we</a:t>
            </a:r>
            <a:r>
              <a:rPr lang="de-DE" dirty="0" smtClean="0"/>
              <a:t> </a:t>
            </a:r>
            <a:r>
              <a:rPr lang="de-DE" dirty="0" err="1" smtClean="0"/>
              <a:t>explain</a:t>
            </a:r>
            <a:r>
              <a:rPr lang="de-DE" dirty="0" smtClean="0"/>
              <a:t> </a:t>
            </a:r>
            <a:br>
              <a:rPr lang="de-DE" dirty="0" smtClean="0"/>
            </a:br>
            <a:r>
              <a:rPr lang="de-DE" dirty="0" err="1" smtClean="0"/>
              <a:t>participatory</a:t>
            </a:r>
            <a:r>
              <a:rPr lang="de-DE" dirty="0" smtClean="0"/>
              <a:t> (</a:t>
            </a:r>
            <a:r>
              <a:rPr lang="de-DE" dirty="0" err="1" smtClean="0"/>
              <a:t>movement</a:t>
            </a:r>
            <a:r>
              <a:rPr lang="de-DE" dirty="0" smtClean="0"/>
              <a:t>) </a:t>
            </a:r>
            <a:r>
              <a:rPr lang="de-DE" dirty="0" err="1" smtClean="0"/>
              <a:t>behavior</a:t>
            </a:r>
            <a:r>
              <a:rPr lang="de-DE" dirty="0" smtClean="0"/>
              <a:t>?</a:t>
            </a:r>
            <a:endParaRPr lang="en-US" dirty="0"/>
          </a:p>
        </p:txBody>
      </p:sp>
      <p:sp>
        <p:nvSpPr>
          <p:cNvPr id="2" name="Textfeld 1"/>
          <p:cNvSpPr txBox="1"/>
          <p:nvPr/>
        </p:nvSpPr>
        <p:spPr>
          <a:xfrm>
            <a:off x="4500335" y="3056424"/>
            <a:ext cx="4324389" cy="3139321"/>
          </a:xfrm>
          <a:prstGeom prst="rect">
            <a:avLst/>
          </a:prstGeom>
          <a:noFill/>
        </p:spPr>
        <p:txBody>
          <a:bodyPr wrap="none" rtlCol="0">
            <a:spAutoFit/>
          </a:bodyPr>
          <a:lstStyle/>
          <a:p>
            <a:pPr marL="285750" indent="-285750">
              <a:buFont typeface="Arial" panose="020B0604020202020204" pitchFamily="34" charset="0"/>
              <a:buChar char="•"/>
            </a:pPr>
            <a:r>
              <a:rPr lang="de-DE" dirty="0" err="1" smtClean="0"/>
              <a:t>Useful</a:t>
            </a:r>
            <a:r>
              <a:rPr lang="de-DE" dirty="0" smtClean="0"/>
              <a:t> </a:t>
            </a:r>
            <a:r>
              <a:rPr lang="de-DE" dirty="0" err="1" smtClean="0"/>
              <a:t>for</a:t>
            </a:r>
            <a:endParaRPr lang="de-DE" dirty="0" smtClean="0"/>
          </a:p>
          <a:p>
            <a:pPr marL="285750"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de-DE" dirty="0" smtClean="0"/>
              <a:t>Understanding </a:t>
            </a:r>
            <a:r>
              <a:rPr lang="de-DE" dirty="0" err="1" smtClean="0"/>
              <a:t>behavioral</a:t>
            </a:r>
            <a:r>
              <a:rPr lang="de-DE" dirty="0" smtClean="0"/>
              <a:t> </a:t>
            </a:r>
            <a:r>
              <a:rPr lang="de-DE" dirty="0" err="1" smtClean="0"/>
              <a:t>processes</a:t>
            </a:r>
            <a:r>
              <a:rPr lang="de-DE" dirty="0" smtClean="0"/>
              <a:t/>
            </a:r>
            <a:br>
              <a:rPr lang="de-DE" dirty="0" smtClean="0"/>
            </a:br>
            <a:r>
              <a:rPr lang="de-DE" dirty="0" smtClean="0"/>
              <a:t>in </a:t>
            </a:r>
            <a:r>
              <a:rPr lang="de-DE" dirty="0" err="1" smtClean="0"/>
              <a:t>participatory</a:t>
            </a:r>
            <a:r>
              <a:rPr lang="de-DE" dirty="0" smtClean="0"/>
              <a:t> </a:t>
            </a:r>
            <a:r>
              <a:rPr lang="de-DE" dirty="0" err="1" smtClean="0"/>
              <a:t>campaigns</a:t>
            </a:r>
            <a:endParaRPr lang="de-DE" dirty="0" smtClean="0"/>
          </a:p>
          <a:p>
            <a:pPr marL="742950" lvl="1" indent="-285750">
              <a:buFont typeface="Arial" panose="020B0604020202020204" pitchFamily="34" charset="0"/>
              <a:buChar char="•"/>
            </a:pPr>
            <a:endParaRPr lang="de-DE" dirty="0" smtClean="0"/>
          </a:p>
          <a:p>
            <a:pPr marL="742950" lvl="1" indent="-285750">
              <a:buFont typeface="Arial" panose="020B0604020202020204" pitchFamily="34" charset="0"/>
              <a:buChar char="•"/>
            </a:pPr>
            <a:r>
              <a:rPr lang="de-DE" dirty="0" smtClean="0"/>
              <a:t>Understanding </a:t>
            </a:r>
            <a:r>
              <a:rPr lang="de-DE" dirty="0" err="1" smtClean="0"/>
              <a:t>movtivation</a:t>
            </a:r>
            <a:endParaRPr lang="de-DE" dirty="0" smtClean="0"/>
          </a:p>
          <a:p>
            <a:pPr marL="742950" lvl="1" indent="-285750">
              <a:buFont typeface="Arial" panose="020B0604020202020204" pitchFamily="34" charset="0"/>
              <a:buChar char="•"/>
            </a:pPr>
            <a:endParaRPr lang="de-DE" dirty="0" smtClean="0"/>
          </a:p>
          <a:p>
            <a:pPr marL="742950" lvl="1" indent="-285750">
              <a:buFont typeface="Arial" panose="020B0604020202020204" pitchFamily="34" charset="0"/>
              <a:buChar char="•"/>
            </a:pPr>
            <a:r>
              <a:rPr lang="de-DE" dirty="0" err="1" smtClean="0"/>
              <a:t>Interpreting</a:t>
            </a:r>
            <a:r>
              <a:rPr lang="de-DE" dirty="0" smtClean="0"/>
              <a:t> </a:t>
            </a:r>
            <a:r>
              <a:rPr lang="de-DE" dirty="0" err="1"/>
              <a:t>measured</a:t>
            </a:r>
            <a:r>
              <a:rPr lang="de-DE" dirty="0"/>
              <a:t> </a:t>
            </a:r>
            <a:r>
              <a:rPr lang="de-DE" dirty="0" err="1" smtClean="0"/>
              <a:t>data</a:t>
            </a:r>
            <a:endParaRPr lang="de-DE" dirty="0" smtClean="0"/>
          </a:p>
          <a:p>
            <a:pPr marL="742950" lvl="1" indent="-285750">
              <a:buFont typeface="Arial" panose="020B0604020202020204" pitchFamily="34" charset="0"/>
              <a:buChar char="•"/>
            </a:pPr>
            <a:endParaRPr lang="de-DE" dirty="0" smtClean="0"/>
          </a:p>
          <a:p>
            <a:pPr marL="742950" lvl="1" indent="-285750">
              <a:buFont typeface="Arial" panose="020B0604020202020204" pitchFamily="34" charset="0"/>
              <a:buChar char="•"/>
            </a:pPr>
            <a:r>
              <a:rPr lang="de-DE" dirty="0" err="1" smtClean="0"/>
              <a:t>Optimizing</a:t>
            </a:r>
            <a:r>
              <a:rPr lang="de-DE" dirty="0" smtClean="0"/>
              <a:t> </a:t>
            </a:r>
            <a:r>
              <a:rPr lang="de-DE" dirty="0" err="1" smtClean="0"/>
              <a:t>campaigns</a:t>
            </a:r>
            <a:endParaRPr lang="de-DE" dirty="0" smtClean="0"/>
          </a:p>
          <a:p>
            <a:pPr marL="742950" lvl="1" indent="-285750">
              <a:buFont typeface="Arial" panose="020B0604020202020204" pitchFamily="34" charset="0"/>
              <a:buChar char="•"/>
            </a:pPr>
            <a:endParaRPr lang="de-DE" dirty="0" smtClean="0"/>
          </a:p>
        </p:txBody>
      </p:sp>
    </p:spTree>
    <p:extLst>
      <p:ext uri="{BB962C8B-B14F-4D97-AF65-F5344CB8AC3E}">
        <p14:creationId xmlns:p14="http://schemas.microsoft.com/office/powerpoint/2010/main" val="3653042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AirProbe</a:t>
            </a:r>
            <a:r>
              <a:rPr lang="de-DE" dirty="0" smtClean="0"/>
              <a:t> Paper</a:t>
            </a:r>
            <a:endParaRPr lang="en-US" dirty="0"/>
          </a:p>
        </p:txBody>
      </p:sp>
      <p:sp>
        <p:nvSpPr>
          <p:cNvPr id="4" name="Foliennummernplatzhalter 3"/>
          <p:cNvSpPr>
            <a:spLocks noGrp="1"/>
          </p:cNvSpPr>
          <p:nvPr>
            <p:ph type="sldNum" sz="quarter" idx="12"/>
          </p:nvPr>
        </p:nvSpPr>
        <p:spPr/>
        <p:txBody>
          <a:bodyPr/>
          <a:lstStyle/>
          <a:p>
            <a:fld id="{FDBF07A6-5FB6-4032-AAEF-606F04FD8361}" type="slidenum">
              <a:rPr lang="de-DE" smtClean="0"/>
              <a:t>31</a:t>
            </a:fld>
            <a:endParaRPr lang="de-DE"/>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317" y="2517954"/>
            <a:ext cx="3648938" cy="3648938"/>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0309" y="3449539"/>
            <a:ext cx="3836866" cy="2539640"/>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7601" y="173731"/>
            <a:ext cx="3654158" cy="2610113"/>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181" y="2356657"/>
            <a:ext cx="3654158" cy="2610113"/>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6432" y="4191685"/>
            <a:ext cx="3654158" cy="2610113"/>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7850" y="638447"/>
            <a:ext cx="3685480" cy="2811092"/>
          </a:xfrm>
          <a:prstGeom prst="rect">
            <a:avLst/>
          </a:prstGeom>
        </p:spPr>
      </p:pic>
    </p:spTree>
    <p:extLst>
      <p:ext uri="{BB962C8B-B14F-4D97-AF65-F5344CB8AC3E}">
        <p14:creationId xmlns:p14="http://schemas.microsoft.com/office/powerpoint/2010/main" val="2744105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7025640" y="6500495"/>
            <a:ext cx="2057400" cy="365125"/>
          </a:xfrm>
        </p:spPr>
        <p:txBody>
          <a:bodyPr/>
          <a:lstStyle/>
          <a:p>
            <a:fld id="{FDBF07A6-5FB6-4032-AAEF-606F04FD8361}" type="slidenum">
              <a:rPr lang="de-DE" smtClean="0"/>
              <a:t>32</a:t>
            </a:fld>
            <a:endParaRPr lang="de-DE" dirty="0"/>
          </a:p>
        </p:txBody>
      </p:sp>
      <p:sp>
        <p:nvSpPr>
          <p:cNvPr id="53" name="Rechteck 52"/>
          <p:cNvSpPr/>
          <p:nvPr/>
        </p:nvSpPr>
        <p:spPr>
          <a:xfrm>
            <a:off x="-3596223" y="1001689"/>
            <a:ext cx="1703223" cy="1384995"/>
          </a:xfrm>
          <a:prstGeom prst="rect">
            <a:avLst/>
          </a:prstGeom>
        </p:spPr>
        <p:txBody>
          <a:bodyPr wrap="none">
            <a:spAutoFit/>
          </a:bodyPr>
          <a:lstStyle/>
          <a:p>
            <a:pPr algn="ctr"/>
            <a:r>
              <a:rPr lang="de-DE" sz="3600" dirty="0" smtClean="0"/>
              <a:t>Pseudo </a:t>
            </a:r>
            <a:br>
              <a:rPr lang="de-DE" sz="3600" dirty="0" smtClean="0"/>
            </a:br>
            <a:r>
              <a:rPr lang="de-DE" sz="3600" dirty="0" smtClean="0"/>
              <a:t>Counts?</a:t>
            </a:r>
          </a:p>
          <a:p>
            <a:pPr algn="ctr"/>
            <a:r>
              <a:rPr lang="de-DE" sz="1200" dirty="0" smtClean="0"/>
              <a:t>(</a:t>
            </a:r>
            <a:r>
              <a:rPr lang="de-DE" sz="1200" dirty="0" err="1" smtClean="0"/>
              <a:t>Dirchlet</a:t>
            </a:r>
            <a:r>
              <a:rPr lang="de-DE" sz="1200" dirty="0" smtClean="0"/>
              <a:t> Prior)</a:t>
            </a:r>
            <a:endParaRPr lang="en-US" sz="1200" dirty="0"/>
          </a:p>
        </p:txBody>
      </p:sp>
      <p:cxnSp>
        <p:nvCxnSpPr>
          <p:cNvPr id="11" name="Gerade Verbindung mit Pfeil 10"/>
          <p:cNvCxnSpPr/>
          <p:nvPr/>
        </p:nvCxnSpPr>
        <p:spPr>
          <a:xfrm>
            <a:off x="3048954" y="3704116"/>
            <a:ext cx="3094661"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p:nvPr/>
        </p:nvCxnSpPr>
        <p:spPr>
          <a:xfrm flipH="1" flipV="1">
            <a:off x="3248091" y="2002604"/>
            <a:ext cx="1595" cy="2006927"/>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Freihandform 21"/>
          <p:cNvSpPr/>
          <p:nvPr/>
        </p:nvSpPr>
        <p:spPr>
          <a:xfrm>
            <a:off x="3232784" y="2875510"/>
            <a:ext cx="2320845" cy="441923"/>
          </a:xfrm>
          <a:custGeom>
            <a:avLst/>
            <a:gdLst>
              <a:gd name="connsiteX0" fmla="*/ 0 w 1539240"/>
              <a:gd name="connsiteY0" fmla="*/ 243840 h 243840"/>
              <a:gd name="connsiteX1" fmla="*/ 769620 w 1539240"/>
              <a:gd name="connsiteY1" fmla="*/ 53340 h 243840"/>
              <a:gd name="connsiteX2" fmla="*/ 1539240 w 1539240"/>
              <a:gd name="connsiteY2" fmla="*/ 0 h 243840"/>
            </a:gdLst>
            <a:ahLst/>
            <a:cxnLst>
              <a:cxn ang="0">
                <a:pos x="connsiteX0" y="connsiteY0"/>
              </a:cxn>
              <a:cxn ang="0">
                <a:pos x="connsiteX1" y="connsiteY1"/>
              </a:cxn>
              <a:cxn ang="0">
                <a:pos x="connsiteX2" y="connsiteY2"/>
              </a:cxn>
            </a:cxnLst>
            <a:rect l="l" t="t" r="r" b="b"/>
            <a:pathLst>
              <a:path w="1539240" h="243840">
                <a:moveTo>
                  <a:pt x="0" y="243840"/>
                </a:moveTo>
                <a:cubicBezTo>
                  <a:pt x="256540" y="168910"/>
                  <a:pt x="513080" y="93980"/>
                  <a:pt x="769620" y="53340"/>
                </a:cubicBezTo>
                <a:cubicBezTo>
                  <a:pt x="1026160" y="12700"/>
                  <a:pt x="1282700" y="6350"/>
                  <a:pt x="1539240"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ihandform 22"/>
          <p:cNvSpPr/>
          <p:nvPr/>
        </p:nvSpPr>
        <p:spPr>
          <a:xfrm>
            <a:off x="3255762" y="2597537"/>
            <a:ext cx="2263398" cy="719896"/>
          </a:xfrm>
          <a:custGeom>
            <a:avLst/>
            <a:gdLst>
              <a:gd name="connsiteX0" fmla="*/ 0 w 1501140"/>
              <a:gd name="connsiteY0" fmla="*/ 397217 h 397217"/>
              <a:gd name="connsiteX1" fmla="*/ 815340 w 1501140"/>
              <a:gd name="connsiteY1" fmla="*/ 61937 h 397217"/>
              <a:gd name="connsiteX2" fmla="*/ 1501140 w 1501140"/>
              <a:gd name="connsiteY2" fmla="*/ 977 h 397217"/>
            </a:gdLst>
            <a:ahLst/>
            <a:cxnLst>
              <a:cxn ang="0">
                <a:pos x="connsiteX0" y="connsiteY0"/>
              </a:cxn>
              <a:cxn ang="0">
                <a:pos x="connsiteX1" y="connsiteY1"/>
              </a:cxn>
              <a:cxn ang="0">
                <a:pos x="connsiteX2" y="connsiteY2"/>
              </a:cxn>
            </a:cxnLst>
            <a:rect l="l" t="t" r="r" b="b"/>
            <a:pathLst>
              <a:path w="1501140" h="397217">
                <a:moveTo>
                  <a:pt x="0" y="397217"/>
                </a:moveTo>
                <a:cubicBezTo>
                  <a:pt x="282575" y="262597"/>
                  <a:pt x="565150" y="127977"/>
                  <a:pt x="815340" y="61937"/>
                </a:cubicBezTo>
                <a:cubicBezTo>
                  <a:pt x="1065530" y="-4103"/>
                  <a:pt x="1283335" y="-1563"/>
                  <a:pt x="1501140" y="97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9" name="Rechteck 118"/>
              <p:cNvSpPr/>
              <p:nvPr/>
            </p:nvSpPr>
            <p:spPr>
              <a:xfrm>
                <a:off x="5445796" y="2648075"/>
                <a:ext cx="753424" cy="6693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2</m:t>
                          </m:r>
                        </m:sub>
                      </m:sSub>
                    </m:oMath>
                  </m:oMathPara>
                </a14:m>
                <a:endParaRPr lang="en-US" dirty="0"/>
              </a:p>
            </p:txBody>
          </p:sp>
        </mc:Choice>
        <mc:Fallback xmlns="">
          <p:sp>
            <p:nvSpPr>
              <p:cNvPr id="119" name="Rechteck 118"/>
              <p:cNvSpPr>
                <a:spLocks noRot="1" noChangeAspect="1" noMove="1" noResize="1" noEditPoints="1" noAdjustHandles="1" noChangeArrowheads="1" noChangeShapeType="1" noTextEdit="1"/>
              </p:cNvSpPr>
              <p:nvPr/>
            </p:nvSpPr>
            <p:spPr>
              <a:xfrm>
                <a:off x="5445796" y="2648075"/>
                <a:ext cx="753424" cy="66935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Rechteck 119"/>
              <p:cNvSpPr/>
              <p:nvPr/>
            </p:nvSpPr>
            <p:spPr>
              <a:xfrm>
                <a:off x="5427997" y="2328378"/>
                <a:ext cx="745398" cy="6693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i="1">
                              <a:solidFill>
                                <a:schemeClr val="tx1">
                                  <a:lumMod val="85000"/>
                                  <a:lumOff val="15000"/>
                                </a:schemeClr>
                              </a:solidFill>
                              <a:latin typeface="Cambria Math" panose="02040503050406030204" pitchFamily="18" charset="0"/>
                            </a:rPr>
                            <m:t>1</m:t>
                          </m:r>
                        </m:sub>
                      </m:sSub>
                    </m:oMath>
                  </m:oMathPara>
                </a14:m>
                <a:endParaRPr lang="en-US" dirty="0"/>
              </a:p>
            </p:txBody>
          </p:sp>
        </mc:Choice>
        <mc:Fallback xmlns="">
          <p:sp>
            <p:nvSpPr>
              <p:cNvPr id="120" name="Rechteck 119"/>
              <p:cNvSpPr>
                <a:spLocks noRot="1" noChangeAspect="1" noMove="1" noResize="1" noEditPoints="1" noAdjustHandles="1" noChangeArrowheads="1" noChangeShapeType="1" noTextEdit="1"/>
              </p:cNvSpPr>
              <p:nvPr/>
            </p:nvSpPr>
            <p:spPr>
              <a:xfrm>
                <a:off x="5427997" y="2328378"/>
                <a:ext cx="745398" cy="669359"/>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feld 27"/>
              <p:cNvSpPr txBox="1"/>
              <p:nvPr/>
            </p:nvSpPr>
            <p:spPr>
              <a:xfrm>
                <a:off x="9242697" y="2929250"/>
                <a:ext cx="2947793" cy="1200329"/>
              </a:xfrm>
              <a:prstGeom prst="rect">
                <a:avLst/>
              </a:prstGeom>
              <a:noFill/>
            </p:spPr>
            <p:txBody>
              <a:bodyPr wrap="square" rtlCol="0">
                <a:spAutoFit/>
              </a:bodyPr>
              <a:lstStyle/>
              <a:p>
                <a:r>
                  <a:rPr lang="de-DE" dirty="0" smtClean="0"/>
                  <a:t>Hypothesis </a:t>
                </a:r>
                <a14:m>
                  <m:oMath xmlns:m="http://schemas.openxmlformats.org/officeDocument/2006/math">
                    <m:sSub>
                      <m:sSubPr>
                        <m:ctrlPr>
                          <a:rPr lang="de-DE" i="1">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i="1">
                            <a:solidFill>
                              <a:schemeClr val="tx1">
                                <a:lumMod val="85000"/>
                                <a:lumOff val="15000"/>
                              </a:schemeClr>
                            </a:solidFill>
                            <a:latin typeface="Cambria Math" panose="02040503050406030204" pitchFamily="18" charset="0"/>
                          </a:rPr>
                          <m:t>3</m:t>
                        </m:r>
                      </m:sub>
                    </m:sSub>
                  </m:oMath>
                </a14:m>
                <a:r>
                  <a:rPr lang="de-DE" dirty="0" smtClean="0"/>
                  <a:t> covers </a:t>
                </a:r>
                <a:r>
                  <a:rPr lang="en-US" dirty="0" smtClean="0"/>
                  <a:t>a prominent factor of the data </a:t>
                </a:r>
                <a:br>
                  <a:rPr lang="en-US" dirty="0" smtClean="0"/>
                </a:br>
                <a:r>
                  <a:rPr lang="en-US" dirty="0" smtClean="0"/>
                  <a:t>but is not as good a fit </a:t>
                </a:r>
                <a:br>
                  <a:rPr lang="en-US" dirty="0" smtClean="0"/>
                </a:br>
                <a:r>
                  <a:rPr lang="en-US" dirty="0" smtClean="0"/>
                  <a:t>as </a:t>
                </a:r>
                <a14:m>
                  <m:oMath xmlns:m="http://schemas.openxmlformats.org/officeDocument/2006/math">
                    <m:sSub>
                      <m:sSubPr>
                        <m:ctrlPr>
                          <a:rPr lang="de-DE" i="1">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i="1">
                            <a:solidFill>
                              <a:schemeClr val="tx1">
                                <a:lumMod val="85000"/>
                                <a:lumOff val="15000"/>
                              </a:schemeClr>
                            </a:solidFill>
                            <a:latin typeface="Cambria Math" panose="02040503050406030204" pitchFamily="18" charset="0"/>
                          </a:rPr>
                          <m:t>1</m:t>
                        </m:r>
                      </m:sub>
                    </m:sSub>
                  </m:oMath>
                </a14:m>
                <a:r>
                  <a:rPr lang="de-DE" dirty="0" smtClean="0"/>
                  <a:t> and </a:t>
                </a:r>
                <a14:m>
                  <m:oMath xmlns:m="http://schemas.openxmlformats.org/officeDocument/2006/math">
                    <m:sSub>
                      <m:sSubPr>
                        <m:ctrlPr>
                          <a:rPr lang="de-DE" i="1">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2</m:t>
                        </m:r>
                      </m:sub>
                    </m:sSub>
                  </m:oMath>
                </a14:m>
                <a:endParaRPr lang="de-DE" dirty="0" smtClean="0"/>
              </a:p>
            </p:txBody>
          </p:sp>
        </mc:Choice>
        <mc:Fallback xmlns="">
          <p:sp>
            <p:nvSpPr>
              <p:cNvPr id="28" name="Textfeld 27"/>
              <p:cNvSpPr txBox="1">
                <a:spLocks noRot="1" noChangeAspect="1" noMove="1" noResize="1" noEditPoints="1" noAdjustHandles="1" noChangeArrowheads="1" noChangeShapeType="1" noTextEdit="1"/>
              </p:cNvSpPr>
              <p:nvPr/>
            </p:nvSpPr>
            <p:spPr>
              <a:xfrm>
                <a:off x="9242697" y="2929250"/>
                <a:ext cx="2947793" cy="1200329"/>
              </a:xfrm>
              <a:prstGeom prst="rect">
                <a:avLst/>
              </a:prstGeom>
              <a:blipFill rotWithShape="0">
                <a:blip r:embed="rId8"/>
                <a:stretch>
                  <a:fillRect l="-1653" t="-3061" b="-7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feld 121"/>
              <p:cNvSpPr txBox="1"/>
              <p:nvPr/>
            </p:nvSpPr>
            <p:spPr>
              <a:xfrm>
                <a:off x="9433367" y="2268572"/>
                <a:ext cx="2421952" cy="646331"/>
              </a:xfrm>
              <a:prstGeom prst="rect">
                <a:avLst/>
              </a:prstGeom>
              <a:noFill/>
            </p:spPr>
            <p:txBody>
              <a:bodyPr wrap="square" rtlCol="0">
                <a:spAutoFit/>
              </a:bodyPr>
              <a:lstStyle/>
              <a:p>
                <a:r>
                  <a:rPr lang="de-DE" dirty="0" smtClean="0"/>
                  <a:t>Hypothesis </a:t>
                </a:r>
                <a14:m>
                  <m:oMath xmlns:m="http://schemas.openxmlformats.org/officeDocument/2006/math">
                    <m:sSub>
                      <m:sSubPr>
                        <m:ctrlPr>
                          <a:rPr lang="de-DE" i="1">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1</m:t>
                        </m:r>
                      </m:sub>
                    </m:sSub>
                  </m:oMath>
                </a14:m>
                <a:r>
                  <a:rPr lang="de-DE" dirty="0" smtClean="0"/>
                  <a:t> </a:t>
                </a:r>
                <a:r>
                  <a:rPr lang="de-DE" dirty="0" err="1" smtClean="0"/>
                  <a:t>is</a:t>
                </a:r>
                <a:r>
                  <a:rPr lang="de-DE" dirty="0" smtClean="0"/>
                  <a:t> </a:t>
                </a:r>
                <a:r>
                  <a:rPr lang="de-DE" dirty="0" err="1" smtClean="0"/>
                  <a:t>better</a:t>
                </a:r>
                <a:r>
                  <a:rPr lang="de-DE" dirty="0" smtClean="0"/>
                  <a:t> </a:t>
                </a:r>
                <a:r>
                  <a:rPr lang="de-DE" dirty="0" err="1" smtClean="0"/>
                  <a:t>than</a:t>
                </a:r>
                <a:r>
                  <a:rPr lang="de-DE" dirty="0" smtClean="0"/>
                  <a:t> </a:t>
                </a:r>
                <a:r>
                  <a:rPr lang="de-DE" dirty="0" err="1" smtClean="0"/>
                  <a:t>hypothesis</a:t>
                </a:r>
                <a:r>
                  <a:rPr lang="de-DE" dirty="0" smtClean="0"/>
                  <a:t> </a:t>
                </a:r>
                <a14:m>
                  <m:oMath xmlns:m="http://schemas.openxmlformats.org/officeDocument/2006/math">
                    <m:sSub>
                      <m:sSubPr>
                        <m:ctrlPr>
                          <a:rPr lang="de-DE" i="1">
                            <a:solidFill>
                              <a:schemeClr val="tx1">
                                <a:lumMod val="85000"/>
                                <a:lumOff val="15000"/>
                              </a:schemeClr>
                            </a:solidFill>
                            <a:latin typeface="Cambria Math" panose="02040503050406030204" pitchFamily="18" charset="0"/>
                          </a:rPr>
                        </m:ctrlPr>
                      </m:sSubPr>
                      <m:e>
                        <m:r>
                          <a:rPr lang="de-DE" i="1">
                            <a:solidFill>
                              <a:schemeClr val="tx1">
                                <a:lumMod val="85000"/>
                                <a:lumOff val="15000"/>
                              </a:schemeClr>
                            </a:solidFill>
                            <a:latin typeface="Cambria Math" panose="02040503050406030204" pitchFamily="18" charset="0"/>
                          </a:rPr>
                          <m:t>𝐻</m:t>
                        </m:r>
                      </m:e>
                      <m:sub>
                        <m:r>
                          <a:rPr lang="de-DE" b="0" i="1" smtClean="0">
                            <a:solidFill>
                              <a:schemeClr val="tx1">
                                <a:lumMod val="85000"/>
                                <a:lumOff val="15000"/>
                              </a:schemeClr>
                            </a:solidFill>
                            <a:latin typeface="Cambria Math" panose="02040503050406030204" pitchFamily="18" charset="0"/>
                          </a:rPr>
                          <m:t>2</m:t>
                        </m:r>
                      </m:sub>
                    </m:sSub>
                  </m:oMath>
                </a14:m>
                <a:endParaRPr lang="de-DE" dirty="0" smtClean="0"/>
              </a:p>
            </p:txBody>
          </p:sp>
        </mc:Choice>
        <mc:Fallback xmlns="">
          <p:sp>
            <p:nvSpPr>
              <p:cNvPr id="122" name="Textfeld 121"/>
              <p:cNvSpPr txBox="1">
                <a:spLocks noRot="1" noChangeAspect="1" noMove="1" noResize="1" noEditPoints="1" noAdjustHandles="1" noChangeArrowheads="1" noChangeShapeType="1" noTextEdit="1"/>
              </p:cNvSpPr>
              <p:nvPr/>
            </p:nvSpPr>
            <p:spPr>
              <a:xfrm>
                <a:off x="9433367" y="2268572"/>
                <a:ext cx="2421952" cy="646331"/>
              </a:xfrm>
              <a:prstGeom prst="rect">
                <a:avLst/>
              </a:prstGeom>
              <a:blipFill rotWithShape="0">
                <a:blip r:embed="rId9"/>
                <a:stretch>
                  <a:fillRect l="-2010"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hteck 98"/>
              <p:cNvSpPr/>
              <p:nvPr/>
            </p:nvSpPr>
            <p:spPr>
              <a:xfrm>
                <a:off x="9242697" y="1216299"/>
                <a:ext cx="5791907"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400" i="1" smtClean="0">
                              <a:latin typeface="Cambria Math" panose="02040503050406030204" pitchFamily="18" charset="0"/>
                            </a:rPr>
                          </m:ctrlPr>
                        </m:sSubPr>
                        <m:e>
                          <m:r>
                            <m:rPr>
                              <m:sty m:val="p"/>
                            </m:rPr>
                            <a:rPr lang="de-DE" sz="2400" b="0" i="0" smtClean="0">
                              <a:latin typeface="Cambria Math" panose="02040503050406030204" pitchFamily="18" charset="0"/>
                            </a:rPr>
                            <m:t>log</m:t>
                          </m:r>
                          <m:r>
                            <a:rPr lang="de-DE" sz="2400" b="0" i="1" smtClean="0">
                              <a:latin typeface="Cambria Math" panose="02040503050406030204" pitchFamily="18" charset="0"/>
                            </a:rPr>
                            <m:t>⁡(</m:t>
                          </m:r>
                          <m:r>
                            <a:rPr lang="de-DE" sz="2400" i="1">
                              <a:latin typeface="Cambria Math" panose="02040503050406030204" pitchFamily="18" charset="0"/>
                            </a:rPr>
                            <m:t>𝐵</m:t>
                          </m:r>
                        </m:e>
                        <m:sub>
                          <m:r>
                            <a:rPr lang="de-DE" sz="2400" i="1">
                              <a:latin typeface="Cambria Math" panose="02040503050406030204" pitchFamily="18" charset="0"/>
                            </a:rPr>
                            <m:t>1,2</m:t>
                          </m:r>
                        </m:sub>
                      </m:sSub>
                      <m:r>
                        <a:rPr lang="de-DE" sz="2400" b="0" i="1" smtClean="0">
                          <a:latin typeface="Cambria Math" panose="02040503050406030204" pitchFamily="18" charset="0"/>
                        </a:rPr>
                        <m:t>)</m:t>
                      </m:r>
                      <m:r>
                        <a:rPr lang="de-DE" sz="2400" i="1">
                          <a:latin typeface="Cambria Math" panose="02040503050406030204" pitchFamily="18" charset="0"/>
                        </a:rPr>
                        <m:t>=</m:t>
                      </m:r>
                      <m:r>
                        <m:rPr>
                          <m:sty m:val="p"/>
                        </m:rPr>
                        <a:rPr lang="de-DE" sz="2400">
                          <a:latin typeface="Cambria Math" panose="02040503050406030204" pitchFamily="18" charset="0"/>
                        </a:rPr>
                        <m:t>log</m:t>
                      </m:r>
                      <m:r>
                        <a:rPr lang="de-DE" sz="2400" i="1">
                          <a:latin typeface="Cambria Math" panose="02040503050406030204" pitchFamily="18" charset="0"/>
                        </a:rPr>
                        <m:t>⁡(</m:t>
                      </m:r>
                      <m:r>
                        <a:rPr lang="de-DE" sz="2400" i="1">
                          <a:latin typeface="Cambria Math" panose="02040503050406030204" pitchFamily="18" charset="0"/>
                        </a:rPr>
                        <m:t>𝑃</m:t>
                      </m:r>
                      <m:d>
                        <m:dPr>
                          <m:ctrlPr>
                            <a:rPr lang="de-DE" sz="2400" i="1">
                              <a:latin typeface="Cambria Math" panose="02040503050406030204" pitchFamily="18" charset="0"/>
                            </a:rPr>
                          </m:ctrlPr>
                        </m:dPr>
                        <m:e>
                          <m:r>
                            <a:rPr lang="de-DE" sz="2400" i="1">
                              <a:latin typeface="Cambria Math" panose="02040503050406030204" pitchFamily="18" charset="0"/>
                            </a:rPr>
                            <m:t>𝐷</m:t>
                          </m:r>
                        </m:e>
                        <m:e>
                          <m:sSub>
                            <m:sSubPr>
                              <m:ctrlPr>
                                <a:rPr lang="de-DE" sz="2400" i="1">
                                  <a:latin typeface="Cambria Math" panose="02040503050406030204" pitchFamily="18" charset="0"/>
                                </a:rPr>
                              </m:ctrlPr>
                            </m:sSubPr>
                            <m:e>
                              <m:r>
                                <a:rPr lang="de-DE" sz="2400" i="1">
                                  <a:latin typeface="Cambria Math" panose="02040503050406030204" pitchFamily="18" charset="0"/>
                                </a:rPr>
                                <m:t>𝐻</m:t>
                              </m:r>
                            </m:e>
                            <m:sub>
                              <m:r>
                                <a:rPr lang="de-DE" sz="2400" i="1">
                                  <a:latin typeface="Cambria Math" panose="02040503050406030204" pitchFamily="18" charset="0"/>
                                </a:rPr>
                                <m:t>1</m:t>
                              </m:r>
                            </m:sub>
                          </m:sSub>
                          <m:r>
                            <a:rPr lang="de-DE" sz="2400" i="1">
                              <a:latin typeface="Cambria Math" panose="02040503050406030204" pitchFamily="18" charset="0"/>
                            </a:rPr>
                            <m:t>)</m:t>
                          </m:r>
                        </m:e>
                      </m:d>
                      <m:r>
                        <a:rPr lang="de-DE" sz="2400" i="1">
                          <a:latin typeface="Cambria Math" panose="02040503050406030204" pitchFamily="18" charset="0"/>
                        </a:rPr>
                        <m:t> −</m:t>
                      </m:r>
                      <m:r>
                        <m:rPr>
                          <m:sty m:val="p"/>
                        </m:rPr>
                        <a:rPr lang="de-DE" sz="2400">
                          <a:latin typeface="Cambria Math" panose="02040503050406030204" pitchFamily="18" charset="0"/>
                        </a:rPr>
                        <m:t>log</m:t>
                      </m:r>
                      <m:r>
                        <a:rPr lang="de-DE" sz="2400" i="1">
                          <a:latin typeface="Cambria Math" panose="02040503050406030204" pitchFamily="18" charset="0"/>
                        </a:rPr>
                        <m:t>⁡(</m:t>
                      </m:r>
                      <m:r>
                        <a:rPr lang="de-DE" sz="2400" i="1">
                          <a:latin typeface="Cambria Math" panose="02040503050406030204" pitchFamily="18" charset="0"/>
                        </a:rPr>
                        <m:t>𝑃</m:t>
                      </m:r>
                      <m:d>
                        <m:dPr>
                          <m:ctrlPr>
                            <a:rPr lang="de-DE" sz="2400" i="1">
                              <a:latin typeface="Cambria Math" panose="02040503050406030204" pitchFamily="18" charset="0"/>
                            </a:rPr>
                          </m:ctrlPr>
                        </m:dPr>
                        <m:e>
                          <m:r>
                            <a:rPr lang="de-DE" sz="2400" i="1">
                              <a:latin typeface="Cambria Math" panose="02040503050406030204" pitchFamily="18" charset="0"/>
                            </a:rPr>
                            <m:t>𝐷</m:t>
                          </m:r>
                        </m:e>
                        <m:e>
                          <m:sSub>
                            <m:sSubPr>
                              <m:ctrlPr>
                                <a:rPr lang="de-DE" sz="2400" i="1">
                                  <a:latin typeface="Cambria Math" panose="02040503050406030204" pitchFamily="18" charset="0"/>
                                </a:rPr>
                              </m:ctrlPr>
                            </m:sSubPr>
                            <m:e>
                              <m:r>
                                <a:rPr lang="de-DE" sz="2400" i="1">
                                  <a:latin typeface="Cambria Math" panose="02040503050406030204" pitchFamily="18" charset="0"/>
                                </a:rPr>
                                <m:t>𝐻</m:t>
                              </m:r>
                            </m:e>
                            <m:sub>
                              <m:r>
                                <a:rPr lang="de-DE" sz="2400" i="1">
                                  <a:latin typeface="Cambria Math" panose="02040503050406030204" pitchFamily="18" charset="0"/>
                                </a:rPr>
                                <m:t>2</m:t>
                              </m:r>
                            </m:sub>
                          </m:sSub>
                          <m:r>
                            <a:rPr lang="de-DE" sz="2400" i="1">
                              <a:latin typeface="Cambria Math" panose="02040503050406030204" pitchFamily="18" charset="0"/>
                            </a:rPr>
                            <m:t>)</m:t>
                          </m:r>
                        </m:e>
                      </m:d>
                    </m:oMath>
                  </m:oMathPara>
                </a14:m>
                <a:endParaRPr lang="de-DE" sz="2400" dirty="0"/>
              </a:p>
            </p:txBody>
          </p:sp>
        </mc:Choice>
        <mc:Fallback xmlns="">
          <p:sp>
            <p:nvSpPr>
              <p:cNvPr id="99" name="Rechteck 98"/>
              <p:cNvSpPr>
                <a:spLocks noRot="1" noChangeAspect="1" noMove="1" noResize="1" noEditPoints="1" noAdjustHandles="1" noChangeArrowheads="1" noChangeShapeType="1" noTextEdit="1"/>
              </p:cNvSpPr>
              <p:nvPr/>
            </p:nvSpPr>
            <p:spPr>
              <a:xfrm>
                <a:off x="9242697" y="1216299"/>
                <a:ext cx="5791907" cy="477888"/>
              </a:xfrm>
              <a:prstGeom prst="rect">
                <a:avLst/>
              </a:prstGeom>
              <a:blipFill rotWithShape="0">
                <a:blip r:embed="rId10"/>
                <a:stretch>
                  <a:fillRect b="-15385"/>
                </a:stretch>
              </a:blipFill>
            </p:spPr>
            <p:txBody>
              <a:bodyPr/>
              <a:lstStyle/>
              <a:p>
                <a:r>
                  <a:rPr lang="en-US">
                    <a:noFill/>
                  </a:rPr>
                  <a:t> </a:t>
                </a:r>
              </a:p>
            </p:txBody>
          </p:sp>
        </mc:Fallback>
      </mc:AlternateContent>
      <p:sp>
        <p:nvSpPr>
          <p:cNvPr id="47" name="Textfeld 46"/>
          <p:cNvSpPr txBox="1"/>
          <p:nvPr/>
        </p:nvSpPr>
        <p:spPr>
          <a:xfrm>
            <a:off x="-4137635" y="3959597"/>
            <a:ext cx="2306737" cy="923330"/>
          </a:xfrm>
          <a:prstGeom prst="rect">
            <a:avLst/>
          </a:prstGeom>
          <a:noFill/>
        </p:spPr>
        <p:txBody>
          <a:bodyPr wrap="square" rtlCol="0">
            <a:spAutoFit/>
          </a:bodyPr>
          <a:lstStyle/>
          <a:p>
            <a:r>
              <a:rPr lang="de-DE" dirty="0" smtClean="0"/>
              <a:t>Hypothesis PDF </a:t>
            </a:r>
            <a:r>
              <a:rPr lang="de-DE" dirty="0" err="1" smtClean="0"/>
              <a:t>for</a:t>
            </a:r>
            <a:r>
              <a:rPr lang="de-DE" dirty="0" smtClean="0"/>
              <a:t> </a:t>
            </a:r>
          </a:p>
          <a:p>
            <a:r>
              <a:rPr lang="de-DE" dirty="0"/>
              <a:t>a</a:t>
            </a:r>
            <a:r>
              <a:rPr lang="de-DE" dirty="0" smtClean="0"/>
              <a:t> </a:t>
            </a:r>
            <a:r>
              <a:rPr lang="de-DE" dirty="0" err="1" smtClean="0"/>
              <a:t>single</a:t>
            </a:r>
            <a:r>
              <a:rPr lang="de-DE" dirty="0" smtClean="0"/>
              <a:t> </a:t>
            </a:r>
            <a:r>
              <a:rPr lang="de-DE" dirty="0" err="1" smtClean="0"/>
              <a:t>state</a:t>
            </a:r>
            <a:r>
              <a:rPr lang="de-DE" dirty="0" smtClean="0"/>
              <a:t>:</a:t>
            </a:r>
          </a:p>
          <a:p>
            <a:r>
              <a:rPr lang="de-DE" dirty="0" smtClean="0"/>
              <a:t>Brandenburg Gate</a:t>
            </a:r>
            <a:endParaRPr lang="en-US" dirty="0"/>
          </a:p>
        </p:txBody>
      </p:sp>
      <p:grpSp>
        <p:nvGrpSpPr>
          <p:cNvPr id="42" name="Gruppieren 41"/>
          <p:cNvGrpSpPr/>
          <p:nvPr/>
        </p:nvGrpSpPr>
        <p:grpSpPr>
          <a:xfrm>
            <a:off x="7482662" y="5415108"/>
            <a:ext cx="1077383" cy="1290444"/>
            <a:chOff x="1396183" y="5358996"/>
            <a:chExt cx="1077383" cy="1290444"/>
          </a:xfrm>
        </p:grpSpPr>
        <p:grpSp>
          <p:nvGrpSpPr>
            <p:cNvPr id="5" name="Gruppieren 4"/>
            <p:cNvGrpSpPr/>
            <p:nvPr/>
          </p:nvGrpSpPr>
          <p:grpSpPr>
            <a:xfrm>
              <a:off x="1396183" y="5358996"/>
              <a:ext cx="809399" cy="835392"/>
              <a:chOff x="2488111" y="1812557"/>
              <a:chExt cx="809399" cy="835392"/>
            </a:xfrm>
          </p:grpSpPr>
          <p:sp>
            <p:nvSpPr>
              <p:cNvPr id="26" name="Rechteck 25"/>
              <p:cNvSpPr/>
              <p:nvPr/>
            </p:nvSpPr>
            <p:spPr>
              <a:xfrm>
                <a:off x="2759324" y="1812557"/>
                <a:ext cx="269093" cy="835392"/>
              </a:xfrm>
              <a:prstGeom prst="rect">
                <a:avLst/>
              </a:prstGeom>
              <a:solidFill>
                <a:srgbClr val="F76C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hteck 28"/>
              <p:cNvSpPr/>
              <p:nvPr/>
            </p:nvSpPr>
            <p:spPr>
              <a:xfrm>
                <a:off x="2488111" y="2340521"/>
                <a:ext cx="269093" cy="307427"/>
              </a:xfrm>
              <a:prstGeom prst="rect">
                <a:avLst/>
              </a:prstGeom>
              <a:solidFill>
                <a:srgbClr val="F76C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p:cNvSpPr/>
              <p:nvPr/>
            </p:nvSpPr>
            <p:spPr>
              <a:xfrm>
                <a:off x="3028417" y="2199500"/>
                <a:ext cx="269093" cy="446793"/>
              </a:xfrm>
              <a:prstGeom prst="rect">
                <a:avLst/>
              </a:prstGeom>
              <a:solidFill>
                <a:srgbClr val="F76C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Rechteck 2"/>
                <p:cNvSpPr/>
                <p:nvPr/>
              </p:nvSpPr>
              <p:spPr>
                <a:xfrm>
                  <a:off x="1634459" y="6249330"/>
                  <a:ext cx="42780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000" i="1">
                            <a:latin typeface="Cambria Math" panose="02040503050406030204" pitchFamily="18" charset="0"/>
                          </a:rPr>
                          <m:t>𝐷</m:t>
                        </m:r>
                      </m:oMath>
                    </m:oMathPara>
                  </a14:m>
                  <a:endParaRPr lang="en-US" sz="2000" dirty="0"/>
                </a:p>
              </p:txBody>
            </p:sp>
          </mc:Choice>
          <mc:Fallback xmlns="">
            <p:sp>
              <p:nvSpPr>
                <p:cNvPr id="3" name="Rechteck 2"/>
                <p:cNvSpPr>
                  <a:spLocks noRot="1" noChangeAspect="1" noMove="1" noResize="1" noEditPoints="1" noAdjustHandles="1" noChangeArrowheads="1" noChangeShapeType="1" noTextEdit="1"/>
                </p:cNvSpPr>
                <p:nvPr/>
              </p:nvSpPr>
              <p:spPr>
                <a:xfrm>
                  <a:off x="1634459" y="6249330"/>
                  <a:ext cx="427809" cy="400110"/>
                </a:xfrm>
                <a:prstGeom prst="rect">
                  <a:avLst/>
                </a:prstGeom>
                <a:blipFill rotWithShape="0">
                  <a:blip r:embed="rId36"/>
                  <a:stretch>
                    <a:fillRect/>
                  </a:stretch>
                </a:blipFill>
              </p:spPr>
              <p:txBody>
                <a:bodyPr/>
                <a:lstStyle/>
                <a:p>
                  <a:r>
                    <a:rPr lang="en-US">
                      <a:noFill/>
                    </a:rPr>
                    <a:t> </a:t>
                  </a:r>
                </a:p>
              </p:txBody>
            </p:sp>
          </mc:Fallback>
        </mc:AlternateContent>
        <p:sp>
          <p:nvSpPr>
            <p:cNvPr id="164" name="Rechteck 163"/>
            <p:cNvSpPr/>
            <p:nvPr/>
          </p:nvSpPr>
          <p:spPr>
            <a:xfrm>
              <a:off x="2204473" y="5745939"/>
              <a:ext cx="269093" cy="446793"/>
            </a:xfrm>
            <a:prstGeom prst="rect">
              <a:avLst/>
            </a:prstGeom>
            <a:solidFill>
              <a:srgbClr val="F76C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uppieren 14"/>
          <p:cNvGrpSpPr/>
          <p:nvPr/>
        </p:nvGrpSpPr>
        <p:grpSpPr>
          <a:xfrm>
            <a:off x="1435024" y="5599145"/>
            <a:ext cx="1077867" cy="1062563"/>
            <a:chOff x="4397075" y="5530279"/>
            <a:chExt cx="1077867" cy="1062563"/>
          </a:xfrm>
        </p:grpSpPr>
        <p:grpSp>
          <p:nvGrpSpPr>
            <p:cNvPr id="7" name="Gruppieren 6"/>
            <p:cNvGrpSpPr/>
            <p:nvPr/>
          </p:nvGrpSpPr>
          <p:grpSpPr>
            <a:xfrm>
              <a:off x="4397075" y="5530279"/>
              <a:ext cx="809399" cy="635334"/>
              <a:chOff x="4364829" y="2459093"/>
              <a:chExt cx="809399" cy="635334"/>
            </a:xfrm>
          </p:grpSpPr>
          <p:sp>
            <p:nvSpPr>
              <p:cNvPr id="35" name="Rechteck 34"/>
              <p:cNvSpPr/>
              <p:nvPr/>
            </p:nvSpPr>
            <p:spPr>
              <a:xfrm>
                <a:off x="4636042" y="2459093"/>
                <a:ext cx="279716" cy="635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hteck 35"/>
              <p:cNvSpPr/>
              <p:nvPr/>
            </p:nvSpPr>
            <p:spPr>
              <a:xfrm>
                <a:off x="4364829" y="2786999"/>
                <a:ext cx="269093" cy="307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hteck 36"/>
              <p:cNvSpPr/>
              <p:nvPr/>
            </p:nvSpPr>
            <p:spPr>
              <a:xfrm>
                <a:off x="4905135" y="2645978"/>
                <a:ext cx="269093" cy="446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8" name="Rechteck 37"/>
                <p:cNvSpPr/>
                <p:nvPr/>
              </p:nvSpPr>
              <p:spPr>
                <a:xfrm>
                  <a:off x="4688588" y="6192732"/>
                  <a:ext cx="52700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000" i="1">
                                <a:solidFill>
                                  <a:schemeClr val="tx1">
                                    <a:lumMod val="85000"/>
                                    <a:lumOff val="15000"/>
                                  </a:schemeClr>
                                </a:solidFill>
                                <a:latin typeface="Cambria Math" panose="02040503050406030204" pitchFamily="18" charset="0"/>
                              </a:rPr>
                            </m:ctrlPr>
                          </m:sSubPr>
                          <m:e>
                            <m:r>
                              <a:rPr lang="de-DE" sz="2000" i="1">
                                <a:solidFill>
                                  <a:schemeClr val="tx1">
                                    <a:lumMod val="85000"/>
                                    <a:lumOff val="15000"/>
                                  </a:schemeClr>
                                </a:solidFill>
                                <a:latin typeface="Cambria Math" panose="02040503050406030204" pitchFamily="18" charset="0"/>
                              </a:rPr>
                              <m:t>𝐻</m:t>
                            </m:r>
                          </m:e>
                          <m:sub>
                            <m:r>
                              <a:rPr lang="de-DE" sz="2000" i="1">
                                <a:solidFill>
                                  <a:schemeClr val="tx1">
                                    <a:lumMod val="85000"/>
                                    <a:lumOff val="15000"/>
                                  </a:schemeClr>
                                </a:solidFill>
                                <a:latin typeface="Cambria Math" panose="02040503050406030204" pitchFamily="18" charset="0"/>
                              </a:rPr>
                              <m:t>1</m:t>
                            </m:r>
                          </m:sub>
                        </m:sSub>
                      </m:oMath>
                    </m:oMathPara>
                  </a14:m>
                  <a:endParaRPr lang="en-US" sz="2000" dirty="0"/>
                </a:p>
              </p:txBody>
            </p:sp>
          </mc:Choice>
          <mc:Fallback xmlns="">
            <p:sp>
              <p:nvSpPr>
                <p:cNvPr id="38" name="Rechteck 37"/>
                <p:cNvSpPr>
                  <a:spLocks noRot="1" noChangeAspect="1" noMove="1" noResize="1" noEditPoints="1" noAdjustHandles="1" noChangeArrowheads="1" noChangeShapeType="1" noTextEdit="1"/>
                </p:cNvSpPr>
                <p:nvPr/>
              </p:nvSpPr>
              <p:spPr>
                <a:xfrm>
                  <a:off x="4688588" y="6192732"/>
                  <a:ext cx="527004" cy="400110"/>
                </a:xfrm>
                <a:prstGeom prst="rect">
                  <a:avLst/>
                </a:prstGeom>
                <a:blipFill rotWithShape="0">
                  <a:blip r:embed="rId37"/>
                  <a:stretch>
                    <a:fillRect/>
                  </a:stretch>
                </a:blipFill>
              </p:spPr>
              <p:txBody>
                <a:bodyPr/>
                <a:lstStyle/>
                <a:p>
                  <a:r>
                    <a:rPr lang="en-US">
                      <a:noFill/>
                    </a:rPr>
                    <a:t> </a:t>
                  </a:r>
                </a:p>
              </p:txBody>
            </p:sp>
          </mc:Fallback>
        </mc:AlternateContent>
        <p:sp>
          <p:nvSpPr>
            <p:cNvPr id="165" name="Rechteck 164"/>
            <p:cNvSpPr/>
            <p:nvPr/>
          </p:nvSpPr>
          <p:spPr>
            <a:xfrm>
              <a:off x="5205849" y="5717164"/>
              <a:ext cx="269093" cy="446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uppieren 16"/>
          <p:cNvGrpSpPr/>
          <p:nvPr/>
        </p:nvGrpSpPr>
        <p:grpSpPr>
          <a:xfrm>
            <a:off x="2734908" y="5764400"/>
            <a:ext cx="1076839" cy="880164"/>
            <a:chOff x="5696959" y="5695534"/>
            <a:chExt cx="1076839" cy="880164"/>
          </a:xfrm>
        </p:grpSpPr>
        <p:grpSp>
          <p:nvGrpSpPr>
            <p:cNvPr id="6" name="Gruppieren 5"/>
            <p:cNvGrpSpPr/>
            <p:nvPr/>
          </p:nvGrpSpPr>
          <p:grpSpPr>
            <a:xfrm>
              <a:off x="5696959" y="5695534"/>
              <a:ext cx="809399" cy="464608"/>
              <a:chOff x="3629350" y="2239938"/>
              <a:chExt cx="809399" cy="464608"/>
            </a:xfrm>
          </p:grpSpPr>
          <p:sp>
            <p:nvSpPr>
              <p:cNvPr id="2" name="Rechteck 1"/>
              <p:cNvSpPr/>
              <p:nvPr/>
            </p:nvSpPr>
            <p:spPr>
              <a:xfrm>
                <a:off x="3900563" y="2239938"/>
                <a:ext cx="269093" cy="46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hteck 20"/>
              <p:cNvSpPr/>
              <p:nvPr/>
            </p:nvSpPr>
            <p:spPr>
              <a:xfrm>
                <a:off x="3629350" y="2397119"/>
                <a:ext cx="269093" cy="307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p:cNvSpPr/>
              <p:nvPr/>
            </p:nvSpPr>
            <p:spPr>
              <a:xfrm>
                <a:off x="4169656" y="2256098"/>
                <a:ext cx="269093" cy="446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9" name="Rechteck 38"/>
                <p:cNvSpPr/>
                <p:nvPr/>
              </p:nvSpPr>
              <p:spPr>
                <a:xfrm>
                  <a:off x="6021730" y="6175588"/>
                  <a:ext cx="53296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000" i="1" smtClean="0">
                                <a:solidFill>
                                  <a:schemeClr val="tx1">
                                    <a:lumMod val="85000"/>
                                    <a:lumOff val="15000"/>
                                  </a:schemeClr>
                                </a:solidFill>
                                <a:latin typeface="Cambria Math" panose="02040503050406030204" pitchFamily="18" charset="0"/>
                              </a:rPr>
                            </m:ctrlPr>
                          </m:sSubPr>
                          <m:e>
                            <m:r>
                              <a:rPr lang="de-DE" sz="2000" i="1">
                                <a:solidFill>
                                  <a:schemeClr val="tx1">
                                    <a:lumMod val="85000"/>
                                    <a:lumOff val="15000"/>
                                  </a:schemeClr>
                                </a:solidFill>
                                <a:latin typeface="Cambria Math" panose="02040503050406030204" pitchFamily="18" charset="0"/>
                              </a:rPr>
                              <m:t>𝐻</m:t>
                            </m:r>
                          </m:e>
                          <m:sub>
                            <m:r>
                              <a:rPr lang="de-DE" sz="2000" b="0" i="1" smtClean="0">
                                <a:solidFill>
                                  <a:schemeClr val="tx1">
                                    <a:lumMod val="85000"/>
                                    <a:lumOff val="15000"/>
                                  </a:schemeClr>
                                </a:solidFill>
                                <a:latin typeface="Cambria Math" panose="02040503050406030204" pitchFamily="18" charset="0"/>
                              </a:rPr>
                              <m:t>2</m:t>
                            </m:r>
                          </m:sub>
                        </m:sSub>
                      </m:oMath>
                    </m:oMathPara>
                  </a14:m>
                  <a:endParaRPr lang="en-US" sz="2000" dirty="0"/>
                </a:p>
              </p:txBody>
            </p:sp>
          </mc:Choice>
          <mc:Fallback xmlns="">
            <p:sp>
              <p:nvSpPr>
                <p:cNvPr id="39" name="Rechteck 38"/>
                <p:cNvSpPr>
                  <a:spLocks noRot="1" noChangeAspect="1" noMove="1" noResize="1" noEditPoints="1" noAdjustHandles="1" noChangeArrowheads="1" noChangeShapeType="1" noTextEdit="1"/>
                </p:cNvSpPr>
                <p:nvPr/>
              </p:nvSpPr>
              <p:spPr>
                <a:xfrm>
                  <a:off x="6021730" y="6175588"/>
                  <a:ext cx="532966" cy="400110"/>
                </a:xfrm>
                <a:prstGeom prst="rect">
                  <a:avLst/>
                </a:prstGeom>
                <a:blipFill rotWithShape="0">
                  <a:blip r:embed="rId38"/>
                  <a:stretch>
                    <a:fillRect/>
                  </a:stretch>
                </a:blipFill>
              </p:spPr>
              <p:txBody>
                <a:bodyPr/>
                <a:lstStyle/>
                <a:p>
                  <a:r>
                    <a:rPr lang="en-US">
                      <a:noFill/>
                    </a:rPr>
                    <a:t> </a:t>
                  </a:r>
                </a:p>
              </p:txBody>
            </p:sp>
          </mc:Fallback>
        </mc:AlternateContent>
        <p:sp>
          <p:nvSpPr>
            <p:cNvPr id="166" name="Rechteck 165"/>
            <p:cNvSpPr/>
            <p:nvPr/>
          </p:nvSpPr>
          <p:spPr>
            <a:xfrm>
              <a:off x="6504705" y="5711694"/>
              <a:ext cx="269093" cy="446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Titel 1"/>
          <p:cNvSpPr>
            <a:spLocks noGrp="1"/>
          </p:cNvSpPr>
          <p:nvPr>
            <p:ph type="title"/>
          </p:nvPr>
        </p:nvSpPr>
        <p:spPr>
          <a:xfrm>
            <a:off x="453959" y="825810"/>
            <a:ext cx="9045641" cy="994172"/>
          </a:xfrm>
        </p:spPr>
        <p:txBody>
          <a:bodyPr>
            <a:normAutofit/>
          </a:bodyPr>
          <a:lstStyle/>
          <a:p>
            <a:r>
              <a:rPr lang="de-DE" sz="2800" b="1" dirty="0" err="1" smtClean="0"/>
              <a:t>HypTrails</a:t>
            </a:r>
            <a:r>
              <a:rPr lang="de-DE" sz="2800" b="1" dirty="0" smtClean="0"/>
              <a:t> (2)</a:t>
            </a:r>
            <a:r>
              <a:rPr lang="de-DE" sz="2800" dirty="0" smtClean="0"/>
              <a:t>: </a:t>
            </a:r>
            <a:r>
              <a:rPr lang="de-DE" sz="1800" dirty="0" smtClean="0"/>
              <a:t>Interpretation</a:t>
            </a:r>
            <a:endParaRPr lang="de-DE" sz="1800" b="1" dirty="0"/>
          </a:p>
        </p:txBody>
      </p:sp>
      <p:sp>
        <p:nvSpPr>
          <p:cNvPr id="54" name="Textfeld 53"/>
          <p:cNvSpPr txBox="1"/>
          <p:nvPr/>
        </p:nvSpPr>
        <p:spPr>
          <a:xfrm>
            <a:off x="3446407" y="3801656"/>
            <a:ext cx="2458237" cy="369332"/>
          </a:xfrm>
          <a:prstGeom prst="rect">
            <a:avLst/>
          </a:prstGeom>
          <a:noFill/>
        </p:spPr>
        <p:txBody>
          <a:bodyPr wrap="none" rtlCol="0">
            <a:spAutoFit/>
          </a:bodyPr>
          <a:lstStyle/>
          <a:p>
            <a:r>
              <a:rPr lang="en-US" dirty="0" err="1" smtClean="0"/>
              <a:t>Konzentrationsfaktor</a:t>
            </a:r>
            <a:r>
              <a:rPr lang="en-US" dirty="0" smtClean="0"/>
              <a:t> (K)</a:t>
            </a:r>
            <a:endParaRPr lang="en-US" dirty="0"/>
          </a:p>
        </p:txBody>
      </p:sp>
      <p:sp>
        <p:nvSpPr>
          <p:cNvPr id="51" name="Rechteck 50"/>
          <p:cNvSpPr/>
          <p:nvPr/>
        </p:nvSpPr>
        <p:spPr>
          <a:xfrm rot="16200000">
            <a:off x="2409809" y="2515962"/>
            <a:ext cx="1095749" cy="646331"/>
          </a:xfrm>
          <a:prstGeom prst="rect">
            <a:avLst/>
          </a:prstGeom>
        </p:spPr>
        <p:txBody>
          <a:bodyPr wrap="none">
            <a:spAutoFit/>
          </a:bodyPr>
          <a:lstStyle/>
          <a:p>
            <a:r>
              <a:rPr lang="de-DE" dirty="0"/>
              <a:t>m</a:t>
            </a:r>
            <a:r>
              <a:rPr lang="de-DE" dirty="0" smtClean="0"/>
              <a:t>arginal</a:t>
            </a:r>
          </a:p>
          <a:p>
            <a:r>
              <a:rPr lang="de-DE" dirty="0" err="1" smtClean="0"/>
              <a:t>likelihood</a:t>
            </a:r>
            <a:endParaRPr lang="en-US" dirty="0"/>
          </a:p>
        </p:txBody>
      </p:sp>
      <p:pic>
        <p:nvPicPr>
          <p:cNvPr id="52" name="Grafik 51"/>
          <p:cNvPicPr>
            <a:picLocks noChangeAspect="1"/>
          </p:cNvPicPr>
          <p:nvPr/>
        </p:nvPicPr>
        <p:blipFill rotWithShape="1">
          <a:blip r:embed="rId39">
            <a:extLst>
              <a:ext uri="{28A0092B-C50C-407E-A947-70E740481C1C}">
                <a14:useLocalDpi xmlns:a14="http://schemas.microsoft.com/office/drawing/2010/main" val="0"/>
              </a:ext>
            </a:extLst>
          </a:blip>
          <a:srcRect l="42599" t="5989" r="39949" b="78247"/>
          <a:stretch/>
        </p:blipFill>
        <p:spPr>
          <a:xfrm>
            <a:off x="317046" y="5216167"/>
            <a:ext cx="961557" cy="1128785"/>
          </a:xfrm>
          <a:prstGeom prst="rect">
            <a:avLst/>
          </a:prstGeom>
        </p:spPr>
      </p:pic>
      <p:pic>
        <p:nvPicPr>
          <p:cNvPr id="55" name="Grafik 54"/>
          <p:cNvPicPr>
            <a:picLocks noChangeAspect="1"/>
          </p:cNvPicPr>
          <p:nvPr/>
        </p:nvPicPr>
        <p:blipFill rotWithShape="1">
          <a:blip r:embed="rId40" cstate="print">
            <a:extLst>
              <a:ext uri="{28A0092B-C50C-407E-A947-70E740481C1C}">
                <a14:useLocalDpi xmlns:a14="http://schemas.microsoft.com/office/drawing/2010/main" val="0"/>
              </a:ext>
            </a:extLst>
          </a:blip>
          <a:srcRect r="50186"/>
          <a:stretch/>
        </p:blipFill>
        <p:spPr>
          <a:xfrm>
            <a:off x="6308730" y="5323202"/>
            <a:ext cx="989610" cy="991922"/>
          </a:xfrm>
          <a:prstGeom prst="rect">
            <a:avLst/>
          </a:prstGeom>
        </p:spPr>
      </p:pic>
      <p:pic>
        <p:nvPicPr>
          <p:cNvPr id="57" name="Grafik 5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553579" y="4922815"/>
            <a:ext cx="556297" cy="556297"/>
          </a:xfrm>
          <a:prstGeom prst="rect">
            <a:avLst/>
          </a:prstGeom>
          <a:effectLst>
            <a:outerShdw blurRad="63500" sx="102000" sy="102000" algn="ctr" rotWithShape="0">
              <a:prstClr val="black">
                <a:alpha val="40000"/>
              </a:prstClr>
            </a:outerShdw>
          </a:effectLst>
        </p:spPr>
      </p:pic>
      <p:pic>
        <p:nvPicPr>
          <p:cNvPr id="58" name="Grafik 5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875482" y="5099567"/>
            <a:ext cx="556297" cy="556297"/>
          </a:xfrm>
          <a:prstGeom prst="rect">
            <a:avLst/>
          </a:prstGeom>
          <a:effectLst>
            <a:outerShdw blurRad="63500" sx="102000" sy="102000" algn="ctr" rotWithShape="0">
              <a:prstClr val="black">
                <a:alpha val="40000"/>
              </a:prstClr>
            </a:outerShdw>
          </a:effectLst>
        </p:spPr>
      </p:pic>
      <p:pic>
        <p:nvPicPr>
          <p:cNvPr id="60" name="Grafik 5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579530" y="4732985"/>
            <a:ext cx="556297" cy="5562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18252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DBF07A6-5FB6-4032-AAEF-606F04FD8361}" type="slidenum">
              <a:rPr lang="de-DE" smtClean="0"/>
              <a:t>33</a:t>
            </a:fld>
            <a:endParaRPr lang="de-DE"/>
          </a:p>
        </p:txBody>
      </p:sp>
      <p:pic>
        <p:nvPicPr>
          <p:cNvPr id="42" name="Grafik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6556" y="2586098"/>
            <a:ext cx="2007661" cy="1256796"/>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2527" y="3881150"/>
            <a:ext cx="3145993" cy="3145993"/>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5257" y="1910926"/>
            <a:ext cx="1818224" cy="1138208"/>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876" y="3098250"/>
            <a:ext cx="1352133" cy="846436"/>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4569" y="1895409"/>
            <a:ext cx="1071634" cy="670843"/>
          </a:xfrm>
          <a:prstGeom prst="rect">
            <a:avLst/>
          </a:prstGeom>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0736" y="2979594"/>
            <a:ext cx="2650609" cy="1803111"/>
          </a:xfrm>
          <a:prstGeom prst="rect">
            <a:avLst/>
          </a:prstGeom>
        </p:spPr>
      </p:pic>
      <p:pic>
        <p:nvPicPr>
          <p:cNvPr id="16" name="Grafik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8136" y="4518066"/>
            <a:ext cx="2265479" cy="1509765"/>
          </a:xfrm>
          <a:prstGeom prst="rect">
            <a:avLst/>
          </a:prstGeom>
        </p:spPr>
      </p:pic>
      <p:pic>
        <p:nvPicPr>
          <p:cNvPr id="18" name="Grafik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2709" y="4042933"/>
            <a:ext cx="2327448" cy="2327448"/>
          </a:xfrm>
          <a:prstGeom prst="rect">
            <a:avLst/>
          </a:prstGeom>
        </p:spPr>
      </p:pic>
      <p:sp>
        <p:nvSpPr>
          <p:cNvPr id="19" name="Titel 1"/>
          <p:cNvSpPr>
            <a:spLocks noGrp="1"/>
          </p:cNvSpPr>
          <p:nvPr>
            <p:ph type="title"/>
          </p:nvPr>
        </p:nvSpPr>
        <p:spPr>
          <a:xfrm>
            <a:off x="423081" y="928048"/>
            <a:ext cx="8338782" cy="967361"/>
          </a:xfrm>
        </p:spPr>
        <p:txBody>
          <a:bodyPr/>
          <a:lstStyle/>
          <a:p>
            <a:r>
              <a:rPr lang="de-DE" dirty="0" err="1" smtClean="0"/>
              <a:t>Participatory</a:t>
            </a:r>
            <a:r>
              <a:rPr lang="de-DE" dirty="0" smtClean="0"/>
              <a:t> </a:t>
            </a:r>
            <a:r>
              <a:rPr lang="de-DE" dirty="0" err="1" smtClean="0"/>
              <a:t>Sensing</a:t>
            </a:r>
            <a:endParaRPr lang="en-US" dirty="0"/>
          </a:p>
        </p:txBody>
      </p:sp>
    </p:spTree>
    <p:extLst>
      <p:ext uri="{BB962C8B-B14F-4D97-AF65-F5344CB8AC3E}">
        <p14:creationId xmlns:p14="http://schemas.microsoft.com/office/powerpoint/2010/main" val="2145734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nhaltsplatzhalt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5963" y="3625850"/>
            <a:ext cx="256698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Inhaltsplatzhalter 8"/>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9926638" y="2274888"/>
            <a:ext cx="1190625" cy="1901825"/>
          </a:xfrm>
        </p:spPr>
      </p:pic>
      <p:sp>
        <p:nvSpPr>
          <p:cNvPr id="5" name="Foliennummernplatzhalter 4"/>
          <p:cNvSpPr>
            <a:spLocks noGrp="1"/>
          </p:cNvSpPr>
          <p:nvPr>
            <p:ph type="sldNum" sz="quarter" idx="12"/>
          </p:nvPr>
        </p:nvSpPr>
        <p:spPr/>
        <p:txBody>
          <a:bodyPr/>
          <a:lstStyle>
            <a:lvl1pPr>
              <a:defRPr sz="1200">
                <a:solidFill>
                  <a:schemeClr val="tx1"/>
                </a:solidFill>
                <a:latin typeface="Courier New" panose="02070309020205020404" pitchFamily="49" charset="0"/>
              </a:defRPr>
            </a:lvl1pPr>
            <a:lvl2pPr marL="742950" indent="-285750">
              <a:defRPr sz="1200">
                <a:solidFill>
                  <a:schemeClr val="tx1"/>
                </a:solidFill>
                <a:latin typeface="Courier New" panose="02070309020205020404" pitchFamily="49" charset="0"/>
              </a:defRPr>
            </a:lvl2pPr>
            <a:lvl3pPr marL="1143000" indent="-228600">
              <a:defRPr sz="1200">
                <a:solidFill>
                  <a:schemeClr val="tx1"/>
                </a:solidFill>
                <a:latin typeface="Courier New" panose="02070309020205020404" pitchFamily="49" charset="0"/>
              </a:defRPr>
            </a:lvl3pPr>
            <a:lvl4pPr marL="1600200" indent="-228600">
              <a:defRPr sz="1200">
                <a:solidFill>
                  <a:schemeClr val="tx1"/>
                </a:solidFill>
                <a:latin typeface="Courier New" panose="02070309020205020404" pitchFamily="49" charset="0"/>
              </a:defRPr>
            </a:lvl4pPr>
            <a:lvl5pPr marL="2057400" indent="-228600">
              <a:defRPr sz="1200">
                <a:solidFill>
                  <a:schemeClr val="tx1"/>
                </a:solidFill>
                <a:latin typeface="Courier New" panose="02070309020205020404" pitchFamily="49" charset="0"/>
              </a:defRPr>
            </a:lvl5pPr>
            <a:lvl6pPr marL="2514600" indent="-228600" eaLnBrk="0" fontAlgn="base" hangingPunct="0">
              <a:spcBef>
                <a:spcPct val="0"/>
              </a:spcBef>
              <a:spcAft>
                <a:spcPct val="0"/>
              </a:spcAft>
              <a:defRPr sz="1200">
                <a:solidFill>
                  <a:schemeClr val="tx1"/>
                </a:solidFill>
                <a:latin typeface="Courier New" panose="02070309020205020404" pitchFamily="49" charset="0"/>
              </a:defRPr>
            </a:lvl6pPr>
            <a:lvl7pPr marL="2971800" indent="-228600" eaLnBrk="0" fontAlgn="base" hangingPunct="0">
              <a:spcBef>
                <a:spcPct val="0"/>
              </a:spcBef>
              <a:spcAft>
                <a:spcPct val="0"/>
              </a:spcAft>
              <a:defRPr sz="1200">
                <a:solidFill>
                  <a:schemeClr val="tx1"/>
                </a:solidFill>
                <a:latin typeface="Courier New" panose="02070309020205020404" pitchFamily="49" charset="0"/>
              </a:defRPr>
            </a:lvl7pPr>
            <a:lvl8pPr marL="3429000" indent="-228600" eaLnBrk="0" fontAlgn="base" hangingPunct="0">
              <a:spcBef>
                <a:spcPct val="0"/>
              </a:spcBef>
              <a:spcAft>
                <a:spcPct val="0"/>
              </a:spcAft>
              <a:defRPr sz="1200">
                <a:solidFill>
                  <a:schemeClr val="tx1"/>
                </a:solidFill>
                <a:latin typeface="Courier New" panose="02070309020205020404" pitchFamily="49" charset="0"/>
              </a:defRPr>
            </a:lvl8pPr>
            <a:lvl9pPr marL="3886200" indent="-228600" eaLnBrk="0" fontAlgn="base" hangingPunct="0">
              <a:spcBef>
                <a:spcPct val="0"/>
              </a:spcBef>
              <a:spcAft>
                <a:spcPct val="0"/>
              </a:spcAft>
              <a:defRPr sz="1200">
                <a:solidFill>
                  <a:schemeClr val="tx1"/>
                </a:solidFill>
                <a:latin typeface="Courier New" panose="02070309020205020404" pitchFamily="49" charset="0"/>
              </a:defRPr>
            </a:lvl9pPr>
          </a:lstStyle>
          <a:p>
            <a:fld id="{161D7191-F00E-4A3D-8C84-F531F4056D8D}" type="slidenum">
              <a:rPr lang="de-DE" altLang="en-US" sz="1000">
                <a:latin typeface="Trebuchet MS" panose="020B0603020202020204" pitchFamily="34" charset="0"/>
              </a:rPr>
              <a:pPr/>
              <a:t>34</a:t>
            </a:fld>
            <a:endParaRPr lang="de-DE" altLang="en-US" sz="1000">
              <a:latin typeface="Trebuchet MS" panose="020B0603020202020204" pitchFamily="34" charset="0"/>
            </a:endParaRPr>
          </a:p>
        </p:txBody>
      </p:sp>
      <p:pic>
        <p:nvPicPr>
          <p:cNvPr id="56325" name="Inhaltsplatzhalter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25050" y="4187825"/>
            <a:ext cx="1192213"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Grafik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25050" y="365125"/>
            <a:ext cx="1192213"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Inhaltsplatzhalter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36800" y="3633788"/>
            <a:ext cx="1441450"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Inhaltsplatzhalter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03675" y="3613150"/>
            <a:ext cx="1446213" cy="23145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Grafik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1513" y="3625850"/>
            <a:ext cx="1447800" cy="2316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ige Legende 2"/>
          <p:cNvSpPr/>
          <p:nvPr/>
        </p:nvSpPr>
        <p:spPr>
          <a:xfrm>
            <a:off x="2935288" y="2665413"/>
            <a:ext cx="2112962" cy="560387"/>
          </a:xfrm>
          <a:prstGeom prst="wedgeRectCallout">
            <a:avLst>
              <a:gd name="adj1" fmla="val -43568"/>
              <a:gd name="adj2" fmla="val 25732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err="1">
                <a:solidFill>
                  <a:schemeClr val="tx1"/>
                </a:solidFill>
              </a:rPr>
              <a:t>my</a:t>
            </a:r>
            <a:r>
              <a:rPr lang="de-DE" dirty="0">
                <a:solidFill>
                  <a:schemeClr val="tx1"/>
                </a:solidFill>
              </a:rPr>
              <a:t> </a:t>
            </a:r>
            <a:r>
              <a:rPr lang="de-DE" dirty="0" err="1">
                <a:solidFill>
                  <a:schemeClr val="tx1"/>
                </a:solidFill>
              </a:rPr>
              <a:t>way</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work</a:t>
            </a:r>
            <a:r>
              <a:rPr lang="de-DE" dirty="0">
                <a:solidFill>
                  <a:schemeClr val="tx1"/>
                </a:solidFill>
              </a:rPr>
              <a:t>,</a:t>
            </a:r>
          </a:p>
          <a:p>
            <a:pPr algn="ctr">
              <a:defRPr/>
            </a:pPr>
            <a:r>
              <a:rPr lang="de-DE" dirty="0" err="1">
                <a:solidFill>
                  <a:schemeClr val="tx1"/>
                </a:solidFill>
              </a:rPr>
              <a:t>hectic</a:t>
            </a:r>
            <a:endParaRPr lang="de-DE" dirty="0">
              <a:solidFill>
                <a:schemeClr val="tx1"/>
              </a:solidFill>
            </a:endParaRPr>
          </a:p>
        </p:txBody>
      </p:sp>
      <p:pic>
        <p:nvPicPr>
          <p:cNvPr id="56334" name="Inhaltsplatzhalter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34881" y="1152525"/>
            <a:ext cx="2501900" cy="24606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Grafik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2347" y="874147"/>
            <a:ext cx="164306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el 1"/>
          <p:cNvSpPr>
            <a:spLocks noGrp="1"/>
          </p:cNvSpPr>
          <p:nvPr>
            <p:ph type="title"/>
          </p:nvPr>
        </p:nvSpPr>
        <p:spPr>
          <a:xfrm>
            <a:off x="2125266" y="783660"/>
            <a:ext cx="7886700" cy="1325562"/>
          </a:xfrm>
        </p:spPr>
        <p:txBody>
          <a:bodyPr>
            <a:normAutofit fontScale="90000"/>
          </a:bodyPr>
          <a:lstStyle/>
          <a:p>
            <a:pPr>
              <a:defRPr/>
            </a:pPr>
            <a:r>
              <a:rPr lang="de-DE" dirty="0" smtClean="0"/>
              <a:t/>
            </a:r>
            <a:br>
              <a:rPr lang="de-DE" dirty="0" smtClean="0"/>
            </a:br>
            <a:r>
              <a:rPr lang="de-DE" dirty="0" err="1" smtClean="0">
                <a:latin typeface="+mn-lt"/>
              </a:rPr>
              <a:t>AirProbe</a:t>
            </a:r>
            <a:r>
              <a:rPr lang="de-DE" dirty="0" smtClean="0"/>
              <a:t/>
            </a:r>
            <a:br>
              <a:rPr lang="de-DE" dirty="0" smtClean="0"/>
            </a:br>
            <a:r>
              <a:rPr lang="de-DE" sz="2200" dirty="0" err="1" smtClean="0"/>
              <a:t>collective</a:t>
            </a:r>
            <a:r>
              <a:rPr lang="de-DE" sz="2200" dirty="0" smtClean="0"/>
              <a:t> </a:t>
            </a:r>
            <a:r>
              <a:rPr lang="de-DE" sz="2200" dirty="0" err="1" smtClean="0"/>
              <a:t>air</a:t>
            </a:r>
            <a:r>
              <a:rPr lang="de-DE" sz="2200" dirty="0" smtClean="0"/>
              <a:t> </a:t>
            </a:r>
            <a:r>
              <a:rPr lang="de-DE" sz="2200" dirty="0" err="1" smtClean="0"/>
              <a:t>quality</a:t>
            </a:r>
            <a:r>
              <a:rPr lang="de-DE" sz="2200" dirty="0" smtClean="0"/>
              <a:t> </a:t>
            </a:r>
            <a:r>
              <a:rPr lang="de-DE" sz="2200" dirty="0" err="1" smtClean="0"/>
              <a:t>monitoring</a:t>
            </a:r>
            <a:r>
              <a:rPr lang="de-DE" sz="1800" dirty="0" smtClean="0"/>
              <a:t/>
            </a:r>
            <a:br>
              <a:rPr lang="de-DE" sz="1800" dirty="0" smtClean="0"/>
            </a:br>
            <a:r>
              <a:rPr lang="de-DE" sz="1800" dirty="0"/>
              <a:t/>
            </a:r>
            <a:br>
              <a:rPr lang="de-DE" sz="1800" dirty="0"/>
            </a:br>
            <a:r>
              <a:rPr lang="de-DE" sz="2700" dirty="0"/>
              <a:t>http</a:t>
            </a:r>
            <a:r>
              <a:rPr lang="de-DE" sz="2700" dirty="0" smtClean="0"/>
              <a:t>://airprobe.eu</a:t>
            </a:r>
            <a:endParaRPr lang="de-DE" sz="2700" dirty="0"/>
          </a:p>
        </p:txBody>
      </p:sp>
      <p:pic>
        <p:nvPicPr>
          <p:cNvPr id="18" name="Grafik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09980" y="3929970"/>
            <a:ext cx="2646658" cy="17653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91381359"/>
      </p:ext>
    </p:extLst>
  </p:cSld>
  <p:clrMapOvr>
    <a:masterClrMapping/>
  </p:clrMapOvr>
  <p:transition spd="slow" advTm="90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3419037-1D1B-4B39-87EE-BB96EFB50D94}" type="slidenum">
              <a:rPr lang="de-DE" altLang="de-DE" sz="1200">
                <a:solidFill>
                  <a:srgbClr val="898989"/>
                </a:solidFill>
                <a:latin typeface="Courier New" panose="02070309020205020404" pitchFamily="49" charset="0"/>
              </a:rPr>
              <a:pPr>
                <a:lnSpc>
                  <a:spcPct val="100000"/>
                </a:lnSpc>
                <a:spcBef>
                  <a:spcPct val="0"/>
                </a:spcBef>
                <a:buFontTx/>
                <a:buNone/>
              </a:pPr>
              <a:t>35</a:t>
            </a:fld>
            <a:endParaRPr lang="de-DE" altLang="de-DE" sz="1200">
              <a:solidFill>
                <a:srgbClr val="898989"/>
              </a:solidFill>
              <a:latin typeface="Courier New" panose="02070309020205020404" pitchFamily="49" charset="0"/>
            </a:endParaRPr>
          </a:p>
        </p:txBody>
      </p:sp>
      <p:sp>
        <p:nvSpPr>
          <p:cNvPr id="59396" name="Titel 1"/>
          <p:cNvSpPr txBox="1">
            <a:spLocks/>
          </p:cNvSpPr>
          <p:nvPr/>
        </p:nvSpPr>
        <p:spPr bwMode="auto">
          <a:xfrm>
            <a:off x="387350" y="43143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de-DE" sz="4400" dirty="0" smtClean="0">
                <a:solidFill>
                  <a:srgbClr val="000000"/>
                </a:solidFill>
                <a:latin typeface="Calibri Light" panose="020F0302020204030204" pitchFamily="34" charset="0"/>
              </a:rPr>
              <a:t>Web Interface: Sessions</a:t>
            </a:r>
            <a:endParaRPr lang="de-DE" altLang="de-DE" sz="4400" dirty="0">
              <a:solidFill>
                <a:srgbClr val="000000"/>
              </a:solidFill>
              <a:latin typeface="Calibri Light" panose="020F0302020204030204" pitchFamily="34" charset="0"/>
            </a:endParaRPr>
          </a:p>
        </p:txBody>
      </p:sp>
      <p:pic>
        <p:nvPicPr>
          <p:cNvPr id="59397"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4725" y="1849438"/>
            <a:ext cx="403225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849438"/>
            <a:ext cx="403225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mit Pfeil 10"/>
          <p:cNvCxnSpPr/>
          <p:nvPr/>
        </p:nvCxnSpPr>
        <p:spPr>
          <a:xfrm>
            <a:off x="3987800" y="3775075"/>
            <a:ext cx="1112838" cy="5080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feld 12"/>
          <p:cNvSpPr txBox="1"/>
          <p:nvPr/>
        </p:nvSpPr>
        <p:spPr>
          <a:xfrm rot="20199851">
            <a:off x="6161088" y="2965450"/>
            <a:ext cx="2373312" cy="52387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defPPr>
              <a:defRPr lang="de-DE"/>
            </a:defPPr>
            <a:lvl1pPr>
              <a:defRPr sz="2800" b="1">
                <a:solidFill>
                  <a:srgbClr val="FF0000"/>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eaLnBrk="1" fontAlgn="auto" hangingPunct="1">
              <a:spcBef>
                <a:spcPts val="0"/>
              </a:spcBef>
              <a:spcAft>
                <a:spcPts val="0"/>
              </a:spcAft>
              <a:defRPr/>
            </a:pPr>
            <a:r>
              <a:rPr lang="de-DE" dirty="0" smtClean="0"/>
              <a:t>+ Google Earth</a:t>
            </a:r>
            <a:endParaRPr lang="de-DE" dirty="0"/>
          </a:p>
        </p:txBody>
      </p:sp>
      <p:pic>
        <p:nvPicPr>
          <p:cNvPr id="59401" name="Grafik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9230" y="280182"/>
            <a:ext cx="1257745" cy="125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553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sz="half" idx="1"/>
          </p:nvPr>
        </p:nvSpPr>
        <p:spPr>
          <a:xfrm>
            <a:off x="912813" y="1825625"/>
            <a:ext cx="3844925" cy="4403725"/>
          </a:xfrm>
        </p:spPr>
        <p:txBody>
          <a:bodyPr rtlCol="0">
            <a:normAutofit fontScale="92500"/>
          </a:bodyPr>
          <a:lstStyle/>
          <a:p>
            <a:pPr eaLnBrk="1" fontAlgn="auto" hangingPunct="1">
              <a:spcAft>
                <a:spcPts val="0"/>
              </a:spcAft>
              <a:defRPr/>
            </a:pPr>
            <a:r>
              <a:rPr lang="en-US" dirty="0" err="1" smtClean="0"/>
              <a:t>AirProbe</a:t>
            </a:r>
            <a:endParaRPr lang="en-US" dirty="0" smtClean="0"/>
          </a:p>
          <a:p>
            <a:pPr lvl="1" eaLnBrk="1" fontAlgn="auto" hangingPunct="1">
              <a:spcAft>
                <a:spcPts val="0"/>
              </a:spcAft>
              <a:defRPr/>
            </a:pPr>
            <a:r>
              <a:rPr lang="en-US" sz="2200" dirty="0" smtClean="0"/>
              <a:t>17,360,763 measurements</a:t>
            </a:r>
          </a:p>
          <a:p>
            <a:pPr lvl="1" eaLnBrk="1" fontAlgn="auto" hangingPunct="1">
              <a:spcAft>
                <a:spcPts val="0"/>
              </a:spcAft>
              <a:defRPr/>
            </a:pPr>
            <a:r>
              <a:rPr lang="en-US" sz="2200" dirty="0" smtClean="0"/>
              <a:t>51 </a:t>
            </a:r>
            <a:r>
              <a:rPr lang="en-US" sz="2200" dirty="0"/>
              <a:t>s</a:t>
            </a:r>
            <a:r>
              <a:rPr lang="en-US" sz="2200" dirty="0" smtClean="0"/>
              <a:t>ensor boxes</a:t>
            </a:r>
          </a:p>
          <a:p>
            <a:pPr lvl="1" eaLnBrk="1" fontAlgn="auto" hangingPunct="1">
              <a:spcAft>
                <a:spcPts val="0"/>
              </a:spcAft>
              <a:defRPr/>
            </a:pPr>
            <a:r>
              <a:rPr lang="en-US" sz="2200" dirty="0" smtClean="0"/>
              <a:t>59 users</a:t>
            </a:r>
          </a:p>
          <a:p>
            <a:pPr lvl="1" eaLnBrk="1" fontAlgn="auto" hangingPunct="1">
              <a:spcAft>
                <a:spcPts val="0"/>
              </a:spcAft>
              <a:defRPr/>
            </a:pPr>
            <a:r>
              <a:rPr lang="en-US" sz="2200" dirty="0" smtClean="0"/>
              <a:t>30 teams</a:t>
            </a:r>
          </a:p>
          <a:p>
            <a:pPr lvl="1" eaLnBrk="1" fontAlgn="auto" hangingPunct="1">
              <a:spcAft>
                <a:spcPts val="0"/>
              </a:spcAft>
              <a:defRPr/>
            </a:pPr>
            <a:r>
              <a:rPr lang="en-US" sz="2200" dirty="0" smtClean="0"/>
              <a:t>98 devices</a:t>
            </a:r>
          </a:p>
          <a:p>
            <a:pPr lvl="1" eaLnBrk="1" fontAlgn="auto" hangingPunct="1">
              <a:spcAft>
                <a:spcPts val="0"/>
              </a:spcAft>
              <a:defRPr/>
            </a:pPr>
            <a:r>
              <a:rPr lang="en-US" sz="2200" dirty="0" smtClean="0"/>
              <a:t>209 tagged measurements</a:t>
            </a:r>
            <a:r>
              <a:rPr lang="en-US" dirty="0" smtClean="0"/>
              <a:t/>
            </a:r>
            <a:br>
              <a:rPr lang="en-US" dirty="0" smtClean="0"/>
            </a:br>
            <a:endParaRPr lang="en-US" dirty="0" smtClean="0"/>
          </a:p>
          <a:p>
            <a:pPr eaLnBrk="1" fontAlgn="auto" hangingPunct="1">
              <a:spcAft>
                <a:spcPts val="0"/>
              </a:spcAft>
              <a:defRPr/>
            </a:pPr>
            <a:r>
              <a:rPr lang="en-US" dirty="0" smtClean="0"/>
              <a:t>WideNoise Plus</a:t>
            </a:r>
          </a:p>
          <a:p>
            <a:pPr lvl="1" eaLnBrk="1" fontAlgn="auto" hangingPunct="1">
              <a:spcAft>
                <a:spcPts val="0"/>
              </a:spcAft>
              <a:defRPr/>
            </a:pPr>
            <a:r>
              <a:rPr lang="en-US" sz="2200" dirty="0" smtClean="0"/>
              <a:t>50,373 measurements</a:t>
            </a:r>
            <a:endParaRPr lang="en-US" sz="2200" dirty="0"/>
          </a:p>
          <a:p>
            <a:pPr lvl="1" eaLnBrk="1" fontAlgn="auto" hangingPunct="1">
              <a:spcAft>
                <a:spcPts val="0"/>
              </a:spcAft>
              <a:defRPr/>
            </a:pPr>
            <a:r>
              <a:rPr lang="en-US" sz="2200" dirty="0" smtClean="0"/>
              <a:t>15,447 devices</a:t>
            </a:r>
          </a:p>
          <a:p>
            <a:pPr lvl="1" eaLnBrk="1" fontAlgn="auto" hangingPunct="1">
              <a:spcAft>
                <a:spcPts val="0"/>
              </a:spcAft>
              <a:defRPr/>
            </a:pPr>
            <a:r>
              <a:rPr lang="en-US" sz="2200" dirty="0" smtClean="0"/>
              <a:t>9,009 tagged measurements</a:t>
            </a:r>
          </a:p>
        </p:txBody>
      </p:sp>
      <p:sp>
        <p:nvSpPr>
          <p:cNvPr id="62467" name="Textfeld 1"/>
          <p:cNvSpPr txBox="1">
            <a:spLocks noChangeArrowheads="1"/>
          </p:cNvSpPr>
          <p:nvPr/>
        </p:nvSpPr>
        <p:spPr bwMode="auto">
          <a:xfrm>
            <a:off x="912813" y="6113463"/>
            <a:ext cx="2044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de-DE" sz="900">
                <a:solidFill>
                  <a:srgbClr val="595959"/>
                </a:solidFill>
                <a:latin typeface="Courier New" panose="02070309020205020404" pitchFamily="49" charset="0"/>
                <a:cs typeface="Courier New" panose="02070309020205020404" pitchFamily="49" charset="0"/>
              </a:rPr>
              <a:t>Snapshot: 2014-05-26, 15:40</a:t>
            </a:r>
          </a:p>
        </p:txBody>
      </p:sp>
      <p:sp>
        <p:nvSpPr>
          <p:cNvPr id="62469"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2EE482A-9CE4-4D17-9332-C6159686BC32}" type="slidenum">
              <a:rPr lang="en-US" altLang="de-DE" sz="1200">
                <a:solidFill>
                  <a:srgbClr val="898989"/>
                </a:solidFill>
                <a:latin typeface="Courier New" panose="02070309020205020404" pitchFamily="49" charset="0"/>
              </a:rPr>
              <a:pPr>
                <a:lnSpc>
                  <a:spcPct val="100000"/>
                </a:lnSpc>
                <a:spcBef>
                  <a:spcPct val="0"/>
                </a:spcBef>
                <a:buFontTx/>
                <a:buNone/>
              </a:pPr>
              <a:t>36</a:t>
            </a:fld>
            <a:endParaRPr lang="en-US" altLang="de-DE" sz="1200">
              <a:solidFill>
                <a:srgbClr val="898989"/>
              </a:solidFill>
              <a:latin typeface="Courier New" panose="02070309020205020404" pitchFamily="49" charset="0"/>
            </a:endParaRPr>
          </a:p>
        </p:txBody>
      </p:sp>
      <p:pic>
        <p:nvPicPr>
          <p:cNvPr id="62470"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700" y="2320925"/>
            <a:ext cx="5651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Grafik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700" y="5035300"/>
            <a:ext cx="5270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itel 1"/>
          <p:cNvSpPr txBox="1">
            <a:spLocks/>
          </p:cNvSpPr>
          <p:nvPr/>
        </p:nvSpPr>
        <p:spPr bwMode="auto">
          <a:xfrm>
            <a:off x="298450" y="649163"/>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de-DE" sz="2000" dirty="0">
                <a:solidFill>
                  <a:srgbClr val="000000"/>
                </a:solidFill>
                <a:latin typeface="Calibri Light" panose="020F0302020204030204" pitchFamily="34" charset="0"/>
              </a:rPr>
              <a:t>Collected Data</a:t>
            </a:r>
            <a:br>
              <a:rPr lang="en-US" altLang="de-DE" sz="2000" dirty="0">
                <a:solidFill>
                  <a:srgbClr val="000000"/>
                </a:solidFill>
                <a:latin typeface="Calibri Light" panose="020F0302020204030204" pitchFamily="34" charset="0"/>
              </a:rPr>
            </a:br>
            <a:r>
              <a:rPr lang="en-US" altLang="de-DE" sz="4400" dirty="0">
                <a:solidFill>
                  <a:srgbClr val="000000"/>
                </a:solidFill>
                <a:latin typeface="Calibri Light" panose="020F0302020204030204" pitchFamily="34" charset="0"/>
              </a:rPr>
              <a:t>Overall Statistics</a:t>
            </a:r>
          </a:p>
        </p:txBody>
      </p:sp>
      <p:graphicFrame>
        <p:nvGraphicFramePr>
          <p:cNvPr id="10" name="Inhaltsplatzhalter 10"/>
          <p:cNvGraphicFramePr>
            <a:graphicFrameLocks noGrp="1"/>
          </p:cNvGraphicFramePr>
          <p:nvPr>
            <p:ph sz="half" idx="2"/>
            <p:extLst/>
          </p:nvPr>
        </p:nvGraphicFramePr>
        <p:xfrm>
          <a:off x="4889137" y="1535113"/>
          <a:ext cx="3967162" cy="2332038"/>
        </p:xfrm>
        <a:graphic>
          <a:graphicData uri="http://schemas.openxmlformats.org/drawingml/2006/table">
            <a:tbl>
              <a:tblPr firstRow="1" bandRow="1">
                <a:tableStyleId>{5A111915-BE36-4E01-A7E5-04B1672EAD32}</a:tableStyleId>
              </a:tblPr>
              <a:tblGrid>
                <a:gridCol w="1808559"/>
                <a:gridCol w="2158603"/>
              </a:tblGrid>
              <a:tr h="388673">
                <a:tc>
                  <a:txBody>
                    <a:bodyPr/>
                    <a:lstStyle/>
                    <a:p>
                      <a:r>
                        <a:rPr lang="en-US" sz="2100" dirty="0" smtClean="0"/>
                        <a:t>Week of APIC</a:t>
                      </a:r>
                      <a:endParaRPr lang="en-US" sz="2100" dirty="0"/>
                    </a:p>
                  </a:txBody>
                  <a:tcPr marL="68599" marR="68599" marT="34295" marB="34295"/>
                </a:tc>
                <a:tc>
                  <a:txBody>
                    <a:bodyPr/>
                    <a:lstStyle/>
                    <a:p>
                      <a:pPr algn="r"/>
                      <a:r>
                        <a:rPr lang="en-US" sz="2100" dirty="0" smtClean="0"/>
                        <a:t>Measurements</a:t>
                      </a:r>
                      <a:endParaRPr lang="en-US" sz="2100" dirty="0"/>
                    </a:p>
                  </a:txBody>
                  <a:tcPr marL="68599" marR="68599" marT="34295" marB="34295"/>
                </a:tc>
              </a:tr>
              <a:tr h="388673">
                <a:tc>
                  <a:txBody>
                    <a:bodyPr/>
                    <a:lstStyle/>
                    <a:p>
                      <a:r>
                        <a:rPr lang="en-US" sz="2100" dirty="0" smtClean="0"/>
                        <a:t>3</a:t>
                      </a:r>
                      <a:r>
                        <a:rPr lang="en-US" sz="2100" baseline="30000" dirty="0" smtClean="0"/>
                        <a:t>rd</a:t>
                      </a:r>
                      <a:endParaRPr lang="en-US" sz="2100" dirty="0"/>
                    </a:p>
                  </a:txBody>
                  <a:tcPr marL="68599" marR="68599" marT="34295" marB="34295">
                    <a:solidFill>
                      <a:schemeClr val="bg2"/>
                    </a:solidFill>
                  </a:tcPr>
                </a:tc>
                <a:tc>
                  <a:txBody>
                    <a:bodyPr/>
                    <a:lstStyle/>
                    <a:p>
                      <a:pPr algn="r"/>
                      <a:r>
                        <a:rPr lang="en-US" sz="2100" dirty="0" smtClean="0"/>
                        <a:t>1,409,770</a:t>
                      </a:r>
                      <a:endParaRPr lang="en-US" sz="2100" dirty="0"/>
                    </a:p>
                  </a:txBody>
                  <a:tcPr marL="68599" marR="68599" marT="34295" marB="34295">
                    <a:solidFill>
                      <a:schemeClr val="bg2"/>
                    </a:solidFill>
                  </a:tcPr>
                </a:tc>
              </a:tr>
              <a:tr h="388673">
                <a:tc>
                  <a:txBody>
                    <a:bodyPr/>
                    <a:lstStyle/>
                    <a:p>
                      <a:r>
                        <a:rPr lang="en-US" sz="2100" dirty="0" smtClean="0"/>
                        <a:t>4</a:t>
                      </a:r>
                      <a:r>
                        <a:rPr lang="en-US" sz="2100" baseline="30000" dirty="0" smtClean="0"/>
                        <a:t>th</a:t>
                      </a:r>
                      <a:endParaRPr lang="en-US" sz="2100" dirty="0"/>
                    </a:p>
                  </a:txBody>
                  <a:tcPr marL="68599" marR="68599" marT="34295" marB="34295">
                    <a:solidFill>
                      <a:schemeClr val="bg2"/>
                    </a:solidFill>
                  </a:tcPr>
                </a:tc>
                <a:tc>
                  <a:txBody>
                    <a:bodyPr/>
                    <a:lstStyle/>
                    <a:p>
                      <a:pPr algn="r"/>
                      <a:r>
                        <a:rPr lang="en-US" sz="2100" dirty="0" smtClean="0"/>
                        <a:t>1,548,607</a:t>
                      </a:r>
                      <a:endParaRPr lang="en-US" sz="2100" dirty="0"/>
                    </a:p>
                  </a:txBody>
                  <a:tcPr marL="68599" marR="68599" marT="34295" marB="34295">
                    <a:solidFill>
                      <a:schemeClr val="bg2"/>
                    </a:solidFill>
                  </a:tcPr>
                </a:tc>
              </a:tr>
              <a:tr h="388673">
                <a:tc>
                  <a:txBody>
                    <a:bodyPr/>
                    <a:lstStyle/>
                    <a:p>
                      <a:r>
                        <a:rPr lang="en-US" sz="2100" dirty="0" smtClean="0"/>
                        <a:t>5</a:t>
                      </a:r>
                      <a:r>
                        <a:rPr lang="en-US" sz="2100" baseline="30000" dirty="0" smtClean="0"/>
                        <a:t>th</a:t>
                      </a:r>
                      <a:endParaRPr lang="en-US" sz="2100" dirty="0"/>
                    </a:p>
                  </a:txBody>
                  <a:tcPr marL="68599" marR="68599" marT="34295" marB="34295">
                    <a:solidFill>
                      <a:schemeClr val="bg2"/>
                    </a:solidFill>
                  </a:tcPr>
                </a:tc>
                <a:tc>
                  <a:txBody>
                    <a:bodyPr/>
                    <a:lstStyle/>
                    <a:p>
                      <a:pPr algn="r"/>
                      <a:r>
                        <a:rPr lang="en-US" sz="2100" dirty="0" smtClean="0"/>
                        <a:t>1,364,537</a:t>
                      </a:r>
                      <a:endParaRPr lang="en-US" sz="2100" dirty="0"/>
                    </a:p>
                  </a:txBody>
                  <a:tcPr marL="68599" marR="68599" marT="34295" marB="34295">
                    <a:solidFill>
                      <a:schemeClr val="bg2"/>
                    </a:solidFill>
                  </a:tcPr>
                </a:tc>
              </a:tr>
              <a:tr h="388673">
                <a:tc>
                  <a:txBody>
                    <a:bodyPr/>
                    <a:lstStyle/>
                    <a:p>
                      <a:r>
                        <a:rPr lang="en-US" sz="2100" dirty="0" smtClean="0"/>
                        <a:t>6</a:t>
                      </a:r>
                      <a:r>
                        <a:rPr lang="en-US" sz="2100" baseline="30000" dirty="0" smtClean="0"/>
                        <a:t>th</a:t>
                      </a:r>
                      <a:endParaRPr lang="en-US" sz="2100" dirty="0"/>
                    </a:p>
                  </a:txBody>
                  <a:tcPr marL="68599" marR="68599" marT="34295" marB="34295">
                    <a:solidFill>
                      <a:schemeClr val="bg2"/>
                    </a:solidFill>
                  </a:tcPr>
                </a:tc>
                <a:tc>
                  <a:txBody>
                    <a:bodyPr/>
                    <a:lstStyle/>
                    <a:p>
                      <a:pPr algn="r"/>
                      <a:r>
                        <a:rPr lang="en-US" sz="2100" dirty="0" smtClean="0"/>
                        <a:t>1,990,658</a:t>
                      </a:r>
                      <a:endParaRPr lang="en-US" sz="2100" dirty="0">
                        <a:solidFill>
                          <a:srgbClr val="FF0000"/>
                        </a:solidFill>
                      </a:endParaRPr>
                    </a:p>
                  </a:txBody>
                  <a:tcPr marL="68599" marR="68599" marT="34295" marB="34295">
                    <a:solidFill>
                      <a:schemeClr val="bg2"/>
                    </a:solidFill>
                  </a:tcPr>
                </a:tc>
              </a:tr>
              <a:tr h="388673">
                <a:tc>
                  <a:txBody>
                    <a:bodyPr/>
                    <a:lstStyle/>
                    <a:p>
                      <a:pPr marL="0" algn="l" defTabSz="914400" rtl="0" eaLnBrk="1" latinLnBrk="0" hangingPunct="1"/>
                      <a:r>
                        <a:rPr lang="en-US" sz="2100" b="1" kern="1200" dirty="0" smtClean="0">
                          <a:solidFill>
                            <a:schemeClr val="bg1"/>
                          </a:solidFill>
                          <a:latin typeface="+mn-lt"/>
                          <a:ea typeface="+mn-ea"/>
                          <a:cs typeface="+mn-cs"/>
                        </a:rPr>
                        <a:t>Sum</a:t>
                      </a:r>
                      <a:endParaRPr lang="en-US" sz="2100" b="1" kern="1200" dirty="0">
                        <a:solidFill>
                          <a:schemeClr val="bg1"/>
                        </a:solidFill>
                        <a:latin typeface="+mn-lt"/>
                        <a:ea typeface="+mn-ea"/>
                        <a:cs typeface="+mn-cs"/>
                      </a:endParaRPr>
                    </a:p>
                  </a:txBody>
                  <a:tcPr marL="68599" marR="68599" marT="34295" marB="34295">
                    <a:solidFill>
                      <a:schemeClr val="accent5"/>
                    </a:solidFill>
                  </a:tcPr>
                </a:tc>
                <a:tc>
                  <a:txBody>
                    <a:bodyPr/>
                    <a:lstStyle/>
                    <a:p>
                      <a:pPr marL="0" algn="r" defTabSz="914400" rtl="0" eaLnBrk="1" latinLnBrk="0" hangingPunct="1"/>
                      <a:r>
                        <a:rPr lang="en-US" sz="2100" b="1" kern="1200" dirty="0" smtClean="0">
                          <a:solidFill>
                            <a:schemeClr val="bg1"/>
                          </a:solidFill>
                          <a:latin typeface="+mn-lt"/>
                          <a:ea typeface="+mn-ea"/>
                          <a:cs typeface="+mn-cs"/>
                        </a:rPr>
                        <a:t>6,313,572</a:t>
                      </a:r>
                      <a:endParaRPr lang="en-US" sz="2100" b="1" kern="1200" dirty="0">
                        <a:solidFill>
                          <a:schemeClr val="bg1"/>
                        </a:solidFill>
                        <a:latin typeface="+mn-lt"/>
                        <a:ea typeface="+mn-ea"/>
                        <a:cs typeface="+mn-cs"/>
                      </a:endParaRPr>
                    </a:p>
                  </a:txBody>
                  <a:tcPr marL="68599" marR="68599" marT="34295" marB="34295">
                    <a:solidFill>
                      <a:schemeClr val="accent5"/>
                    </a:solidFill>
                  </a:tcPr>
                </a:tc>
              </a:tr>
            </a:tbl>
          </a:graphicData>
        </a:graphic>
      </p:graphicFrame>
      <p:sp>
        <p:nvSpPr>
          <p:cNvPr id="2" name="Rechteck 1"/>
          <p:cNvSpPr/>
          <p:nvPr/>
        </p:nvSpPr>
        <p:spPr>
          <a:xfrm>
            <a:off x="5897347" y="3867151"/>
            <a:ext cx="2958952" cy="369332"/>
          </a:xfrm>
          <a:prstGeom prst="rect">
            <a:avLst/>
          </a:prstGeom>
        </p:spPr>
        <p:txBody>
          <a:bodyPr wrap="none">
            <a:spAutoFit/>
          </a:bodyPr>
          <a:lstStyle/>
          <a:p>
            <a:pPr marL="38100" lvl="0">
              <a:buClr>
                <a:schemeClr val="dk1"/>
              </a:buClr>
              <a:buSzPct val="100000"/>
            </a:pPr>
            <a:r>
              <a:rPr lang="en-GB" dirty="0" smtClean="0">
                <a:ea typeface="Calibri"/>
                <a:cs typeface="Calibri"/>
                <a:sym typeface="Calibri"/>
              </a:rPr>
              <a:t>+ 3,326,956 </a:t>
            </a:r>
            <a:r>
              <a:rPr lang="en-GB" dirty="0">
                <a:ea typeface="Calibri"/>
                <a:cs typeface="Calibri"/>
                <a:sym typeface="Calibri"/>
              </a:rPr>
              <a:t>additional points</a:t>
            </a:r>
          </a:p>
        </p:txBody>
      </p:sp>
      <p:sp>
        <p:nvSpPr>
          <p:cNvPr id="3" name="Rechteck 2"/>
          <p:cNvSpPr/>
          <p:nvPr/>
        </p:nvSpPr>
        <p:spPr>
          <a:xfrm>
            <a:off x="5556428" y="4923651"/>
            <a:ext cx="4572000" cy="923330"/>
          </a:xfrm>
          <a:prstGeom prst="rect">
            <a:avLst/>
          </a:prstGeom>
        </p:spPr>
        <p:txBody>
          <a:bodyPr>
            <a:spAutoFit/>
          </a:bodyPr>
          <a:lstStyle/>
          <a:p>
            <a:pPr marL="38100" lvl="0">
              <a:buClr>
                <a:schemeClr val="dk1"/>
              </a:buClr>
              <a:buSzPct val="100000"/>
            </a:pPr>
            <a:r>
              <a:rPr lang="en-GB" b="1" dirty="0" smtClean="0">
                <a:ea typeface="Calibri"/>
                <a:cs typeface="Calibri"/>
                <a:sym typeface="Calibri"/>
              </a:rPr>
              <a:t>Web Game</a:t>
            </a:r>
          </a:p>
          <a:p>
            <a:pPr marL="457200" lvl="0" indent="-419100">
              <a:buClr>
                <a:schemeClr val="dk1"/>
              </a:buClr>
              <a:buSzPct val="100000"/>
              <a:buFont typeface="Arial"/>
              <a:buChar char="●"/>
            </a:pPr>
            <a:r>
              <a:rPr lang="en-GB" dirty="0" smtClean="0">
                <a:ea typeface="Calibri"/>
                <a:cs typeface="Calibri"/>
                <a:sym typeface="Calibri"/>
              </a:rPr>
              <a:t>325 </a:t>
            </a:r>
            <a:r>
              <a:rPr lang="en-GB" dirty="0">
                <a:ea typeface="Calibri"/>
                <a:cs typeface="Calibri"/>
                <a:sym typeface="Calibri"/>
              </a:rPr>
              <a:t>players</a:t>
            </a:r>
          </a:p>
          <a:p>
            <a:pPr marL="457200" lvl="0" indent="-419100">
              <a:buClr>
                <a:schemeClr val="dk1"/>
              </a:buClr>
              <a:buSzPct val="100000"/>
              <a:buFont typeface="Arial"/>
              <a:buChar char="●"/>
            </a:pPr>
            <a:r>
              <a:rPr lang="en-GB" dirty="0">
                <a:ea typeface="Calibri"/>
                <a:cs typeface="Calibri"/>
                <a:sym typeface="Calibri"/>
              </a:rPr>
              <a:t>70,758 pins</a:t>
            </a:r>
          </a:p>
        </p:txBody>
      </p:sp>
    </p:spTree>
    <p:extLst>
      <p:ext uri="{BB962C8B-B14F-4D97-AF65-F5344CB8AC3E}">
        <p14:creationId xmlns:p14="http://schemas.microsoft.com/office/powerpoint/2010/main" val="4211725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1"/>
          <p:cNvSpPr>
            <a:spLocks noGrp="1"/>
          </p:cNvSpPr>
          <p:nvPr>
            <p:ph type="title"/>
          </p:nvPr>
        </p:nvSpPr>
        <p:spPr>
          <a:xfrm>
            <a:off x="327985" y="538669"/>
            <a:ext cx="8338782" cy="967361"/>
          </a:xfrm>
        </p:spPr>
        <p:txBody>
          <a:bodyPr/>
          <a:lstStyle/>
          <a:p>
            <a:pPr eaLnBrk="1" hangingPunct="1"/>
            <a:r>
              <a:rPr lang="en-GB" altLang="de-DE" dirty="0" smtClean="0"/>
              <a:t>APIC - participation</a:t>
            </a:r>
          </a:p>
        </p:txBody>
      </p:sp>
      <p:sp>
        <p:nvSpPr>
          <p:cNvPr id="11" name="CasellaDiTesto 10"/>
          <p:cNvSpPr txBox="1"/>
          <p:nvPr/>
        </p:nvSpPr>
        <p:spPr>
          <a:xfrm>
            <a:off x="9334500" y="1788318"/>
            <a:ext cx="2379663" cy="3786187"/>
          </a:xfrm>
          <a:prstGeom prst="rect">
            <a:avLst/>
          </a:prstGeom>
          <a:noFill/>
        </p:spPr>
        <p:txBody>
          <a:bodyPr>
            <a:spAutoFit/>
          </a:bodyPr>
          <a:lstStyle/>
          <a:p>
            <a:pPr marL="285750" indent="-285750" defTabSz="457200" eaLnBrk="1" fontAlgn="auto" hangingPunct="1">
              <a:spcBef>
                <a:spcPts val="0"/>
              </a:spcBef>
              <a:spcAft>
                <a:spcPts val="0"/>
              </a:spcAft>
              <a:buFont typeface="Arial"/>
              <a:buChar char="•"/>
              <a:defRPr/>
            </a:pPr>
            <a:r>
              <a:rPr lang="it-IT" sz="2400" dirty="0">
                <a:solidFill>
                  <a:prstClr val="black"/>
                </a:solidFill>
                <a:latin typeface="Calibri"/>
              </a:rPr>
              <a:t>6 weeks</a:t>
            </a:r>
          </a:p>
          <a:p>
            <a:pPr marL="285750" indent="-285750" defTabSz="457200" eaLnBrk="1" fontAlgn="auto" hangingPunct="1">
              <a:spcBef>
                <a:spcPts val="0"/>
              </a:spcBef>
              <a:spcAft>
                <a:spcPts val="0"/>
              </a:spcAft>
              <a:buFont typeface="Arial"/>
              <a:buChar char="•"/>
              <a:defRPr/>
            </a:pPr>
            <a:r>
              <a:rPr lang="it-IT" sz="2400" dirty="0">
                <a:solidFill>
                  <a:prstClr val="black"/>
                </a:solidFill>
                <a:latin typeface="Calibri"/>
              </a:rPr>
              <a:t>39 teams</a:t>
            </a:r>
          </a:p>
          <a:p>
            <a:pPr marL="285750" indent="-285750" defTabSz="457200" eaLnBrk="1" fontAlgn="auto" hangingPunct="1">
              <a:spcBef>
                <a:spcPts val="0"/>
              </a:spcBef>
              <a:spcAft>
                <a:spcPts val="0"/>
              </a:spcAft>
              <a:buFont typeface="Arial"/>
              <a:buChar char="•"/>
              <a:defRPr/>
            </a:pPr>
            <a:r>
              <a:rPr lang="it-IT" sz="2400" dirty="0">
                <a:solidFill>
                  <a:prstClr val="black"/>
                </a:solidFill>
                <a:latin typeface="Calibri"/>
              </a:rPr>
              <a:t>4 </a:t>
            </a:r>
            <a:r>
              <a:rPr lang="it-IT" sz="2400" dirty="0" err="1">
                <a:solidFill>
                  <a:prstClr val="black"/>
                </a:solidFill>
                <a:latin typeface="Calibri"/>
              </a:rPr>
              <a:t>locations</a:t>
            </a:r>
            <a:endParaRPr lang="it-IT" sz="2400" dirty="0">
              <a:solidFill>
                <a:prstClr val="black"/>
              </a:solidFill>
              <a:latin typeface="Calibri"/>
            </a:endParaRPr>
          </a:p>
          <a:p>
            <a:pPr marL="285750" indent="-285750" defTabSz="457200" eaLnBrk="1" fontAlgn="auto" hangingPunct="1">
              <a:spcBef>
                <a:spcPts val="0"/>
              </a:spcBef>
              <a:spcAft>
                <a:spcPts val="0"/>
              </a:spcAft>
              <a:buFont typeface="Arial"/>
              <a:buChar char="•"/>
              <a:defRPr/>
            </a:pPr>
            <a:r>
              <a:rPr lang="it-IT" sz="2400" dirty="0">
                <a:solidFill>
                  <a:prstClr val="black"/>
                </a:solidFill>
                <a:latin typeface="Calibri"/>
              </a:rPr>
              <a:t>6,615,409 </a:t>
            </a:r>
            <a:r>
              <a:rPr lang="it-IT" sz="2400" dirty="0" err="1">
                <a:solidFill>
                  <a:prstClr val="black"/>
                </a:solidFill>
                <a:latin typeface="Calibri"/>
              </a:rPr>
              <a:t>valid</a:t>
            </a:r>
            <a:r>
              <a:rPr lang="it-IT" sz="2400" dirty="0">
                <a:solidFill>
                  <a:prstClr val="black"/>
                </a:solidFill>
                <a:latin typeface="Calibri"/>
              </a:rPr>
              <a:t> </a:t>
            </a:r>
            <a:r>
              <a:rPr lang="it-IT" sz="2400" dirty="0" err="1">
                <a:solidFill>
                  <a:prstClr val="black"/>
                </a:solidFill>
                <a:latin typeface="Calibri"/>
              </a:rPr>
              <a:t>points</a:t>
            </a:r>
            <a:endParaRPr lang="it-IT" sz="2400" dirty="0">
              <a:solidFill>
                <a:prstClr val="black"/>
              </a:solidFill>
              <a:latin typeface="Calibri"/>
            </a:endParaRPr>
          </a:p>
          <a:p>
            <a:pPr marL="285750" indent="-285750" defTabSz="457200" eaLnBrk="1" fontAlgn="auto" hangingPunct="1">
              <a:spcBef>
                <a:spcPts val="0"/>
              </a:spcBef>
              <a:spcAft>
                <a:spcPts val="0"/>
              </a:spcAft>
              <a:buFont typeface="Arial"/>
              <a:buChar char="•"/>
              <a:defRPr/>
            </a:pPr>
            <a:r>
              <a:rPr lang="it-IT" sz="2400" dirty="0">
                <a:solidFill>
                  <a:prstClr val="black"/>
                </a:solidFill>
                <a:latin typeface="Calibri"/>
              </a:rPr>
              <a:t>3,326,956 </a:t>
            </a:r>
            <a:r>
              <a:rPr lang="it-IT" sz="2400" dirty="0" err="1">
                <a:solidFill>
                  <a:prstClr val="black"/>
                </a:solidFill>
                <a:latin typeface="Calibri"/>
              </a:rPr>
              <a:t>additional</a:t>
            </a:r>
            <a:endParaRPr lang="it-IT" sz="2400" dirty="0">
              <a:solidFill>
                <a:prstClr val="black"/>
              </a:solidFill>
              <a:latin typeface="Calibri"/>
            </a:endParaRPr>
          </a:p>
          <a:p>
            <a:pPr marL="285750" indent="-285750" defTabSz="457200" eaLnBrk="1" fontAlgn="auto" hangingPunct="1">
              <a:spcBef>
                <a:spcPts val="0"/>
              </a:spcBef>
              <a:spcAft>
                <a:spcPts val="0"/>
              </a:spcAft>
              <a:buFont typeface="Arial"/>
              <a:buChar char="•"/>
              <a:defRPr/>
            </a:pPr>
            <a:r>
              <a:rPr lang="it-IT" sz="2400" dirty="0">
                <a:solidFill>
                  <a:prstClr val="black"/>
                </a:solidFill>
                <a:latin typeface="Calibri"/>
              </a:rPr>
              <a:t>325 </a:t>
            </a:r>
            <a:r>
              <a:rPr lang="it-IT" sz="2400" dirty="0" err="1">
                <a:solidFill>
                  <a:prstClr val="black"/>
                </a:solidFill>
                <a:latin typeface="Calibri"/>
              </a:rPr>
              <a:t>players</a:t>
            </a:r>
            <a:endParaRPr lang="it-IT" sz="2400" dirty="0">
              <a:solidFill>
                <a:prstClr val="black"/>
              </a:solidFill>
              <a:latin typeface="Calibri"/>
            </a:endParaRPr>
          </a:p>
          <a:p>
            <a:pPr marL="285750" indent="-285750" defTabSz="457200" eaLnBrk="1" fontAlgn="auto" hangingPunct="1">
              <a:spcBef>
                <a:spcPts val="0"/>
              </a:spcBef>
              <a:spcAft>
                <a:spcPts val="0"/>
              </a:spcAft>
              <a:buFont typeface="Arial"/>
              <a:buChar char="•"/>
              <a:defRPr/>
            </a:pPr>
            <a:r>
              <a:rPr lang="it-IT" sz="2400" dirty="0">
                <a:solidFill>
                  <a:prstClr val="black"/>
                </a:solidFill>
                <a:latin typeface="Calibri"/>
              </a:rPr>
              <a:t>70,758 </a:t>
            </a:r>
            <a:r>
              <a:rPr lang="it-IT" sz="2400" dirty="0" err="1">
                <a:solidFill>
                  <a:prstClr val="black"/>
                </a:solidFill>
                <a:latin typeface="Calibri"/>
              </a:rPr>
              <a:t>pins</a:t>
            </a:r>
            <a:endParaRPr lang="it-IT" sz="2400" dirty="0">
              <a:solidFill>
                <a:prstClr val="black"/>
              </a:solidFill>
              <a:latin typeface="Calibri"/>
            </a:endParaRPr>
          </a:p>
          <a:p>
            <a:pPr defTabSz="457200" eaLnBrk="1" fontAlgn="auto" hangingPunct="1">
              <a:spcBef>
                <a:spcPts val="0"/>
              </a:spcBef>
              <a:spcAft>
                <a:spcPts val="0"/>
              </a:spcAft>
              <a:defRPr/>
            </a:pPr>
            <a:endParaRPr lang="it-IT" sz="2400" dirty="0">
              <a:solidFill>
                <a:prstClr val="black"/>
              </a:solidFill>
              <a:latin typeface="Calibri"/>
            </a:endParaRPr>
          </a:p>
        </p:txBody>
      </p:sp>
      <p:pic>
        <p:nvPicPr>
          <p:cNvPr id="65541" name="Picture 6"/>
          <p:cNvPicPr>
            <a:picLocks noChangeAspect="1" noChangeArrowheads="1"/>
          </p:cNvPicPr>
          <p:nvPr/>
        </p:nvPicPr>
        <p:blipFill>
          <a:blip r:embed="rId2">
            <a:extLst>
              <a:ext uri="{28A0092B-C50C-407E-A947-70E740481C1C}">
                <a14:useLocalDpi xmlns:a14="http://schemas.microsoft.com/office/drawing/2010/main" val="0"/>
              </a:ext>
            </a:extLst>
          </a:blip>
          <a:srcRect l="18127" t="18076" r="20711" b="1779"/>
          <a:stretch>
            <a:fillRect/>
          </a:stretch>
        </p:blipFill>
        <p:spPr bwMode="auto">
          <a:xfrm>
            <a:off x="1246970" y="1387475"/>
            <a:ext cx="6500813" cy="514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Foliennummernplatzhalter 1"/>
          <p:cNvSpPr>
            <a:spLocks noGrp="1"/>
          </p:cNvSpPr>
          <p:nvPr>
            <p:ph type="sldNum" sz="quarter" idx="12"/>
          </p:nvPr>
        </p:nvSpPr>
        <p:spPr/>
        <p:txBody>
          <a:bodyPr/>
          <a:lstStyle/>
          <a:p>
            <a:fld id="{FDBF07A6-5FB6-4032-AAEF-606F04FD8361}" type="slidenum">
              <a:rPr lang="de-DE" smtClean="0"/>
              <a:t>37</a:t>
            </a:fld>
            <a:endParaRPr lang="de-DE"/>
          </a:p>
        </p:txBody>
      </p:sp>
    </p:spTree>
    <p:extLst>
      <p:ext uri="{BB962C8B-B14F-4D97-AF65-F5344CB8AC3E}">
        <p14:creationId xmlns:p14="http://schemas.microsoft.com/office/powerpoint/2010/main" val="18969206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546100" y="433438"/>
            <a:ext cx="8229600" cy="1143000"/>
          </a:xfrm>
          <a:prstGeom prst="rect">
            <a:avLst/>
          </a:prstGeom>
        </p:spPr>
        <p:txBody>
          <a:bodyPr lIns="91425" tIns="91425" rIns="91425" bIns="91425" anchor="b" anchorCtr="0">
            <a:noAutofit/>
          </a:bodyPr>
          <a:lstStyle/>
          <a:p>
            <a:pPr>
              <a:spcBef>
                <a:spcPts val="0"/>
              </a:spcBef>
              <a:buNone/>
            </a:pPr>
            <a:r>
              <a:rPr lang="en-GB" dirty="0"/>
              <a:t>Map Outcomes</a:t>
            </a:r>
          </a:p>
        </p:txBody>
      </p:sp>
      <p:pic>
        <p:nvPicPr>
          <p:cNvPr id="200" name="Shape 200"/>
          <p:cNvPicPr preferRelativeResize="0"/>
          <p:nvPr/>
        </p:nvPicPr>
        <p:blipFill>
          <a:blip r:embed="rId3"/>
          <a:stretch>
            <a:fillRect/>
          </a:stretch>
        </p:blipFill>
        <p:spPr>
          <a:xfrm>
            <a:off x="685630" y="4457996"/>
            <a:ext cx="3670526" cy="1698802"/>
          </a:xfrm>
          <a:prstGeom prst="rect">
            <a:avLst/>
          </a:prstGeom>
        </p:spPr>
      </p:pic>
      <p:pic>
        <p:nvPicPr>
          <p:cNvPr id="201" name="Shape 201"/>
          <p:cNvPicPr preferRelativeResize="0"/>
          <p:nvPr/>
        </p:nvPicPr>
        <p:blipFill>
          <a:blip r:embed="rId4"/>
          <a:stretch>
            <a:fillRect/>
          </a:stretch>
        </p:blipFill>
        <p:spPr>
          <a:xfrm>
            <a:off x="4660900" y="4457996"/>
            <a:ext cx="3657730" cy="1674157"/>
          </a:xfrm>
          <a:prstGeom prst="rect">
            <a:avLst/>
          </a:prstGeom>
        </p:spPr>
      </p:pic>
      <p:sp>
        <p:nvSpPr>
          <p:cNvPr id="202" name="Shape 202"/>
          <p:cNvSpPr txBox="1"/>
          <p:nvPr/>
        </p:nvSpPr>
        <p:spPr>
          <a:xfrm>
            <a:off x="5986758" y="4106172"/>
            <a:ext cx="1905899" cy="981900"/>
          </a:xfrm>
          <a:prstGeom prst="rect">
            <a:avLst/>
          </a:prstGeom>
        </p:spPr>
        <p:txBody>
          <a:bodyPr lIns="91425" tIns="91425" rIns="91425" bIns="91425" anchor="t" anchorCtr="0">
            <a:noAutofit/>
          </a:bodyPr>
          <a:lstStyle/>
          <a:p>
            <a:pPr>
              <a:spcBef>
                <a:spcPts val="0"/>
              </a:spcBef>
              <a:buNone/>
            </a:pPr>
            <a:r>
              <a:rPr lang="en-GB" dirty="0" smtClean="0"/>
              <a:t>Antwerp</a:t>
            </a:r>
            <a:endParaRPr lang="en-GB" dirty="0"/>
          </a:p>
        </p:txBody>
      </p:sp>
      <p:sp>
        <p:nvSpPr>
          <p:cNvPr id="203" name="Shape 203"/>
          <p:cNvSpPr txBox="1"/>
          <p:nvPr/>
        </p:nvSpPr>
        <p:spPr>
          <a:xfrm>
            <a:off x="2120483" y="4115686"/>
            <a:ext cx="1905899" cy="981900"/>
          </a:xfrm>
          <a:prstGeom prst="rect">
            <a:avLst/>
          </a:prstGeom>
        </p:spPr>
        <p:txBody>
          <a:bodyPr lIns="91425" tIns="91425" rIns="91425" bIns="91425" anchor="t" anchorCtr="0">
            <a:noAutofit/>
          </a:bodyPr>
          <a:lstStyle/>
          <a:p>
            <a:pPr lvl="0" rtl="0">
              <a:spcBef>
                <a:spcPts val="0"/>
              </a:spcBef>
              <a:buNone/>
            </a:pPr>
            <a:r>
              <a:rPr lang="en-GB" dirty="0" smtClean="0"/>
              <a:t>Kassel</a:t>
            </a:r>
            <a:endParaRPr lang="en-GB" dirty="0"/>
          </a:p>
        </p:txBody>
      </p:sp>
      <p:pic>
        <p:nvPicPr>
          <p:cNvPr id="7" name="Shape 209"/>
          <p:cNvPicPr preferRelativeResize="0"/>
          <p:nvPr/>
        </p:nvPicPr>
        <p:blipFill>
          <a:blip r:embed="rId5"/>
          <a:stretch>
            <a:fillRect/>
          </a:stretch>
        </p:blipFill>
        <p:spPr>
          <a:xfrm>
            <a:off x="4673695" y="2052020"/>
            <a:ext cx="3657730" cy="1676229"/>
          </a:xfrm>
          <a:prstGeom prst="rect">
            <a:avLst/>
          </a:prstGeom>
        </p:spPr>
      </p:pic>
      <p:pic>
        <p:nvPicPr>
          <p:cNvPr id="8" name="Shape 210"/>
          <p:cNvPicPr preferRelativeResize="0"/>
          <p:nvPr/>
        </p:nvPicPr>
        <p:blipFill>
          <a:blip r:embed="rId6"/>
          <a:stretch>
            <a:fillRect/>
          </a:stretch>
        </p:blipFill>
        <p:spPr>
          <a:xfrm>
            <a:off x="698425" y="2049019"/>
            <a:ext cx="3657731" cy="1679230"/>
          </a:xfrm>
          <a:prstGeom prst="rect">
            <a:avLst/>
          </a:prstGeom>
        </p:spPr>
      </p:pic>
      <p:sp>
        <p:nvSpPr>
          <p:cNvPr id="9" name="Shape 203"/>
          <p:cNvSpPr txBox="1"/>
          <p:nvPr/>
        </p:nvSpPr>
        <p:spPr>
          <a:xfrm>
            <a:off x="2108484" y="1644996"/>
            <a:ext cx="1905899" cy="981900"/>
          </a:xfrm>
          <a:prstGeom prst="rect">
            <a:avLst/>
          </a:prstGeom>
        </p:spPr>
        <p:txBody>
          <a:bodyPr lIns="91425" tIns="91425" rIns="91425" bIns="91425" anchor="t" anchorCtr="0">
            <a:noAutofit/>
          </a:bodyPr>
          <a:lstStyle/>
          <a:p>
            <a:pPr lvl="0" rtl="0">
              <a:spcBef>
                <a:spcPts val="0"/>
              </a:spcBef>
              <a:buNone/>
            </a:pPr>
            <a:r>
              <a:rPr lang="en-GB" dirty="0" err="1" smtClean="0"/>
              <a:t>Turino</a:t>
            </a:r>
            <a:endParaRPr lang="en-GB" dirty="0"/>
          </a:p>
        </p:txBody>
      </p:sp>
      <p:sp>
        <p:nvSpPr>
          <p:cNvPr id="10" name="Shape 202"/>
          <p:cNvSpPr txBox="1"/>
          <p:nvPr/>
        </p:nvSpPr>
        <p:spPr>
          <a:xfrm>
            <a:off x="5876182" y="1644996"/>
            <a:ext cx="1905899" cy="981900"/>
          </a:xfrm>
          <a:prstGeom prst="rect">
            <a:avLst/>
          </a:prstGeom>
        </p:spPr>
        <p:txBody>
          <a:bodyPr lIns="91425" tIns="91425" rIns="91425" bIns="91425" anchor="t" anchorCtr="0">
            <a:noAutofit/>
          </a:bodyPr>
          <a:lstStyle/>
          <a:p>
            <a:pPr>
              <a:spcBef>
                <a:spcPts val="0"/>
              </a:spcBef>
              <a:buNone/>
            </a:pPr>
            <a:r>
              <a:rPr lang="en-GB" dirty="0" smtClean="0"/>
              <a:t>London</a:t>
            </a:r>
            <a:endParaRPr lang="en-GB" dirty="0"/>
          </a:p>
        </p:txBody>
      </p:sp>
    </p:spTree>
    <p:extLst>
      <p:ext uri="{BB962C8B-B14F-4D97-AF65-F5344CB8AC3E}">
        <p14:creationId xmlns:p14="http://schemas.microsoft.com/office/powerpoint/2010/main" val="2566044191"/>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sz="1200">
                <a:solidFill>
                  <a:schemeClr val="tx1"/>
                </a:solidFill>
                <a:latin typeface="Courier New" panose="02070309020205020404" pitchFamily="49" charset="0"/>
              </a:defRPr>
            </a:lvl1pPr>
            <a:lvl2pPr marL="742950" indent="-285750">
              <a:defRPr sz="1200">
                <a:solidFill>
                  <a:schemeClr val="tx1"/>
                </a:solidFill>
                <a:latin typeface="Courier New" panose="02070309020205020404" pitchFamily="49" charset="0"/>
              </a:defRPr>
            </a:lvl2pPr>
            <a:lvl3pPr marL="1143000" indent="-228600">
              <a:defRPr sz="1200">
                <a:solidFill>
                  <a:schemeClr val="tx1"/>
                </a:solidFill>
                <a:latin typeface="Courier New" panose="02070309020205020404" pitchFamily="49" charset="0"/>
              </a:defRPr>
            </a:lvl3pPr>
            <a:lvl4pPr marL="1600200" indent="-228600">
              <a:defRPr sz="1200">
                <a:solidFill>
                  <a:schemeClr val="tx1"/>
                </a:solidFill>
                <a:latin typeface="Courier New" panose="02070309020205020404" pitchFamily="49" charset="0"/>
              </a:defRPr>
            </a:lvl4pPr>
            <a:lvl5pPr marL="2057400" indent="-228600">
              <a:defRPr sz="1200">
                <a:solidFill>
                  <a:schemeClr val="tx1"/>
                </a:solidFill>
                <a:latin typeface="Courier New" panose="02070309020205020404" pitchFamily="49" charset="0"/>
              </a:defRPr>
            </a:lvl5pPr>
            <a:lvl6pPr marL="2514600" indent="-228600" eaLnBrk="0" fontAlgn="base" hangingPunct="0">
              <a:spcBef>
                <a:spcPct val="0"/>
              </a:spcBef>
              <a:spcAft>
                <a:spcPct val="0"/>
              </a:spcAft>
              <a:defRPr sz="1200">
                <a:solidFill>
                  <a:schemeClr val="tx1"/>
                </a:solidFill>
                <a:latin typeface="Courier New" panose="02070309020205020404" pitchFamily="49" charset="0"/>
              </a:defRPr>
            </a:lvl6pPr>
            <a:lvl7pPr marL="2971800" indent="-228600" eaLnBrk="0" fontAlgn="base" hangingPunct="0">
              <a:spcBef>
                <a:spcPct val="0"/>
              </a:spcBef>
              <a:spcAft>
                <a:spcPct val="0"/>
              </a:spcAft>
              <a:defRPr sz="1200">
                <a:solidFill>
                  <a:schemeClr val="tx1"/>
                </a:solidFill>
                <a:latin typeface="Courier New" panose="02070309020205020404" pitchFamily="49" charset="0"/>
              </a:defRPr>
            </a:lvl7pPr>
            <a:lvl8pPr marL="3429000" indent="-228600" eaLnBrk="0" fontAlgn="base" hangingPunct="0">
              <a:spcBef>
                <a:spcPct val="0"/>
              </a:spcBef>
              <a:spcAft>
                <a:spcPct val="0"/>
              </a:spcAft>
              <a:defRPr sz="1200">
                <a:solidFill>
                  <a:schemeClr val="tx1"/>
                </a:solidFill>
                <a:latin typeface="Courier New" panose="02070309020205020404" pitchFamily="49" charset="0"/>
              </a:defRPr>
            </a:lvl8pPr>
            <a:lvl9pPr marL="3886200" indent="-228600" eaLnBrk="0" fontAlgn="base" hangingPunct="0">
              <a:spcBef>
                <a:spcPct val="0"/>
              </a:spcBef>
              <a:spcAft>
                <a:spcPct val="0"/>
              </a:spcAft>
              <a:defRPr sz="1200">
                <a:solidFill>
                  <a:schemeClr val="tx1"/>
                </a:solidFill>
                <a:latin typeface="Courier New" panose="02070309020205020404" pitchFamily="49" charset="0"/>
              </a:defRPr>
            </a:lvl9pPr>
          </a:lstStyle>
          <a:p>
            <a:fld id="{9FB0CEB5-E53B-4A6A-8125-21FDAED92BFE}" type="slidenum">
              <a:rPr lang="de-DE" altLang="en-US" sz="1000">
                <a:latin typeface="Trebuchet MS" panose="020B0603020202020204" pitchFamily="34" charset="0"/>
              </a:rPr>
              <a:pPr/>
              <a:t>39</a:t>
            </a:fld>
            <a:endParaRPr lang="de-DE" altLang="en-US" sz="1000">
              <a:latin typeface="Trebuchet MS" panose="020B0603020202020204" pitchFamily="34" charset="0"/>
            </a:endParaRPr>
          </a:p>
        </p:txBody>
      </p:sp>
      <p:pic>
        <p:nvPicPr>
          <p:cNvPr id="70661" name="Picture 2"/>
          <p:cNvPicPr>
            <a:picLocks noChangeAspect="1" noChangeArrowheads="1"/>
          </p:cNvPicPr>
          <p:nvPr/>
        </p:nvPicPr>
        <p:blipFill>
          <a:blip r:embed="rId2">
            <a:extLst>
              <a:ext uri="{28A0092B-C50C-407E-A947-70E740481C1C}">
                <a14:useLocalDpi xmlns:a14="http://schemas.microsoft.com/office/drawing/2010/main" val="0"/>
              </a:ext>
            </a:extLst>
          </a:blip>
          <a:srcRect l="24768" t="16716" r="22420"/>
          <a:stretch>
            <a:fillRect/>
          </a:stretch>
        </p:blipFill>
        <p:spPr bwMode="auto">
          <a:xfrm>
            <a:off x="53523" y="1889933"/>
            <a:ext cx="4454977" cy="424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70658" name="Titel 1"/>
          <p:cNvSpPr>
            <a:spLocks noGrp="1"/>
          </p:cNvSpPr>
          <p:nvPr>
            <p:ph type="title"/>
          </p:nvPr>
        </p:nvSpPr>
        <p:spPr>
          <a:xfrm>
            <a:off x="339109" y="770854"/>
            <a:ext cx="8338782" cy="967361"/>
          </a:xfrm>
        </p:spPr>
        <p:txBody>
          <a:bodyPr/>
          <a:lstStyle/>
          <a:p>
            <a:r>
              <a:rPr lang="de-DE" altLang="de-DE" dirty="0" err="1" smtClean="0"/>
              <a:t>Coverage</a:t>
            </a:r>
            <a:r>
              <a:rPr lang="de-DE" altLang="de-DE" dirty="0" smtClean="0"/>
              <a:t> </a:t>
            </a:r>
            <a:r>
              <a:rPr lang="de-DE" altLang="de-DE" dirty="0" err="1" smtClean="0"/>
              <a:t>for</a:t>
            </a:r>
            <a:r>
              <a:rPr lang="de-DE" altLang="de-DE" dirty="0" smtClean="0"/>
              <a:t> </a:t>
            </a:r>
            <a:r>
              <a:rPr lang="de-DE" altLang="de-DE" dirty="0" err="1" smtClean="0"/>
              <a:t>phase</a:t>
            </a:r>
            <a:r>
              <a:rPr lang="de-DE" altLang="de-DE" dirty="0" smtClean="0"/>
              <a:t> II </a:t>
            </a:r>
            <a:r>
              <a:rPr lang="de-DE" altLang="de-DE" dirty="0" err="1" smtClean="0"/>
              <a:t>and</a:t>
            </a:r>
            <a:r>
              <a:rPr lang="de-DE" altLang="de-DE" dirty="0" smtClean="0"/>
              <a:t> III</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25739" t="15800" r="22420" b="3712"/>
          <a:stretch>
            <a:fillRect/>
          </a:stretch>
        </p:blipFill>
        <p:spPr bwMode="auto">
          <a:xfrm>
            <a:off x="4615543" y="2351833"/>
            <a:ext cx="4296228" cy="403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55555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pieren 50"/>
          <p:cNvGrpSpPr/>
          <p:nvPr/>
        </p:nvGrpSpPr>
        <p:grpSpPr>
          <a:xfrm>
            <a:off x="-956845" y="636187"/>
            <a:ext cx="10434918" cy="6761529"/>
            <a:chOff x="-8425049" y="666609"/>
            <a:chExt cx="9144000" cy="5925051"/>
          </a:xfrm>
        </p:grpSpPr>
        <p:pic>
          <p:nvPicPr>
            <p:cNvPr id="52" name="Grafik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049" y="666609"/>
              <a:ext cx="9144000" cy="5925051"/>
            </a:xfrm>
            <a:prstGeom prst="rect">
              <a:avLst/>
            </a:prstGeom>
          </p:spPr>
        </p:pic>
        <p:pic>
          <p:nvPicPr>
            <p:cNvPr id="53" name="Grafik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76" y="1666784"/>
              <a:ext cx="3625865" cy="3625865"/>
            </a:xfrm>
            <a:prstGeom prst="rect">
              <a:avLst/>
            </a:prstGeom>
          </p:spPr>
        </p:pic>
      </p:grpSp>
      <p:sp>
        <p:nvSpPr>
          <p:cNvPr id="4" name="Foliennummernplatzhalter 3"/>
          <p:cNvSpPr>
            <a:spLocks noGrp="1"/>
          </p:cNvSpPr>
          <p:nvPr>
            <p:ph type="sldNum" sz="quarter" idx="12"/>
          </p:nvPr>
        </p:nvSpPr>
        <p:spPr/>
        <p:txBody>
          <a:bodyPr/>
          <a:lstStyle/>
          <a:p>
            <a:fld id="{FDBF07A6-5FB6-4032-AAEF-606F04FD8361}" type="slidenum">
              <a:rPr lang="de-DE" smtClean="0"/>
              <a:t>4</a:t>
            </a:fld>
            <a:endParaRPr lang="de-DE"/>
          </a:p>
        </p:txBody>
      </p:sp>
      <p:pic>
        <p:nvPicPr>
          <p:cNvPr id="49" name="Grafik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sp>
        <p:nvSpPr>
          <p:cNvPr id="12" name="Textfeld 11"/>
          <p:cNvSpPr txBox="1"/>
          <p:nvPr/>
        </p:nvSpPr>
        <p:spPr>
          <a:xfrm>
            <a:off x="228600" y="901700"/>
            <a:ext cx="4702185" cy="707886"/>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de-DE" sz="4000" b="1" dirty="0" smtClean="0">
                <a:latin typeface="+mj-lt"/>
              </a:rPr>
              <a:t>... </a:t>
            </a:r>
            <a:r>
              <a:rPr lang="de-DE" sz="4000" b="1" dirty="0" err="1">
                <a:latin typeface="+mj-lt"/>
              </a:rPr>
              <a:t>t</a:t>
            </a:r>
            <a:r>
              <a:rPr lang="de-DE" sz="4000" b="1" dirty="0" err="1" smtClean="0">
                <a:latin typeface="+mj-lt"/>
              </a:rPr>
              <a:t>o</a:t>
            </a:r>
            <a:r>
              <a:rPr lang="de-DE" sz="4000" b="1" dirty="0" smtClean="0">
                <a:latin typeface="+mj-lt"/>
              </a:rPr>
              <a:t> </a:t>
            </a:r>
            <a:r>
              <a:rPr lang="de-DE" sz="4000" b="1" dirty="0" err="1" smtClean="0">
                <a:latin typeface="+mj-lt"/>
              </a:rPr>
              <a:t>complex</a:t>
            </a:r>
            <a:r>
              <a:rPr lang="de-DE" sz="4000" b="1" dirty="0" smtClean="0">
                <a:latin typeface="+mj-lt"/>
              </a:rPr>
              <a:t> </a:t>
            </a:r>
            <a:r>
              <a:rPr lang="de-DE" sz="4000" b="1" dirty="0" err="1" smtClean="0">
                <a:latin typeface="+mj-lt"/>
              </a:rPr>
              <a:t>patterns</a:t>
            </a:r>
            <a:endParaRPr lang="en-US" sz="4000" dirty="0">
              <a:latin typeface="+mj-lt"/>
            </a:endParaRPr>
          </a:p>
        </p:txBody>
      </p:sp>
      <p:grpSp>
        <p:nvGrpSpPr>
          <p:cNvPr id="16" name="Gruppieren 15"/>
          <p:cNvGrpSpPr/>
          <p:nvPr/>
        </p:nvGrpSpPr>
        <p:grpSpPr>
          <a:xfrm>
            <a:off x="1482066" y="5219138"/>
            <a:ext cx="1363691" cy="1084527"/>
            <a:chOff x="6555832" y="2325351"/>
            <a:chExt cx="1363691" cy="1084527"/>
          </a:xfrm>
        </p:grpSpPr>
        <p:sp>
          <p:nvSpPr>
            <p:cNvPr id="17" name="Ellipse 16"/>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Grafi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19" name="Gruppieren 18"/>
          <p:cNvGrpSpPr/>
          <p:nvPr/>
        </p:nvGrpSpPr>
        <p:grpSpPr>
          <a:xfrm>
            <a:off x="2987535" y="5515467"/>
            <a:ext cx="1363691" cy="1084527"/>
            <a:chOff x="6555832" y="2325351"/>
            <a:chExt cx="1363691" cy="1084527"/>
          </a:xfrm>
        </p:grpSpPr>
        <p:sp>
          <p:nvSpPr>
            <p:cNvPr id="20" name="Ellipse 19"/>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22" name="Gruppieren 21"/>
          <p:cNvGrpSpPr/>
          <p:nvPr/>
        </p:nvGrpSpPr>
        <p:grpSpPr>
          <a:xfrm>
            <a:off x="5382677" y="3872002"/>
            <a:ext cx="1363691" cy="1084527"/>
            <a:chOff x="6555832" y="2325351"/>
            <a:chExt cx="1363691" cy="1084527"/>
          </a:xfrm>
        </p:grpSpPr>
        <p:sp>
          <p:nvSpPr>
            <p:cNvPr id="23" name="Ellipse 22"/>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7" name="Grafi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28" name="Gruppieren 27"/>
          <p:cNvGrpSpPr/>
          <p:nvPr/>
        </p:nvGrpSpPr>
        <p:grpSpPr>
          <a:xfrm>
            <a:off x="5370024" y="4622527"/>
            <a:ext cx="1363691" cy="1084527"/>
            <a:chOff x="6555832" y="2325351"/>
            <a:chExt cx="1363691" cy="1084527"/>
          </a:xfrm>
        </p:grpSpPr>
        <p:sp>
          <p:nvSpPr>
            <p:cNvPr id="29" name="Ellipse 28"/>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1" name="Gruppieren 30"/>
          <p:cNvGrpSpPr/>
          <p:nvPr/>
        </p:nvGrpSpPr>
        <p:grpSpPr>
          <a:xfrm>
            <a:off x="1255853" y="4311347"/>
            <a:ext cx="1363691" cy="1084527"/>
            <a:chOff x="6555832" y="2325351"/>
            <a:chExt cx="1363691" cy="1084527"/>
          </a:xfrm>
        </p:grpSpPr>
        <p:sp>
          <p:nvSpPr>
            <p:cNvPr id="32" name="Ellipse 31"/>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Grafik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4" name="Gruppieren 33"/>
          <p:cNvGrpSpPr/>
          <p:nvPr/>
        </p:nvGrpSpPr>
        <p:grpSpPr>
          <a:xfrm>
            <a:off x="988368" y="2289671"/>
            <a:ext cx="1363691" cy="1084527"/>
            <a:chOff x="6555832" y="2325351"/>
            <a:chExt cx="1363691" cy="1084527"/>
          </a:xfrm>
        </p:grpSpPr>
        <p:sp>
          <p:nvSpPr>
            <p:cNvPr id="35" name="Ellipse 34"/>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Grafik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7" name="Gruppieren 36"/>
          <p:cNvGrpSpPr/>
          <p:nvPr/>
        </p:nvGrpSpPr>
        <p:grpSpPr>
          <a:xfrm>
            <a:off x="500464" y="3451826"/>
            <a:ext cx="1363691" cy="1084527"/>
            <a:chOff x="6555832" y="2325351"/>
            <a:chExt cx="1363691" cy="1084527"/>
          </a:xfrm>
        </p:grpSpPr>
        <p:sp>
          <p:nvSpPr>
            <p:cNvPr id="38" name="Ellipse 37"/>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9" name="Grafik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40" name="Gruppieren 39"/>
          <p:cNvGrpSpPr/>
          <p:nvPr/>
        </p:nvGrpSpPr>
        <p:grpSpPr>
          <a:xfrm>
            <a:off x="3462054" y="1610898"/>
            <a:ext cx="1363691" cy="1084527"/>
            <a:chOff x="6555832" y="2325351"/>
            <a:chExt cx="1363691" cy="1084527"/>
          </a:xfrm>
        </p:grpSpPr>
        <p:sp>
          <p:nvSpPr>
            <p:cNvPr id="41" name="Ellipse 40"/>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2" name="Grafik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 name="Gruppieren 2"/>
          <p:cNvGrpSpPr/>
          <p:nvPr/>
        </p:nvGrpSpPr>
        <p:grpSpPr>
          <a:xfrm>
            <a:off x="-11325842" y="193079"/>
            <a:ext cx="9144000" cy="5925051"/>
            <a:chOff x="-8425049" y="666609"/>
            <a:chExt cx="9144000" cy="5925051"/>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049" y="666609"/>
              <a:ext cx="9144000" cy="5925051"/>
            </a:xfrm>
            <a:prstGeom prst="rect">
              <a:avLst/>
            </a:prstGeom>
          </p:spPr>
        </p:pic>
        <p:pic>
          <p:nvPicPr>
            <p:cNvPr id="50" name="Grafik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76" y="1666784"/>
              <a:ext cx="3625865" cy="3625865"/>
            </a:xfrm>
            <a:prstGeom prst="rect">
              <a:avLst/>
            </a:prstGeom>
          </p:spPr>
        </p:pic>
      </p:grpSp>
      <p:pic>
        <p:nvPicPr>
          <p:cNvPr id="57" name="Grafik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8164" y="1645175"/>
            <a:ext cx="1161183" cy="773838"/>
          </a:xfrm>
          <a:prstGeom prst="rect">
            <a:avLst/>
          </a:prstGeom>
        </p:spPr>
      </p:pic>
      <p:sp>
        <p:nvSpPr>
          <p:cNvPr id="6" name="Freihandform 5"/>
          <p:cNvSpPr/>
          <p:nvPr/>
        </p:nvSpPr>
        <p:spPr>
          <a:xfrm>
            <a:off x="-8432800" y="1248229"/>
            <a:ext cx="3396343" cy="3512457"/>
          </a:xfrm>
          <a:custGeom>
            <a:avLst/>
            <a:gdLst>
              <a:gd name="connsiteX0" fmla="*/ 0 w 3396343"/>
              <a:gd name="connsiteY0" fmla="*/ 725714 h 3512457"/>
              <a:gd name="connsiteX1" fmla="*/ 159657 w 3396343"/>
              <a:gd name="connsiteY1" fmla="*/ 2670628 h 3512457"/>
              <a:gd name="connsiteX2" fmla="*/ 653143 w 3396343"/>
              <a:gd name="connsiteY2" fmla="*/ 2714171 h 3512457"/>
              <a:gd name="connsiteX3" fmla="*/ 537029 w 3396343"/>
              <a:gd name="connsiteY3" fmla="*/ 3120571 h 3512457"/>
              <a:gd name="connsiteX4" fmla="*/ 1436914 w 3396343"/>
              <a:gd name="connsiteY4" fmla="*/ 3135085 h 3512457"/>
              <a:gd name="connsiteX5" fmla="*/ 1872343 w 3396343"/>
              <a:gd name="connsiteY5" fmla="*/ 3468914 h 3512457"/>
              <a:gd name="connsiteX6" fmla="*/ 2322286 w 3396343"/>
              <a:gd name="connsiteY6" fmla="*/ 3512457 h 3512457"/>
              <a:gd name="connsiteX7" fmla="*/ 2569029 w 3396343"/>
              <a:gd name="connsiteY7" fmla="*/ 2293257 h 3512457"/>
              <a:gd name="connsiteX8" fmla="*/ 3135086 w 3396343"/>
              <a:gd name="connsiteY8" fmla="*/ 1480457 h 3512457"/>
              <a:gd name="connsiteX9" fmla="*/ 3396343 w 3396343"/>
              <a:gd name="connsiteY9" fmla="*/ 1451428 h 3512457"/>
              <a:gd name="connsiteX10" fmla="*/ 3396343 w 3396343"/>
              <a:gd name="connsiteY10" fmla="*/ 1001485 h 3512457"/>
              <a:gd name="connsiteX11" fmla="*/ 3178629 w 3396343"/>
              <a:gd name="connsiteY11" fmla="*/ 870857 h 3512457"/>
              <a:gd name="connsiteX12" fmla="*/ 3309257 w 3396343"/>
              <a:gd name="connsiteY12" fmla="*/ 116114 h 3512457"/>
              <a:gd name="connsiteX13" fmla="*/ 3018971 w 3396343"/>
              <a:gd name="connsiteY13" fmla="*/ 0 h 3512457"/>
              <a:gd name="connsiteX14" fmla="*/ 2380343 w 3396343"/>
              <a:gd name="connsiteY14" fmla="*/ 101600 h 3512457"/>
              <a:gd name="connsiteX15" fmla="*/ 2002971 w 3396343"/>
              <a:gd name="connsiteY15" fmla="*/ 1059542 h 3512457"/>
              <a:gd name="connsiteX16" fmla="*/ 957943 w 3396343"/>
              <a:gd name="connsiteY16" fmla="*/ 653142 h 3512457"/>
              <a:gd name="connsiteX17" fmla="*/ 0 w 3396343"/>
              <a:gd name="connsiteY17" fmla="*/ 725714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6343" h="3512457">
                <a:moveTo>
                  <a:pt x="0" y="725714"/>
                </a:moveTo>
                <a:lnTo>
                  <a:pt x="159657" y="2670628"/>
                </a:lnTo>
                <a:lnTo>
                  <a:pt x="653143" y="2714171"/>
                </a:lnTo>
                <a:lnTo>
                  <a:pt x="537029" y="3120571"/>
                </a:lnTo>
                <a:lnTo>
                  <a:pt x="1436914" y="3135085"/>
                </a:lnTo>
                <a:lnTo>
                  <a:pt x="1872343" y="3468914"/>
                </a:lnTo>
                <a:lnTo>
                  <a:pt x="2322286" y="3512457"/>
                </a:lnTo>
                <a:lnTo>
                  <a:pt x="2569029" y="2293257"/>
                </a:lnTo>
                <a:lnTo>
                  <a:pt x="3135086" y="1480457"/>
                </a:lnTo>
                <a:lnTo>
                  <a:pt x="3396343" y="1451428"/>
                </a:lnTo>
                <a:lnTo>
                  <a:pt x="3396343" y="1001485"/>
                </a:lnTo>
                <a:lnTo>
                  <a:pt x="3178629" y="870857"/>
                </a:lnTo>
                <a:lnTo>
                  <a:pt x="3309257" y="116114"/>
                </a:lnTo>
                <a:lnTo>
                  <a:pt x="3018971" y="0"/>
                </a:lnTo>
                <a:lnTo>
                  <a:pt x="2380343" y="101600"/>
                </a:lnTo>
                <a:lnTo>
                  <a:pt x="2002971" y="1059542"/>
                </a:lnTo>
                <a:lnTo>
                  <a:pt x="957943" y="653142"/>
                </a:lnTo>
                <a:lnTo>
                  <a:pt x="0" y="72571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uppieren 57"/>
          <p:cNvGrpSpPr/>
          <p:nvPr/>
        </p:nvGrpSpPr>
        <p:grpSpPr>
          <a:xfrm>
            <a:off x="6441120" y="1571828"/>
            <a:ext cx="1363691" cy="1084527"/>
            <a:chOff x="6555832" y="2325351"/>
            <a:chExt cx="1363691" cy="1084527"/>
          </a:xfrm>
        </p:grpSpPr>
        <p:sp>
          <p:nvSpPr>
            <p:cNvPr id="59" name="Ellipse 58"/>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0" name="Grafik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61" name="Gruppieren 60"/>
          <p:cNvGrpSpPr/>
          <p:nvPr/>
        </p:nvGrpSpPr>
        <p:grpSpPr>
          <a:xfrm>
            <a:off x="6256845" y="2286885"/>
            <a:ext cx="1363691" cy="1084527"/>
            <a:chOff x="6555832" y="2325351"/>
            <a:chExt cx="1363691" cy="1084527"/>
          </a:xfrm>
        </p:grpSpPr>
        <p:sp>
          <p:nvSpPr>
            <p:cNvPr id="62" name="Ellipse 61"/>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3" name="Grafik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64" name="Gruppieren 63"/>
          <p:cNvGrpSpPr/>
          <p:nvPr/>
        </p:nvGrpSpPr>
        <p:grpSpPr>
          <a:xfrm>
            <a:off x="6225660" y="3196857"/>
            <a:ext cx="1363691" cy="1084527"/>
            <a:chOff x="6555832" y="2325351"/>
            <a:chExt cx="1363691" cy="1084527"/>
          </a:xfrm>
        </p:grpSpPr>
        <p:sp>
          <p:nvSpPr>
            <p:cNvPr id="65" name="Ellipse 64"/>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6" name="Grafik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sp>
        <p:nvSpPr>
          <p:cNvPr id="47" name="Textfeld 46"/>
          <p:cNvSpPr txBox="1"/>
          <p:nvPr/>
        </p:nvSpPr>
        <p:spPr>
          <a:xfrm rot="20630453">
            <a:off x="2250083" y="3177214"/>
            <a:ext cx="4960589" cy="1323439"/>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none" rtlCol="0">
            <a:spAutoFit/>
          </a:bodyPr>
          <a:lstStyle/>
          <a:p>
            <a:r>
              <a:rPr lang="de-DE" sz="4000" b="1" dirty="0" smtClean="0">
                <a:latin typeface="+mj-lt"/>
              </a:rPr>
              <a:t>Understanding </a:t>
            </a:r>
            <a:r>
              <a:rPr lang="de-DE" sz="4000" b="1" dirty="0" err="1" smtClean="0">
                <a:latin typeface="+mj-lt"/>
              </a:rPr>
              <a:t>complex</a:t>
            </a:r>
            <a:endParaRPr lang="de-DE" sz="4000" b="1" dirty="0" smtClean="0">
              <a:latin typeface="+mj-lt"/>
            </a:endParaRPr>
          </a:p>
          <a:p>
            <a:r>
              <a:rPr lang="de-DE" sz="4000" dirty="0" err="1">
                <a:latin typeface="+mj-lt"/>
              </a:rPr>
              <a:t>n</a:t>
            </a:r>
            <a:r>
              <a:rPr lang="de-DE" sz="4000" dirty="0" err="1" smtClean="0">
                <a:latin typeface="+mj-lt"/>
              </a:rPr>
              <a:t>avigation</a:t>
            </a:r>
            <a:r>
              <a:rPr lang="de-DE" sz="4000" dirty="0" smtClean="0">
                <a:latin typeface="+mj-lt"/>
              </a:rPr>
              <a:t> </a:t>
            </a:r>
            <a:r>
              <a:rPr lang="de-DE" sz="4000" dirty="0" err="1" smtClean="0">
                <a:latin typeface="+mj-lt"/>
              </a:rPr>
              <a:t>processes</a:t>
            </a:r>
            <a:endParaRPr lang="en-US" sz="4000" dirty="0">
              <a:latin typeface="+mj-lt"/>
            </a:endParaRPr>
          </a:p>
        </p:txBody>
      </p:sp>
    </p:spTree>
    <p:extLst>
      <p:ext uri="{BB962C8B-B14F-4D97-AF65-F5344CB8AC3E}">
        <p14:creationId xmlns:p14="http://schemas.microsoft.com/office/powerpoint/2010/main" val="1612744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Exploration behavior over time</a:t>
            </a:r>
            <a:endParaRPr lang="en-US" dirty="0"/>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1481" y="1868661"/>
            <a:ext cx="8159539" cy="4665489"/>
          </a:xfrm>
        </p:spPr>
      </p:pic>
      <p:sp>
        <p:nvSpPr>
          <p:cNvPr id="4" name="Foliennummernplatzhalter 3"/>
          <p:cNvSpPr>
            <a:spLocks noGrp="1"/>
          </p:cNvSpPr>
          <p:nvPr>
            <p:ph type="sldNum" sz="quarter" idx="12"/>
          </p:nvPr>
        </p:nvSpPr>
        <p:spPr/>
        <p:txBody>
          <a:bodyPr/>
          <a:lstStyle/>
          <a:p>
            <a:fld id="{FDBF07A6-5FB6-4032-AAEF-606F04FD8361}" type="slidenum">
              <a:rPr lang="de-DE" smtClean="0"/>
              <a:t>40</a:t>
            </a:fld>
            <a:endParaRPr lang="de-DE"/>
          </a:p>
        </p:txBody>
      </p:sp>
    </p:spTree>
    <p:extLst>
      <p:ext uri="{BB962C8B-B14F-4D97-AF65-F5344CB8AC3E}">
        <p14:creationId xmlns:p14="http://schemas.microsoft.com/office/powerpoint/2010/main" val="18791716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Exploration behavior </a:t>
            </a:r>
            <a:br>
              <a:rPr lang="en-US" dirty="0" smtClean="0"/>
            </a:br>
            <a:r>
              <a:rPr lang="en-US" dirty="0" smtClean="0"/>
              <a:t>of individual groups</a:t>
            </a:r>
            <a:endParaRPr lang="en-US" dirty="0"/>
          </a:p>
        </p:txBody>
      </p:sp>
      <p:sp>
        <p:nvSpPr>
          <p:cNvPr id="3" name="Foliennummernplatzhalter 2"/>
          <p:cNvSpPr>
            <a:spLocks noGrp="1"/>
          </p:cNvSpPr>
          <p:nvPr>
            <p:ph type="sldNum" sz="quarter" idx="12"/>
          </p:nvPr>
        </p:nvSpPr>
        <p:spPr/>
        <p:txBody>
          <a:bodyPr/>
          <a:lstStyle/>
          <a:p>
            <a:fld id="{FDBF07A6-5FB6-4032-AAEF-606F04FD8361}" type="slidenum">
              <a:rPr lang="de-DE" smtClean="0"/>
              <a:t>41</a:t>
            </a:fld>
            <a:endParaRPr lang="de-DE"/>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8286"/>
            <a:ext cx="4650107" cy="4475864"/>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107" y="1198114"/>
            <a:ext cx="4430393" cy="4896423"/>
          </a:xfrm>
          <a:prstGeom prst="rect">
            <a:avLst/>
          </a:prstGeom>
        </p:spPr>
      </p:pic>
    </p:spTree>
    <p:extLst>
      <p:ext uri="{BB962C8B-B14F-4D97-AF65-F5344CB8AC3E}">
        <p14:creationId xmlns:p14="http://schemas.microsoft.com/office/powerpoint/2010/main" val="17863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p:cNvSpPr>
            <a:spLocks noGrp="1"/>
          </p:cNvSpPr>
          <p:nvPr>
            <p:ph type="title"/>
          </p:nvPr>
        </p:nvSpPr>
        <p:spPr>
          <a:xfrm>
            <a:off x="402609" y="677219"/>
            <a:ext cx="8338782" cy="967361"/>
          </a:xfrm>
        </p:spPr>
        <p:txBody>
          <a:bodyPr/>
          <a:lstStyle/>
          <a:p>
            <a:r>
              <a:rPr lang="de-DE" altLang="de-DE" dirty="0" err="1" smtClean="0"/>
              <a:t>Coverage</a:t>
            </a:r>
            <a:r>
              <a:rPr lang="de-DE" altLang="de-DE" dirty="0" smtClean="0"/>
              <a:t> in Time</a:t>
            </a:r>
          </a:p>
        </p:txBody>
      </p:sp>
      <p:sp>
        <p:nvSpPr>
          <p:cNvPr id="5" name="Foliennummernplatzhalter 4"/>
          <p:cNvSpPr>
            <a:spLocks noGrp="1"/>
          </p:cNvSpPr>
          <p:nvPr>
            <p:ph type="sldNum" sz="quarter" idx="12"/>
          </p:nvPr>
        </p:nvSpPr>
        <p:spPr/>
        <p:txBody>
          <a:bodyPr/>
          <a:lstStyle>
            <a:lvl1pPr>
              <a:defRPr sz="1200">
                <a:solidFill>
                  <a:schemeClr val="tx1"/>
                </a:solidFill>
                <a:latin typeface="Courier New" panose="02070309020205020404" pitchFamily="49" charset="0"/>
              </a:defRPr>
            </a:lvl1pPr>
            <a:lvl2pPr marL="742950" indent="-285750">
              <a:defRPr sz="1200">
                <a:solidFill>
                  <a:schemeClr val="tx1"/>
                </a:solidFill>
                <a:latin typeface="Courier New" panose="02070309020205020404" pitchFamily="49" charset="0"/>
              </a:defRPr>
            </a:lvl2pPr>
            <a:lvl3pPr marL="1143000" indent="-228600">
              <a:defRPr sz="1200">
                <a:solidFill>
                  <a:schemeClr val="tx1"/>
                </a:solidFill>
                <a:latin typeface="Courier New" panose="02070309020205020404" pitchFamily="49" charset="0"/>
              </a:defRPr>
            </a:lvl3pPr>
            <a:lvl4pPr marL="1600200" indent="-228600">
              <a:defRPr sz="1200">
                <a:solidFill>
                  <a:schemeClr val="tx1"/>
                </a:solidFill>
                <a:latin typeface="Courier New" panose="02070309020205020404" pitchFamily="49" charset="0"/>
              </a:defRPr>
            </a:lvl4pPr>
            <a:lvl5pPr marL="2057400" indent="-228600">
              <a:defRPr sz="1200">
                <a:solidFill>
                  <a:schemeClr val="tx1"/>
                </a:solidFill>
                <a:latin typeface="Courier New" panose="02070309020205020404" pitchFamily="49" charset="0"/>
              </a:defRPr>
            </a:lvl5pPr>
            <a:lvl6pPr marL="2514600" indent="-228600" eaLnBrk="0" fontAlgn="base" hangingPunct="0">
              <a:spcBef>
                <a:spcPct val="0"/>
              </a:spcBef>
              <a:spcAft>
                <a:spcPct val="0"/>
              </a:spcAft>
              <a:defRPr sz="1200">
                <a:solidFill>
                  <a:schemeClr val="tx1"/>
                </a:solidFill>
                <a:latin typeface="Courier New" panose="02070309020205020404" pitchFamily="49" charset="0"/>
              </a:defRPr>
            </a:lvl6pPr>
            <a:lvl7pPr marL="2971800" indent="-228600" eaLnBrk="0" fontAlgn="base" hangingPunct="0">
              <a:spcBef>
                <a:spcPct val="0"/>
              </a:spcBef>
              <a:spcAft>
                <a:spcPct val="0"/>
              </a:spcAft>
              <a:defRPr sz="1200">
                <a:solidFill>
                  <a:schemeClr val="tx1"/>
                </a:solidFill>
                <a:latin typeface="Courier New" panose="02070309020205020404" pitchFamily="49" charset="0"/>
              </a:defRPr>
            </a:lvl7pPr>
            <a:lvl8pPr marL="3429000" indent="-228600" eaLnBrk="0" fontAlgn="base" hangingPunct="0">
              <a:spcBef>
                <a:spcPct val="0"/>
              </a:spcBef>
              <a:spcAft>
                <a:spcPct val="0"/>
              </a:spcAft>
              <a:defRPr sz="1200">
                <a:solidFill>
                  <a:schemeClr val="tx1"/>
                </a:solidFill>
                <a:latin typeface="Courier New" panose="02070309020205020404" pitchFamily="49" charset="0"/>
              </a:defRPr>
            </a:lvl8pPr>
            <a:lvl9pPr marL="3886200" indent="-228600" eaLnBrk="0" fontAlgn="base" hangingPunct="0">
              <a:spcBef>
                <a:spcPct val="0"/>
              </a:spcBef>
              <a:spcAft>
                <a:spcPct val="0"/>
              </a:spcAft>
              <a:defRPr sz="1200">
                <a:solidFill>
                  <a:schemeClr val="tx1"/>
                </a:solidFill>
                <a:latin typeface="Courier New" panose="02070309020205020404" pitchFamily="49" charset="0"/>
              </a:defRPr>
            </a:lvl9pPr>
          </a:lstStyle>
          <a:p>
            <a:fld id="{562BDA40-3BCC-4571-B257-F45ED7C4B897}" type="slidenum">
              <a:rPr lang="de-DE" altLang="en-US" sz="1000">
                <a:latin typeface="Trebuchet MS" panose="020B0603020202020204" pitchFamily="34" charset="0"/>
              </a:rPr>
              <a:pPr/>
              <a:t>42</a:t>
            </a:fld>
            <a:endParaRPr lang="de-DE" altLang="en-US" sz="1000">
              <a:latin typeface="Trebuchet MS" panose="020B0603020202020204" pitchFamily="34" charset="0"/>
            </a:endParaRPr>
          </a:p>
        </p:txBody>
      </p:sp>
      <p:pic>
        <p:nvPicPr>
          <p:cNvPr id="69637" name="Picture 6"/>
          <p:cNvPicPr>
            <a:picLocks noChangeAspect="1" noChangeArrowheads="1"/>
          </p:cNvPicPr>
          <p:nvPr/>
        </p:nvPicPr>
        <p:blipFill>
          <a:blip r:embed="rId3">
            <a:extLst>
              <a:ext uri="{28A0092B-C50C-407E-A947-70E740481C1C}">
                <a14:useLocalDpi xmlns:a14="http://schemas.microsoft.com/office/drawing/2010/main" val="0"/>
              </a:ext>
            </a:extLst>
          </a:blip>
          <a:srcRect l="17712" t="17175" r="19743" b="1994"/>
          <a:stretch>
            <a:fillRect/>
          </a:stretch>
        </p:blipFill>
        <p:spPr bwMode="auto">
          <a:xfrm>
            <a:off x="1325604" y="1644580"/>
            <a:ext cx="6492792" cy="507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421118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pieren 50"/>
          <p:cNvGrpSpPr/>
          <p:nvPr/>
        </p:nvGrpSpPr>
        <p:grpSpPr>
          <a:xfrm>
            <a:off x="-956845" y="636187"/>
            <a:ext cx="10434918" cy="6761529"/>
            <a:chOff x="-8425049" y="666609"/>
            <a:chExt cx="9144000" cy="5925051"/>
          </a:xfrm>
        </p:grpSpPr>
        <p:pic>
          <p:nvPicPr>
            <p:cNvPr id="52" name="Grafik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049" y="666609"/>
              <a:ext cx="9144000" cy="5925051"/>
            </a:xfrm>
            <a:prstGeom prst="rect">
              <a:avLst/>
            </a:prstGeom>
          </p:spPr>
        </p:pic>
        <p:pic>
          <p:nvPicPr>
            <p:cNvPr id="53" name="Grafik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76" y="1666784"/>
              <a:ext cx="3625865" cy="3625865"/>
            </a:xfrm>
            <a:prstGeom prst="rect">
              <a:avLst/>
            </a:prstGeom>
          </p:spPr>
        </p:pic>
      </p:grpSp>
      <p:sp>
        <p:nvSpPr>
          <p:cNvPr id="4" name="Foliennummernplatzhalter 3"/>
          <p:cNvSpPr>
            <a:spLocks noGrp="1"/>
          </p:cNvSpPr>
          <p:nvPr>
            <p:ph type="sldNum" sz="quarter" idx="12"/>
          </p:nvPr>
        </p:nvSpPr>
        <p:spPr/>
        <p:txBody>
          <a:bodyPr/>
          <a:lstStyle/>
          <a:p>
            <a:fld id="{FDBF07A6-5FB6-4032-AAEF-606F04FD8361}" type="slidenum">
              <a:rPr lang="de-DE" smtClean="0"/>
              <a:t>5</a:t>
            </a:fld>
            <a:endParaRPr lang="de-DE"/>
          </a:p>
        </p:txBody>
      </p:sp>
      <p:pic>
        <p:nvPicPr>
          <p:cNvPr id="49" name="Grafik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sp>
        <p:nvSpPr>
          <p:cNvPr id="12" name="Textfeld 11"/>
          <p:cNvSpPr txBox="1"/>
          <p:nvPr/>
        </p:nvSpPr>
        <p:spPr>
          <a:xfrm>
            <a:off x="228600" y="901700"/>
            <a:ext cx="2484591" cy="707886"/>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de-DE" sz="4000" b="1" dirty="0" smtClean="0">
                <a:latin typeface="+mj-lt"/>
              </a:rPr>
              <a:t>... </a:t>
            </a:r>
            <a:r>
              <a:rPr lang="de-DE" sz="4000" b="1" dirty="0" err="1">
                <a:latin typeface="+mj-lt"/>
              </a:rPr>
              <a:t>r</a:t>
            </a:r>
            <a:r>
              <a:rPr lang="de-DE" sz="4000" b="1" dirty="0" err="1" smtClean="0">
                <a:latin typeface="+mj-lt"/>
              </a:rPr>
              <a:t>andom</a:t>
            </a:r>
            <a:r>
              <a:rPr lang="de-DE" sz="4000" b="1" dirty="0" smtClean="0">
                <a:latin typeface="+mj-lt"/>
              </a:rPr>
              <a:t>?</a:t>
            </a:r>
            <a:endParaRPr lang="en-US" sz="4000" dirty="0">
              <a:latin typeface="+mj-lt"/>
            </a:endParaRPr>
          </a:p>
        </p:txBody>
      </p:sp>
      <p:grpSp>
        <p:nvGrpSpPr>
          <p:cNvPr id="13" name="Gruppieren 12"/>
          <p:cNvGrpSpPr/>
          <p:nvPr/>
        </p:nvGrpSpPr>
        <p:grpSpPr>
          <a:xfrm>
            <a:off x="6441120" y="1571828"/>
            <a:ext cx="1363691" cy="1084527"/>
            <a:chOff x="6555832" y="2325351"/>
            <a:chExt cx="1363691" cy="1084527"/>
          </a:xfrm>
        </p:grpSpPr>
        <p:sp>
          <p:nvSpPr>
            <p:cNvPr id="14" name="Ellipse 13"/>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16" name="Gruppieren 15"/>
          <p:cNvGrpSpPr/>
          <p:nvPr/>
        </p:nvGrpSpPr>
        <p:grpSpPr>
          <a:xfrm>
            <a:off x="1482066" y="5219138"/>
            <a:ext cx="1363691" cy="1084527"/>
            <a:chOff x="6555832" y="2325351"/>
            <a:chExt cx="1363691" cy="1084527"/>
          </a:xfrm>
        </p:grpSpPr>
        <p:sp>
          <p:nvSpPr>
            <p:cNvPr id="17" name="Ellipse 16"/>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Grafi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19" name="Gruppieren 18"/>
          <p:cNvGrpSpPr/>
          <p:nvPr/>
        </p:nvGrpSpPr>
        <p:grpSpPr>
          <a:xfrm>
            <a:off x="2987535" y="5515467"/>
            <a:ext cx="1363691" cy="1084527"/>
            <a:chOff x="6555832" y="2325351"/>
            <a:chExt cx="1363691" cy="1084527"/>
          </a:xfrm>
        </p:grpSpPr>
        <p:sp>
          <p:nvSpPr>
            <p:cNvPr id="20" name="Ellipse 19"/>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22" name="Gruppieren 21"/>
          <p:cNvGrpSpPr/>
          <p:nvPr/>
        </p:nvGrpSpPr>
        <p:grpSpPr>
          <a:xfrm>
            <a:off x="5382677" y="3872002"/>
            <a:ext cx="1363691" cy="1084527"/>
            <a:chOff x="6555832" y="2325351"/>
            <a:chExt cx="1363691" cy="1084527"/>
          </a:xfrm>
        </p:grpSpPr>
        <p:sp>
          <p:nvSpPr>
            <p:cNvPr id="23" name="Ellipse 22"/>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7" name="Grafi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28" name="Gruppieren 27"/>
          <p:cNvGrpSpPr/>
          <p:nvPr/>
        </p:nvGrpSpPr>
        <p:grpSpPr>
          <a:xfrm>
            <a:off x="5370024" y="4622527"/>
            <a:ext cx="1363691" cy="1084527"/>
            <a:chOff x="6555832" y="2325351"/>
            <a:chExt cx="1363691" cy="1084527"/>
          </a:xfrm>
        </p:grpSpPr>
        <p:sp>
          <p:nvSpPr>
            <p:cNvPr id="29" name="Ellipse 28"/>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1" name="Gruppieren 30"/>
          <p:cNvGrpSpPr/>
          <p:nvPr/>
        </p:nvGrpSpPr>
        <p:grpSpPr>
          <a:xfrm>
            <a:off x="1255853" y="4311347"/>
            <a:ext cx="1363691" cy="1084527"/>
            <a:chOff x="6555832" y="2325351"/>
            <a:chExt cx="1363691" cy="1084527"/>
          </a:xfrm>
        </p:grpSpPr>
        <p:sp>
          <p:nvSpPr>
            <p:cNvPr id="32" name="Ellipse 31"/>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Grafik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4" name="Gruppieren 33"/>
          <p:cNvGrpSpPr/>
          <p:nvPr/>
        </p:nvGrpSpPr>
        <p:grpSpPr>
          <a:xfrm>
            <a:off x="988368" y="2289671"/>
            <a:ext cx="1363691" cy="1084527"/>
            <a:chOff x="6555832" y="2325351"/>
            <a:chExt cx="1363691" cy="1084527"/>
          </a:xfrm>
        </p:grpSpPr>
        <p:sp>
          <p:nvSpPr>
            <p:cNvPr id="35" name="Ellipse 34"/>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Grafik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7" name="Gruppieren 36"/>
          <p:cNvGrpSpPr/>
          <p:nvPr/>
        </p:nvGrpSpPr>
        <p:grpSpPr>
          <a:xfrm>
            <a:off x="500464" y="3451826"/>
            <a:ext cx="1363691" cy="1084527"/>
            <a:chOff x="6555832" y="2325351"/>
            <a:chExt cx="1363691" cy="1084527"/>
          </a:xfrm>
        </p:grpSpPr>
        <p:sp>
          <p:nvSpPr>
            <p:cNvPr id="38" name="Ellipse 37"/>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9" name="Grafik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40" name="Gruppieren 39"/>
          <p:cNvGrpSpPr/>
          <p:nvPr/>
        </p:nvGrpSpPr>
        <p:grpSpPr>
          <a:xfrm>
            <a:off x="3462054" y="1610898"/>
            <a:ext cx="1363691" cy="1084527"/>
            <a:chOff x="6555832" y="2325351"/>
            <a:chExt cx="1363691" cy="1084527"/>
          </a:xfrm>
        </p:grpSpPr>
        <p:sp>
          <p:nvSpPr>
            <p:cNvPr id="41" name="Ellipse 40"/>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2" name="Grafik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43" name="Gruppieren 42"/>
          <p:cNvGrpSpPr/>
          <p:nvPr/>
        </p:nvGrpSpPr>
        <p:grpSpPr>
          <a:xfrm>
            <a:off x="6256845" y="2286885"/>
            <a:ext cx="1363691" cy="1084527"/>
            <a:chOff x="6555832" y="2325351"/>
            <a:chExt cx="1363691" cy="1084527"/>
          </a:xfrm>
        </p:grpSpPr>
        <p:sp>
          <p:nvSpPr>
            <p:cNvPr id="44" name="Ellipse 43"/>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5" name="Grafik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 name="Gruppieren 2"/>
          <p:cNvGrpSpPr/>
          <p:nvPr/>
        </p:nvGrpSpPr>
        <p:grpSpPr>
          <a:xfrm>
            <a:off x="-11325842" y="193079"/>
            <a:ext cx="9144000" cy="5925051"/>
            <a:chOff x="-8425049" y="666609"/>
            <a:chExt cx="9144000" cy="5925051"/>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049" y="666609"/>
              <a:ext cx="9144000" cy="5925051"/>
            </a:xfrm>
            <a:prstGeom prst="rect">
              <a:avLst/>
            </a:prstGeom>
          </p:spPr>
        </p:pic>
        <p:pic>
          <p:nvPicPr>
            <p:cNvPr id="50" name="Grafik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76" y="1666784"/>
              <a:ext cx="3625865" cy="3625865"/>
            </a:xfrm>
            <a:prstGeom prst="rect">
              <a:avLst/>
            </a:prstGeom>
          </p:spPr>
        </p:pic>
      </p:grpSp>
      <p:sp>
        <p:nvSpPr>
          <p:cNvPr id="6" name="Freihandform 5"/>
          <p:cNvSpPr/>
          <p:nvPr/>
        </p:nvSpPr>
        <p:spPr>
          <a:xfrm>
            <a:off x="-8432800" y="1248229"/>
            <a:ext cx="3396343" cy="3512457"/>
          </a:xfrm>
          <a:custGeom>
            <a:avLst/>
            <a:gdLst>
              <a:gd name="connsiteX0" fmla="*/ 0 w 3396343"/>
              <a:gd name="connsiteY0" fmla="*/ 725714 h 3512457"/>
              <a:gd name="connsiteX1" fmla="*/ 159657 w 3396343"/>
              <a:gd name="connsiteY1" fmla="*/ 2670628 h 3512457"/>
              <a:gd name="connsiteX2" fmla="*/ 653143 w 3396343"/>
              <a:gd name="connsiteY2" fmla="*/ 2714171 h 3512457"/>
              <a:gd name="connsiteX3" fmla="*/ 537029 w 3396343"/>
              <a:gd name="connsiteY3" fmla="*/ 3120571 h 3512457"/>
              <a:gd name="connsiteX4" fmla="*/ 1436914 w 3396343"/>
              <a:gd name="connsiteY4" fmla="*/ 3135085 h 3512457"/>
              <a:gd name="connsiteX5" fmla="*/ 1872343 w 3396343"/>
              <a:gd name="connsiteY5" fmla="*/ 3468914 h 3512457"/>
              <a:gd name="connsiteX6" fmla="*/ 2322286 w 3396343"/>
              <a:gd name="connsiteY6" fmla="*/ 3512457 h 3512457"/>
              <a:gd name="connsiteX7" fmla="*/ 2569029 w 3396343"/>
              <a:gd name="connsiteY7" fmla="*/ 2293257 h 3512457"/>
              <a:gd name="connsiteX8" fmla="*/ 3135086 w 3396343"/>
              <a:gd name="connsiteY8" fmla="*/ 1480457 h 3512457"/>
              <a:gd name="connsiteX9" fmla="*/ 3396343 w 3396343"/>
              <a:gd name="connsiteY9" fmla="*/ 1451428 h 3512457"/>
              <a:gd name="connsiteX10" fmla="*/ 3396343 w 3396343"/>
              <a:gd name="connsiteY10" fmla="*/ 1001485 h 3512457"/>
              <a:gd name="connsiteX11" fmla="*/ 3178629 w 3396343"/>
              <a:gd name="connsiteY11" fmla="*/ 870857 h 3512457"/>
              <a:gd name="connsiteX12" fmla="*/ 3309257 w 3396343"/>
              <a:gd name="connsiteY12" fmla="*/ 116114 h 3512457"/>
              <a:gd name="connsiteX13" fmla="*/ 3018971 w 3396343"/>
              <a:gd name="connsiteY13" fmla="*/ 0 h 3512457"/>
              <a:gd name="connsiteX14" fmla="*/ 2380343 w 3396343"/>
              <a:gd name="connsiteY14" fmla="*/ 101600 h 3512457"/>
              <a:gd name="connsiteX15" fmla="*/ 2002971 w 3396343"/>
              <a:gd name="connsiteY15" fmla="*/ 1059542 h 3512457"/>
              <a:gd name="connsiteX16" fmla="*/ 957943 w 3396343"/>
              <a:gd name="connsiteY16" fmla="*/ 653142 h 3512457"/>
              <a:gd name="connsiteX17" fmla="*/ 0 w 3396343"/>
              <a:gd name="connsiteY17" fmla="*/ 725714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6343" h="3512457">
                <a:moveTo>
                  <a:pt x="0" y="725714"/>
                </a:moveTo>
                <a:lnTo>
                  <a:pt x="159657" y="2670628"/>
                </a:lnTo>
                <a:lnTo>
                  <a:pt x="653143" y="2714171"/>
                </a:lnTo>
                <a:lnTo>
                  <a:pt x="537029" y="3120571"/>
                </a:lnTo>
                <a:lnTo>
                  <a:pt x="1436914" y="3135085"/>
                </a:lnTo>
                <a:lnTo>
                  <a:pt x="1872343" y="3468914"/>
                </a:lnTo>
                <a:lnTo>
                  <a:pt x="2322286" y="3512457"/>
                </a:lnTo>
                <a:lnTo>
                  <a:pt x="2569029" y="2293257"/>
                </a:lnTo>
                <a:lnTo>
                  <a:pt x="3135086" y="1480457"/>
                </a:lnTo>
                <a:lnTo>
                  <a:pt x="3396343" y="1451428"/>
                </a:lnTo>
                <a:lnTo>
                  <a:pt x="3396343" y="1001485"/>
                </a:lnTo>
                <a:lnTo>
                  <a:pt x="3178629" y="870857"/>
                </a:lnTo>
                <a:lnTo>
                  <a:pt x="3309257" y="116114"/>
                </a:lnTo>
                <a:lnTo>
                  <a:pt x="3018971" y="0"/>
                </a:lnTo>
                <a:lnTo>
                  <a:pt x="2380343" y="101600"/>
                </a:lnTo>
                <a:lnTo>
                  <a:pt x="2002971" y="1059542"/>
                </a:lnTo>
                <a:lnTo>
                  <a:pt x="957943" y="653142"/>
                </a:lnTo>
                <a:lnTo>
                  <a:pt x="0" y="72571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ihandform 47"/>
          <p:cNvSpPr/>
          <p:nvPr/>
        </p:nvSpPr>
        <p:spPr>
          <a:xfrm>
            <a:off x="2351323" y="1875100"/>
            <a:ext cx="3905522" cy="4014012"/>
          </a:xfrm>
          <a:custGeom>
            <a:avLst/>
            <a:gdLst>
              <a:gd name="connsiteX0" fmla="*/ 0 w 3396343"/>
              <a:gd name="connsiteY0" fmla="*/ 725714 h 3512457"/>
              <a:gd name="connsiteX1" fmla="*/ 159657 w 3396343"/>
              <a:gd name="connsiteY1" fmla="*/ 2670628 h 3512457"/>
              <a:gd name="connsiteX2" fmla="*/ 653143 w 3396343"/>
              <a:gd name="connsiteY2" fmla="*/ 2714171 h 3512457"/>
              <a:gd name="connsiteX3" fmla="*/ 537029 w 3396343"/>
              <a:gd name="connsiteY3" fmla="*/ 3120571 h 3512457"/>
              <a:gd name="connsiteX4" fmla="*/ 1436914 w 3396343"/>
              <a:gd name="connsiteY4" fmla="*/ 3135085 h 3512457"/>
              <a:gd name="connsiteX5" fmla="*/ 1872343 w 3396343"/>
              <a:gd name="connsiteY5" fmla="*/ 3468914 h 3512457"/>
              <a:gd name="connsiteX6" fmla="*/ 2322286 w 3396343"/>
              <a:gd name="connsiteY6" fmla="*/ 3512457 h 3512457"/>
              <a:gd name="connsiteX7" fmla="*/ 2569029 w 3396343"/>
              <a:gd name="connsiteY7" fmla="*/ 2293257 h 3512457"/>
              <a:gd name="connsiteX8" fmla="*/ 3135086 w 3396343"/>
              <a:gd name="connsiteY8" fmla="*/ 1480457 h 3512457"/>
              <a:gd name="connsiteX9" fmla="*/ 3396343 w 3396343"/>
              <a:gd name="connsiteY9" fmla="*/ 1451428 h 3512457"/>
              <a:gd name="connsiteX10" fmla="*/ 3396343 w 3396343"/>
              <a:gd name="connsiteY10" fmla="*/ 1001485 h 3512457"/>
              <a:gd name="connsiteX11" fmla="*/ 3178629 w 3396343"/>
              <a:gd name="connsiteY11" fmla="*/ 870857 h 3512457"/>
              <a:gd name="connsiteX12" fmla="*/ 3309257 w 3396343"/>
              <a:gd name="connsiteY12" fmla="*/ 116114 h 3512457"/>
              <a:gd name="connsiteX13" fmla="*/ 3018971 w 3396343"/>
              <a:gd name="connsiteY13" fmla="*/ 0 h 3512457"/>
              <a:gd name="connsiteX14" fmla="*/ 2380343 w 3396343"/>
              <a:gd name="connsiteY14" fmla="*/ 101600 h 3512457"/>
              <a:gd name="connsiteX15" fmla="*/ 2002971 w 3396343"/>
              <a:gd name="connsiteY15" fmla="*/ 1059542 h 3512457"/>
              <a:gd name="connsiteX16" fmla="*/ 957943 w 3396343"/>
              <a:gd name="connsiteY16" fmla="*/ 653142 h 3512457"/>
              <a:gd name="connsiteX17" fmla="*/ 0 w 3396343"/>
              <a:gd name="connsiteY17" fmla="*/ 725714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6343" h="3512457">
                <a:moveTo>
                  <a:pt x="0" y="725714"/>
                </a:moveTo>
                <a:lnTo>
                  <a:pt x="159657" y="2670628"/>
                </a:lnTo>
                <a:lnTo>
                  <a:pt x="653143" y="2714171"/>
                </a:lnTo>
                <a:lnTo>
                  <a:pt x="537029" y="3120571"/>
                </a:lnTo>
                <a:lnTo>
                  <a:pt x="1436914" y="3135085"/>
                </a:lnTo>
                <a:lnTo>
                  <a:pt x="1872343" y="3468914"/>
                </a:lnTo>
                <a:lnTo>
                  <a:pt x="2322286" y="3512457"/>
                </a:lnTo>
                <a:lnTo>
                  <a:pt x="2569029" y="2293257"/>
                </a:lnTo>
                <a:lnTo>
                  <a:pt x="3135086" y="1480457"/>
                </a:lnTo>
                <a:lnTo>
                  <a:pt x="3396343" y="1451428"/>
                </a:lnTo>
                <a:lnTo>
                  <a:pt x="3396343" y="1001485"/>
                </a:lnTo>
                <a:lnTo>
                  <a:pt x="3178629" y="870857"/>
                </a:lnTo>
                <a:lnTo>
                  <a:pt x="3309257" y="116114"/>
                </a:lnTo>
                <a:lnTo>
                  <a:pt x="3018971" y="0"/>
                </a:lnTo>
                <a:lnTo>
                  <a:pt x="2380343" y="101600"/>
                </a:lnTo>
                <a:lnTo>
                  <a:pt x="2002971" y="1059542"/>
                </a:lnTo>
                <a:lnTo>
                  <a:pt x="957943" y="653142"/>
                </a:lnTo>
                <a:lnTo>
                  <a:pt x="0" y="725714"/>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fik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8164" y="1645175"/>
            <a:ext cx="1161183" cy="773838"/>
          </a:xfrm>
          <a:prstGeom prst="rect">
            <a:avLst/>
          </a:prstGeom>
        </p:spPr>
      </p:pic>
      <p:grpSp>
        <p:nvGrpSpPr>
          <p:cNvPr id="54" name="Gruppieren 53"/>
          <p:cNvGrpSpPr/>
          <p:nvPr/>
        </p:nvGrpSpPr>
        <p:grpSpPr>
          <a:xfrm>
            <a:off x="6225660" y="3196857"/>
            <a:ext cx="1363691" cy="1084527"/>
            <a:chOff x="6555832" y="2325351"/>
            <a:chExt cx="1363691" cy="1084527"/>
          </a:xfrm>
        </p:grpSpPr>
        <p:sp>
          <p:nvSpPr>
            <p:cNvPr id="55" name="Ellipse 54"/>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6" name="Grafik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cxnSp>
        <p:nvCxnSpPr>
          <p:cNvPr id="7" name="Gerade Verbindung mit Pfeil 6"/>
          <p:cNvCxnSpPr/>
          <p:nvPr/>
        </p:nvCxnSpPr>
        <p:spPr>
          <a:xfrm flipV="1">
            <a:off x="3462054" y="3317860"/>
            <a:ext cx="704897" cy="2549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flipH="1">
            <a:off x="3403627" y="3639963"/>
            <a:ext cx="463373" cy="5861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flipH="1">
            <a:off x="4994338" y="2674046"/>
            <a:ext cx="463373" cy="5861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V="1">
            <a:off x="4424389" y="4154069"/>
            <a:ext cx="746447" cy="2724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p:cNvCxnSpPr/>
          <p:nvPr/>
        </p:nvCxnSpPr>
        <p:spPr>
          <a:xfrm>
            <a:off x="3368045" y="4680364"/>
            <a:ext cx="351979" cy="4844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flipH="1" flipV="1">
            <a:off x="2647828" y="3584120"/>
            <a:ext cx="739768" cy="2965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p:cNvCxnSpPr/>
          <p:nvPr/>
        </p:nvCxnSpPr>
        <p:spPr>
          <a:xfrm flipH="1" flipV="1">
            <a:off x="3981342" y="5129504"/>
            <a:ext cx="739768" cy="2965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a:off x="5508751" y="3121477"/>
            <a:ext cx="592953" cy="2032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flipH="1">
            <a:off x="3151081" y="2857746"/>
            <a:ext cx="211458" cy="6139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65"/>
          <p:cNvCxnSpPr/>
          <p:nvPr/>
        </p:nvCxnSpPr>
        <p:spPr>
          <a:xfrm flipV="1">
            <a:off x="4722698" y="3579243"/>
            <a:ext cx="746447" cy="2724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66"/>
          <p:cNvCxnSpPr/>
          <p:nvPr/>
        </p:nvCxnSpPr>
        <p:spPr>
          <a:xfrm flipH="1">
            <a:off x="3966183" y="4004824"/>
            <a:ext cx="183252" cy="7507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08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pieren 50"/>
          <p:cNvGrpSpPr/>
          <p:nvPr/>
        </p:nvGrpSpPr>
        <p:grpSpPr>
          <a:xfrm>
            <a:off x="-956845" y="636187"/>
            <a:ext cx="10434918" cy="6761529"/>
            <a:chOff x="-8425049" y="666609"/>
            <a:chExt cx="9144000" cy="5925051"/>
          </a:xfrm>
        </p:grpSpPr>
        <p:pic>
          <p:nvPicPr>
            <p:cNvPr id="52" name="Grafik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049" y="666609"/>
              <a:ext cx="9144000" cy="5925051"/>
            </a:xfrm>
            <a:prstGeom prst="rect">
              <a:avLst/>
            </a:prstGeom>
          </p:spPr>
        </p:pic>
        <p:pic>
          <p:nvPicPr>
            <p:cNvPr id="53" name="Grafik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76" y="1666784"/>
              <a:ext cx="3625865" cy="3625865"/>
            </a:xfrm>
            <a:prstGeom prst="rect">
              <a:avLst/>
            </a:prstGeom>
          </p:spPr>
        </p:pic>
      </p:grpSp>
      <p:sp>
        <p:nvSpPr>
          <p:cNvPr id="4" name="Foliennummernplatzhalter 3"/>
          <p:cNvSpPr>
            <a:spLocks noGrp="1"/>
          </p:cNvSpPr>
          <p:nvPr>
            <p:ph type="sldNum" sz="quarter" idx="12"/>
          </p:nvPr>
        </p:nvSpPr>
        <p:spPr/>
        <p:txBody>
          <a:bodyPr/>
          <a:lstStyle/>
          <a:p>
            <a:fld id="{FDBF07A6-5FB6-4032-AAEF-606F04FD8361}" type="slidenum">
              <a:rPr lang="de-DE" smtClean="0"/>
              <a:t>6</a:t>
            </a:fld>
            <a:endParaRPr lang="de-DE"/>
          </a:p>
        </p:txBody>
      </p:sp>
      <p:pic>
        <p:nvPicPr>
          <p:cNvPr id="49" name="Grafik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sp>
        <p:nvSpPr>
          <p:cNvPr id="12" name="Textfeld 11"/>
          <p:cNvSpPr txBox="1"/>
          <p:nvPr/>
        </p:nvSpPr>
        <p:spPr>
          <a:xfrm>
            <a:off x="228600" y="901700"/>
            <a:ext cx="4034631" cy="707886"/>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de-DE" sz="4000" b="1" dirty="0" smtClean="0">
                <a:latin typeface="+mj-lt"/>
              </a:rPr>
              <a:t>... </a:t>
            </a:r>
            <a:r>
              <a:rPr lang="de-DE" sz="4000" b="1" dirty="0" err="1">
                <a:latin typeface="+mj-lt"/>
              </a:rPr>
              <a:t>t</a:t>
            </a:r>
            <a:r>
              <a:rPr lang="de-DE" sz="4000" b="1" dirty="0" err="1" smtClean="0">
                <a:latin typeface="+mj-lt"/>
              </a:rPr>
              <a:t>owards</a:t>
            </a:r>
            <a:r>
              <a:rPr lang="de-DE" sz="4000" b="1" dirty="0" smtClean="0">
                <a:latin typeface="+mj-lt"/>
              </a:rPr>
              <a:t> </a:t>
            </a:r>
            <a:r>
              <a:rPr lang="de-DE" sz="4000" b="1" dirty="0" err="1" smtClean="0">
                <a:latin typeface="+mj-lt"/>
              </a:rPr>
              <a:t>ba</a:t>
            </a:r>
            <a:r>
              <a:rPr lang="de-DE" sz="4000" b="1" dirty="0" err="1" smtClean="0">
                <a:latin typeface="+mj-lt"/>
              </a:rPr>
              <a:t>d</a:t>
            </a:r>
            <a:r>
              <a:rPr lang="de-DE" sz="4000" b="1" dirty="0" smtClean="0">
                <a:latin typeface="+mj-lt"/>
              </a:rPr>
              <a:t> </a:t>
            </a:r>
            <a:r>
              <a:rPr lang="de-DE" sz="4000" b="1" dirty="0" err="1" smtClean="0">
                <a:latin typeface="+mj-lt"/>
              </a:rPr>
              <a:t>air</a:t>
            </a:r>
            <a:r>
              <a:rPr lang="de-DE" sz="4000" b="1" dirty="0" smtClean="0">
                <a:latin typeface="+mj-lt"/>
              </a:rPr>
              <a:t>?</a:t>
            </a:r>
            <a:endParaRPr lang="en-US" sz="4000" dirty="0">
              <a:latin typeface="+mj-lt"/>
            </a:endParaRPr>
          </a:p>
        </p:txBody>
      </p:sp>
      <p:grpSp>
        <p:nvGrpSpPr>
          <p:cNvPr id="13" name="Gruppieren 12"/>
          <p:cNvGrpSpPr/>
          <p:nvPr/>
        </p:nvGrpSpPr>
        <p:grpSpPr>
          <a:xfrm>
            <a:off x="6441120" y="1571828"/>
            <a:ext cx="1363691" cy="1084527"/>
            <a:chOff x="6555832" y="2325351"/>
            <a:chExt cx="1363691" cy="1084527"/>
          </a:xfrm>
        </p:grpSpPr>
        <p:sp>
          <p:nvSpPr>
            <p:cNvPr id="14" name="Ellipse 13"/>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16" name="Gruppieren 15"/>
          <p:cNvGrpSpPr/>
          <p:nvPr/>
        </p:nvGrpSpPr>
        <p:grpSpPr>
          <a:xfrm>
            <a:off x="1482066" y="5219138"/>
            <a:ext cx="1363691" cy="1084527"/>
            <a:chOff x="6555832" y="2325351"/>
            <a:chExt cx="1363691" cy="1084527"/>
          </a:xfrm>
        </p:grpSpPr>
        <p:sp>
          <p:nvSpPr>
            <p:cNvPr id="17" name="Ellipse 16"/>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Grafi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19" name="Gruppieren 18"/>
          <p:cNvGrpSpPr/>
          <p:nvPr/>
        </p:nvGrpSpPr>
        <p:grpSpPr>
          <a:xfrm>
            <a:off x="2987535" y="5515467"/>
            <a:ext cx="1363691" cy="1084527"/>
            <a:chOff x="6555832" y="2325351"/>
            <a:chExt cx="1363691" cy="1084527"/>
          </a:xfrm>
        </p:grpSpPr>
        <p:sp>
          <p:nvSpPr>
            <p:cNvPr id="20" name="Ellipse 19"/>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22" name="Gruppieren 21"/>
          <p:cNvGrpSpPr/>
          <p:nvPr/>
        </p:nvGrpSpPr>
        <p:grpSpPr>
          <a:xfrm>
            <a:off x="5382677" y="3872002"/>
            <a:ext cx="1363691" cy="1084527"/>
            <a:chOff x="6555832" y="2325351"/>
            <a:chExt cx="1363691" cy="1084527"/>
          </a:xfrm>
        </p:grpSpPr>
        <p:sp>
          <p:nvSpPr>
            <p:cNvPr id="23" name="Ellipse 22"/>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7" name="Grafi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28" name="Gruppieren 27"/>
          <p:cNvGrpSpPr/>
          <p:nvPr/>
        </p:nvGrpSpPr>
        <p:grpSpPr>
          <a:xfrm>
            <a:off x="5370024" y="4622527"/>
            <a:ext cx="1363691" cy="1084527"/>
            <a:chOff x="6555832" y="2325351"/>
            <a:chExt cx="1363691" cy="1084527"/>
          </a:xfrm>
        </p:grpSpPr>
        <p:sp>
          <p:nvSpPr>
            <p:cNvPr id="29" name="Ellipse 28"/>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1" name="Gruppieren 30"/>
          <p:cNvGrpSpPr/>
          <p:nvPr/>
        </p:nvGrpSpPr>
        <p:grpSpPr>
          <a:xfrm>
            <a:off x="1255853" y="4311347"/>
            <a:ext cx="1363691" cy="1084527"/>
            <a:chOff x="6555832" y="2325351"/>
            <a:chExt cx="1363691" cy="1084527"/>
          </a:xfrm>
        </p:grpSpPr>
        <p:sp>
          <p:nvSpPr>
            <p:cNvPr id="32" name="Ellipse 31"/>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Grafik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4" name="Gruppieren 33"/>
          <p:cNvGrpSpPr/>
          <p:nvPr/>
        </p:nvGrpSpPr>
        <p:grpSpPr>
          <a:xfrm>
            <a:off x="988368" y="2289671"/>
            <a:ext cx="1363691" cy="1084527"/>
            <a:chOff x="6555832" y="2325351"/>
            <a:chExt cx="1363691" cy="1084527"/>
          </a:xfrm>
        </p:grpSpPr>
        <p:sp>
          <p:nvSpPr>
            <p:cNvPr id="35" name="Ellipse 34"/>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Grafik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7" name="Gruppieren 36"/>
          <p:cNvGrpSpPr/>
          <p:nvPr/>
        </p:nvGrpSpPr>
        <p:grpSpPr>
          <a:xfrm>
            <a:off x="500464" y="3451826"/>
            <a:ext cx="1363691" cy="1084527"/>
            <a:chOff x="6555832" y="2325351"/>
            <a:chExt cx="1363691" cy="1084527"/>
          </a:xfrm>
        </p:grpSpPr>
        <p:sp>
          <p:nvSpPr>
            <p:cNvPr id="38" name="Ellipse 37"/>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9" name="Grafik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40" name="Gruppieren 39"/>
          <p:cNvGrpSpPr/>
          <p:nvPr/>
        </p:nvGrpSpPr>
        <p:grpSpPr>
          <a:xfrm>
            <a:off x="3462054" y="1610898"/>
            <a:ext cx="1363691" cy="1084527"/>
            <a:chOff x="6555832" y="2325351"/>
            <a:chExt cx="1363691" cy="1084527"/>
          </a:xfrm>
        </p:grpSpPr>
        <p:sp>
          <p:nvSpPr>
            <p:cNvPr id="41" name="Ellipse 40"/>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2" name="Grafik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43" name="Gruppieren 42"/>
          <p:cNvGrpSpPr/>
          <p:nvPr/>
        </p:nvGrpSpPr>
        <p:grpSpPr>
          <a:xfrm>
            <a:off x="6256845" y="2286885"/>
            <a:ext cx="1363691" cy="1084527"/>
            <a:chOff x="6555832" y="2325351"/>
            <a:chExt cx="1363691" cy="1084527"/>
          </a:xfrm>
        </p:grpSpPr>
        <p:sp>
          <p:nvSpPr>
            <p:cNvPr id="44" name="Ellipse 43"/>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5" name="Grafik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 name="Gruppieren 2"/>
          <p:cNvGrpSpPr/>
          <p:nvPr/>
        </p:nvGrpSpPr>
        <p:grpSpPr>
          <a:xfrm>
            <a:off x="-11325842" y="193079"/>
            <a:ext cx="9144000" cy="5925051"/>
            <a:chOff x="-8425049" y="666609"/>
            <a:chExt cx="9144000" cy="5925051"/>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049" y="666609"/>
              <a:ext cx="9144000" cy="5925051"/>
            </a:xfrm>
            <a:prstGeom prst="rect">
              <a:avLst/>
            </a:prstGeom>
          </p:spPr>
        </p:pic>
        <p:pic>
          <p:nvPicPr>
            <p:cNvPr id="50" name="Grafik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76" y="1666784"/>
              <a:ext cx="3625865" cy="3625865"/>
            </a:xfrm>
            <a:prstGeom prst="rect">
              <a:avLst/>
            </a:prstGeom>
          </p:spPr>
        </p:pic>
      </p:grpSp>
      <p:sp>
        <p:nvSpPr>
          <p:cNvPr id="6" name="Freihandform 5"/>
          <p:cNvSpPr/>
          <p:nvPr/>
        </p:nvSpPr>
        <p:spPr>
          <a:xfrm>
            <a:off x="-8432800" y="1248229"/>
            <a:ext cx="3396343" cy="3512457"/>
          </a:xfrm>
          <a:custGeom>
            <a:avLst/>
            <a:gdLst>
              <a:gd name="connsiteX0" fmla="*/ 0 w 3396343"/>
              <a:gd name="connsiteY0" fmla="*/ 725714 h 3512457"/>
              <a:gd name="connsiteX1" fmla="*/ 159657 w 3396343"/>
              <a:gd name="connsiteY1" fmla="*/ 2670628 h 3512457"/>
              <a:gd name="connsiteX2" fmla="*/ 653143 w 3396343"/>
              <a:gd name="connsiteY2" fmla="*/ 2714171 h 3512457"/>
              <a:gd name="connsiteX3" fmla="*/ 537029 w 3396343"/>
              <a:gd name="connsiteY3" fmla="*/ 3120571 h 3512457"/>
              <a:gd name="connsiteX4" fmla="*/ 1436914 w 3396343"/>
              <a:gd name="connsiteY4" fmla="*/ 3135085 h 3512457"/>
              <a:gd name="connsiteX5" fmla="*/ 1872343 w 3396343"/>
              <a:gd name="connsiteY5" fmla="*/ 3468914 h 3512457"/>
              <a:gd name="connsiteX6" fmla="*/ 2322286 w 3396343"/>
              <a:gd name="connsiteY6" fmla="*/ 3512457 h 3512457"/>
              <a:gd name="connsiteX7" fmla="*/ 2569029 w 3396343"/>
              <a:gd name="connsiteY7" fmla="*/ 2293257 h 3512457"/>
              <a:gd name="connsiteX8" fmla="*/ 3135086 w 3396343"/>
              <a:gd name="connsiteY8" fmla="*/ 1480457 h 3512457"/>
              <a:gd name="connsiteX9" fmla="*/ 3396343 w 3396343"/>
              <a:gd name="connsiteY9" fmla="*/ 1451428 h 3512457"/>
              <a:gd name="connsiteX10" fmla="*/ 3396343 w 3396343"/>
              <a:gd name="connsiteY10" fmla="*/ 1001485 h 3512457"/>
              <a:gd name="connsiteX11" fmla="*/ 3178629 w 3396343"/>
              <a:gd name="connsiteY11" fmla="*/ 870857 h 3512457"/>
              <a:gd name="connsiteX12" fmla="*/ 3309257 w 3396343"/>
              <a:gd name="connsiteY12" fmla="*/ 116114 h 3512457"/>
              <a:gd name="connsiteX13" fmla="*/ 3018971 w 3396343"/>
              <a:gd name="connsiteY13" fmla="*/ 0 h 3512457"/>
              <a:gd name="connsiteX14" fmla="*/ 2380343 w 3396343"/>
              <a:gd name="connsiteY14" fmla="*/ 101600 h 3512457"/>
              <a:gd name="connsiteX15" fmla="*/ 2002971 w 3396343"/>
              <a:gd name="connsiteY15" fmla="*/ 1059542 h 3512457"/>
              <a:gd name="connsiteX16" fmla="*/ 957943 w 3396343"/>
              <a:gd name="connsiteY16" fmla="*/ 653142 h 3512457"/>
              <a:gd name="connsiteX17" fmla="*/ 0 w 3396343"/>
              <a:gd name="connsiteY17" fmla="*/ 725714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6343" h="3512457">
                <a:moveTo>
                  <a:pt x="0" y="725714"/>
                </a:moveTo>
                <a:lnTo>
                  <a:pt x="159657" y="2670628"/>
                </a:lnTo>
                <a:lnTo>
                  <a:pt x="653143" y="2714171"/>
                </a:lnTo>
                <a:lnTo>
                  <a:pt x="537029" y="3120571"/>
                </a:lnTo>
                <a:lnTo>
                  <a:pt x="1436914" y="3135085"/>
                </a:lnTo>
                <a:lnTo>
                  <a:pt x="1872343" y="3468914"/>
                </a:lnTo>
                <a:lnTo>
                  <a:pt x="2322286" y="3512457"/>
                </a:lnTo>
                <a:lnTo>
                  <a:pt x="2569029" y="2293257"/>
                </a:lnTo>
                <a:lnTo>
                  <a:pt x="3135086" y="1480457"/>
                </a:lnTo>
                <a:lnTo>
                  <a:pt x="3396343" y="1451428"/>
                </a:lnTo>
                <a:lnTo>
                  <a:pt x="3396343" y="1001485"/>
                </a:lnTo>
                <a:lnTo>
                  <a:pt x="3178629" y="870857"/>
                </a:lnTo>
                <a:lnTo>
                  <a:pt x="3309257" y="116114"/>
                </a:lnTo>
                <a:lnTo>
                  <a:pt x="3018971" y="0"/>
                </a:lnTo>
                <a:lnTo>
                  <a:pt x="2380343" y="101600"/>
                </a:lnTo>
                <a:lnTo>
                  <a:pt x="2002971" y="1059542"/>
                </a:lnTo>
                <a:lnTo>
                  <a:pt x="957943" y="653142"/>
                </a:lnTo>
                <a:lnTo>
                  <a:pt x="0" y="72571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ihandform 47"/>
          <p:cNvSpPr/>
          <p:nvPr/>
        </p:nvSpPr>
        <p:spPr>
          <a:xfrm>
            <a:off x="2351323" y="1875100"/>
            <a:ext cx="3905522" cy="4014012"/>
          </a:xfrm>
          <a:custGeom>
            <a:avLst/>
            <a:gdLst>
              <a:gd name="connsiteX0" fmla="*/ 0 w 3396343"/>
              <a:gd name="connsiteY0" fmla="*/ 725714 h 3512457"/>
              <a:gd name="connsiteX1" fmla="*/ 159657 w 3396343"/>
              <a:gd name="connsiteY1" fmla="*/ 2670628 h 3512457"/>
              <a:gd name="connsiteX2" fmla="*/ 653143 w 3396343"/>
              <a:gd name="connsiteY2" fmla="*/ 2714171 h 3512457"/>
              <a:gd name="connsiteX3" fmla="*/ 537029 w 3396343"/>
              <a:gd name="connsiteY3" fmla="*/ 3120571 h 3512457"/>
              <a:gd name="connsiteX4" fmla="*/ 1436914 w 3396343"/>
              <a:gd name="connsiteY4" fmla="*/ 3135085 h 3512457"/>
              <a:gd name="connsiteX5" fmla="*/ 1872343 w 3396343"/>
              <a:gd name="connsiteY5" fmla="*/ 3468914 h 3512457"/>
              <a:gd name="connsiteX6" fmla="*/ 2322286 w 3396343"/>
              <a:gd name="connsiteY6" fmla="*/ 3512457 h 3512457"/>
              <a:gd name="connsiteX7" fmla="*/ 2569029 w 3396343"/>
              <a:gd name="connsiteY7" fmla="*/ 2293257 h 3512457"/>
              <a:gd name="connsiteX8" fmla="*/ 3135086 w 3396343"/>
              <a:gd name="connsiteY8" fmla="*/ 1480457 h 3512457"/>
              <a:gd name="connsiteX9" fmla="*/ 3396343 w 3396343"/>
              <a:gd name="connsiteY9" fmla="*/ 1451428 h 3512457"/>
              <a:gd name="connsiteX10" fmla="*/ 3396343 w 3396343"/>
              <a:gd name="connsiteY10" fmla="*/ 1001485 h 3512457"/>
              <a:gd name="connsiteX11" fmla="*/ 3178629 w 3396343"/>
              <a:gd name="connsiteY11" fmla="*/ 870857 h 3512457"/>
              <a:gd name="connsiteX12" fmla="*/ 3309257 w 3396343"/>
              <a:gd name="connsiteY12" fmla="*/ 116114 h 3512457"/>
              <a:gd name="connsiteX13" fmla="*/ 3018971 w 3396343"/>
              <a:gd name="connsiteY13" fmla="*/ 0 h 3512457"/>
              <a:gd name="connsiteX14" fmla="*/ 2380343 w 3396343"/>
              <a:gd name="connsiteY14" fmla="*/ 101600 h 3512457"/>
              <a:gd name="connsiteX15" fmla="*/ 2002971 w 3396343"/>
              <a:gd name="connsiteY15" fmla="*/ 1059542 h 3512457"/>
              <a:gd name="connsiteX16" fmla="*/ 957943 w 3396343"/>
              <a:gd name="connsiteY16" fmla="*/ 653142 h 3512457"/>
              <a:gd name="connsiteX17" fmla="*/ 0 w 3396343"/>
              <a:gd name="connsiteY17" fmla="*/ 725714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6343" h="3512457">
                <a:moveTo>
                  <a:pt x="0" y="725714"/>
                </a:moveTo>
                <a:lnTo>
                  <a:pt x="159657" y="2670628"/>
                </a:lnTo>
                <a:lnTo>
                  <a:pt x="653143" y="2714171"/>
                </a:lnTo>
                <a:lnTo>
                  <a:pt x="537029" y="3120571"/>
                </a:lnTo>
                <a:lnTo>
                  <a:pt x="1436914" y="3135085"/>
                </a:lnTo>
                <a:lnTo>
                  <a:pt x="1872343" y="3468914"/>
                </a:lnTo>
                <a:lnTo>
                  <a:pt x="2322286" y="3512457"/>
                </a:lnTo>
                <a:lnTo>
                  <a:pt x="2569029" y="2293257"/>
                </a:lnTo>
                <a:lnTo>
                  <a:pt x="3135086" y="1480457"/>
                </a:lnTo>
                <a:lnTo>
                  <a:pt x="3396343" y="1451428"/>
                </a:lnTo>
                <a:lnTo>
                  <a:pt x="3396343" y="1001485"/>
                </a:lnTo>
                <a:lnTo>
                  <a:pt x="3178629" y="870857"/>
                </a:lnTo>
                <a:lnTo>
                  <a:pt x="3309257" y="116114"/>
                </a:lnTo>
                <a:lnTo>
                  <a:pt x="3018971" y="0"/>
                </a:lnTo>
                <a:lnTo>
                  <a:pt x="2380343" y="101600"/>
                </a:lnTo>
                <a:lnTo>
                  <a:pt x="2002971" y="1059542"/>
                </a:lnTo>
                <a:lnTo>
                  <a:pt x="957943" y="653142"/>
                </a:lnTo>
                <a:lnTo>
                  <a:pt x="0" y="725714"/>
                </a:lnTo>
                <a:close/>
              </a:path>
            </a:pathLst>
          </a:custGeom>
          <a:gradFill>
            <a:gsLst>
              <a:gs pos="45000">
                <a:srgbClr val="FFFF00">
                  <a:alpha val="50000"/>
                </a:srgbClr>
              </a:gs>
              <a:gs pos="36000">
                <a:srgbClr val="FFFF00">
                  <a:alpha val="50000"/>
                </a:srgbClr>
              </a:gs>
              <a:gs pos="0">
                <a:srgbClr val="92D050">
                  <a:alpha val="0"/>
                </a:srgbClr>
              </a:gs>
              <a:gs pos="25000">
                <a:srgbClr val="92D050">
                  <a:alpha val="50000"/>
                </a:srgbClr>
              </a:gs>
              <a:gs pos="65000">
                <a:srgbClr val="FF0000">
                  <a:alpha val="50000"/>
                </a:srgbClr>
              </a:gs>
              <a:gs pos="100000">
                <a:srgbClr val="FF0000">
                  <a:alpha val="50000"/>
                </a:srgbClr>
              </a:gs>
            </a:gsLst>
            <a:lin ang="15600000" scaled="0"/>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fik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8164" y="1645175"/>
            <a:ext cx="1161183" cy="773838"/>
          </a:xfrm>
          <a:prstGeom prst="rect">
            <a:avLst/>
          </a:prstGeom>
        </p:spPr>
      </p:pic>
      <p:grpSp>
        <p:nvGrpSpPr>
          <p:cNvPr id="54" name="Gruppieren 53"/>
          <p:cNvGrpSpPr/>
          <p:nvPr/>
        </p:nvGrpSpPr>
        <p:grpSpPr>
          <a:xfrm>
            <a:off x="6225660" y="3196857"/>
            <a:ext cx="1363691" cy="1084527"/>
            <a:chOff x="6555832" y="2325351"/>
            <a:chExt cx="1363691" cy="1084527"/>
          </a:xfrm>
        </p:grpSpPr>
        <p:sp>
          <p:nvSpPr>
            <p:cNvPr id="55" name="Ellipse 54"/>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6" name="Grafik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cxnSp>
        <p:nvCxnSpPr>
          <p:cNvPr id="7" name="Gerade Verbindung mit Pfeil 6"/>
          <p:cNvCxnSpPr/>
          <p:nvPr/>
        </p:nvCxnSpPr>
        <p:spPr>
          <a:xfrm flipH="1" flipV="1">
            <a:off x="3867000" y="3261559"/>
            <a:ext cx="482169" cy="55963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flipH="1" flipV="1">
            <a:off x="3403629" y="4226080"/>
            <a:ext cx="463371" cy="9930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flipH="1" flipV="1">
            <a:off x="5049982" y="2837509"/>
            <a:ext cx="148182" cy="8437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H="1" flipV="1">
            <a:off x="4485127" y="4064587"/>
            <a:ext cx="347115" cy="78208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p:cNvCxnSpPr/>
          <p:nvPr/>
        </p:nvCxnSpPr>
        <p:spPr>
          <a:xfrm flipH="1" flipV="1">
            <a:off x="3809535" y="4311348"/>
            <a:ext cx="171807" cy="54226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flipH="1" flipV="1">
            <a:off x="2647829" y="3584122"/>
            <a:ext cx="814225" cy="154538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p:cNvCxnSpPr/>
          <p:nvPr/>
        </p:nvCxnSpPr>
        <p:spPr>
          <a:xfrm flipH="1" flipV="1">
            <a:off x="4485127" y="4956529"/>
            <a:ext cx="235983" cy="46952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flipH="1" flipV="1">
            <a:off x="5457712" y="3196857"/>
            <a:ext cx="75859" cy="64958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flipH="1" flipV="1">
            <a:off x="2987536" y="3196857"/>
            <a:ext cx="821999" cy="79614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65"/>
          <p:cNvCxnSpPr/>
          <p:nvPr/>
        </p:nvCxnSpPr>
        <p:spPr>
          <a:xfrm flipH="1" flipV="1">
            <a:off x="4697373" y="3821197"/>
            <a:ext cx="500791" cy="3503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66"/>
          <p:cNvCxnSpPr/>
          <p:nvPr/>
        </p:nvCxnSpPr>
        <p:spPr>
          <a:xfrm flipH="1" flipV="1">
            <a:off x="4257806" y="4262178"/>
            <a:ext cx="91363" cy="5914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916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pieren 50"/>
          <p:cNvGrpSpPr/>
          <p:nvPr/>
        </p:nvGrpSpPr>
        <p:grpSpPr>
          <a:xfrm>
            <a:off x="-956845" y="636187"/>
            <a:ext cx="10434918" cy="6761529"/>
            <a:chOff x="-8425049" y="666609"/>
            <a:chExt cx="9144000" cy="5925051"/>
          </a:xfrm>
        </p:grpSpPr>
        <p:pic>
          <p:nvPicPr>
            <p:cNvPr id="52" name="Grafik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049" y="666609"/>
              <a:ext cx="9144000" cy="5925051"/>
            </a:xfrm>
            <a:prstGeom prst="rect">
              <a:avLst/>
            </a:prstGeom>
          </p:spPr>
        </p:pic>
        <p:pic>
          <p:nvPicPr>
            <p:cNvPr id="53" name="Grafik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76" y="1666784"/>
              <a:ext cx="3625865" cy="3625865"/>
            </a:xfrm>
            <a:prstGeom prst="rect">
              <a:avLst/>
            </a:prstGeom>
          </p:spPr>
        </p:pic>
      </p:grpSp>
      <p:sp>
        <p:nvSpPr>
          <p:cNvPr id="4" name="Foliennummernplatzhalter 3"/>
          <p:cNvSpPr>
            <a:spLocks noGrp="1"/>
          </p:cNvSpPr>
          <p:nvPr>
            <p:ph type="sldNum" sz="quarter" idx="12"/>
          </p:nvPr>
        </p:nvSpPr>
        <p:spPr/>
        <p:txBody>
          <a:bodyPr/>
          <a:lstStyle/>
          <a:p>
            <a:fld id="{FDBF07A6-5FB6-4032-AAEF-606F04FD8361}" type="slidenum">
              <a:rPr lang="de-DE" smtClean="0"/>
              <a:t>7</a:t>
            </a:fld>
            <a:endParaRPr lang="de-DE"/>
          </a:p>
        </p:txBody>
      </p:sp>
      <p:pic>
        <p:nvPicPr>
          <p:cNvPr id="49" name="Grafik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846" y="160806"/>
            <a:ext cx="1196145" cy="700017"/>
          </a:xfrm>
          <a:prstGeom prst="rect">
            <a:avLst/>
          </a:prstGeom>
        </p:spPr>
      </p:pic>
      <p:sp>
        <p:nvSpPr>
          <p:cNvPr id="12" name="Textfeld 11"/>
          <p:cNvSpPr txBox="1"/>
          <p:nvPr/>
        </p:nvSpPr>
        <p:spPr>
          <a:xfrm>
            <a:off x="228600" y="901700"/>
            <a:ext cx="3368871" cy="707886"/>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de-DE" sz="4000" b="1" dirty="0" smtClean="0">
                <a:latin typeface="+mj-lt"/>
              </a:rPr>
              <a:t>... </a:t>
            </a:r>
            <a:r>
              <a:rPr lang="de-DE" sz="4000" b="1" dirty="0">
                <a:latin typeface="+mj-lt"/>
              </a:rPr>
              <a:t>f</a:t>
            </a:r>
            <a:r>
              <a:rPr lang="de-DE" sz="4000" b="1" dirty="0" smtClean="0">
                <a:latin typeface="+mj-lt"/>
              </a:rPr>
              <a:t>ollow </a:t>
            </a:r>
            <a:r>
              <a:rPr lang="de-DE" sz="4000" b="1" dirty="0" err="1" smtClean="0">
                <a:latin typeface="+mj-lt"/>
              </a:rPr>
              <a:t>roads</a:t>
            </a:r>
            <a:r>
              <a:rPr lang="de-DE" sz="4000" b="1" dirty="0" smtClean="0">
                <a:latin typeface="+mj-lt"/>
              </a:rPr>
              <a:t>?</a:t>
            </a:r>
            <a:endParaRPr lang="en-US" sz="4000" dirty="0">
              <a:latin typeface="+mj-lt"/>
            </a:endParaRPr>
          </a:p>
        </p:txBody>
      </p:sp>
      <p:grpSp>
        <p:nvGrpSpPr>
          <p:cNvPr id="13" name="Gruppieren 12"/>
          <p:cNvGrpSpPr/>
          <p:nvPr/>
        </p:nvGrpSpPr>
        <p:grpSpPr>
          <a:xfrm>
            <a:off x="6441120" y="1571828"/>
            <a:ext cx="1363691" cy="1084527"/>
            <a:chOff x="6555832" y="2325351"/>
            <a:chExt cx="1363691" cy="1084527"/>
          </a:xfrm>
        </p:grpSpPr>
        <p:sp>
          <p:nvSpPr>
            <p:cNvPr id="14" name="Ellipse 13"/>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16" name="Gruppieren 15"/>
          <p:cNvGrpSpPr/>
          <p:nvPr/>
        </p:nvGrpSpPr>
        <p:grpSpPr>
          <a:xfrm>
            <a:off x="1482066" y="5219138"/>
            <a:ext cx="1363691" cy="1084527"/>
            <a:chOff x="6555832" y="2325351"/>
            <a:chExt cx="1363691" cy="1084527"/>
          </a:xfrm>
        </p:grpSpPr>
        <p:sp>
          <p:nvSpPr>
            <p:cNvPr id="17" name="Ellipse 16"/>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Grafi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19" name="Gruppieren 18"/>
          <p:cNvGrpSpPr/>
          <p:nvPr/>
        </p:nvGrpSpPr>
        <p:grpSpPr>
          <a:xfrm>
            <a:off x="2987535" y="5515467"/>
            <a:ext cx="1363691" cy="1084527"/>
            <a:chOff x="6555832" y="2325351"/>
            <a:chExt cx="1363691" cy="1084527"/>
          </a:xfrm>
        </p:grpSpPr>
        <p:sp>
          <p:nvSpPr>
            <p:cNvPr id="20" name="Ellipse 19"/>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22" name="Gruppieren 21"/>
          <p:cNvGrpSpPr/>
          <p:nvPr/>
        </p:nvGrpSpPr>
        <p:grpSpPr>
          <a:xfrm>
            <a:off x="5382677" y="3872002"/>
            <a:ext cx="1363691" cy="1084527"/>
            <a:chOff x="6555832" y="2325351"/>
            <a:chExt cx="1363691" cy="1084527"/>
          </a:xfrm>
        </p:grpSpPr>
        <p:sp>
          <p:nvSpPr>
            <p:cNvPr id="23" name="Ellipse 22"/>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7" name="Grafi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28" name="Gruppieren 27"/>
          <p:cNvGrpSpPr/>
          <p:nvPr/>
        </p:nvGrpSpPr>
        <p:grpSpPr>
          <a:xfrm>
            <a:off x="5370024" y="4622527"/>
            <a:ext cx="1363691" cy="1084527"/>
            <a:chOff x="6555832" y="2325351"/>
            <a:chExt cx="1363691" cy="1084527"/>
          </a:xfrm>
        </p:grpSpPr>
        <p:sp>
          <p:nvSpPr>
            <p:cNvPr id="29" name="Ellipse 28"/>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1" name="Gruppieren 30"/>
          <p:cNvGrpSpPr/>
          <p:nvPr/>
        </p:nvGrpSpPr>
        <p:grpSpPr>
          <a:xfrm>
            <a:off x="1255853" y="4311347"/>
            <a:ext cx="1363691" cy="1084527"/>
            <a:chOff x="6555832" y="2325351"/>
            <a:chExt cx="1363691" cy="1084527"/>
          </a:xfrm>
        </p:grpSpPr>
        <p:sp>
          <p:nvSpPr>
            <p:cNvPr id="32" name="Ellipse 31"/>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Grafik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4" name="Gruppieren 33"/>
          <p:cNvGrpSpPr/>
          <p:nvPr/>
        </p:nvGrpSpPr>
        <p:grpSpPr>
          <a:xfrm>
            <a:off x="988368" y="2289671"/>
            <a:ext cx="1363691" cy="1084527"/>
            <a:chOff x="6555832" y="2325351"/>
            <a:chExt cx="1363691" cy="1084527"/>
          </a:xfrm>
        </p:grpSpPr>
        <p:sp>
          <p:nvSpPr>
            <p:cNvPr id="35" name="Ellipse 34"/>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Grafik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7" name="Gruppieren 36"/>
          <p:cNvGrpSpPr/>
          <p:nvPr/>
        </p:nvGrpSpPr>
        <p:grpSpPr>
          <a:xfrm>
            <a:off x="500464" y="3451826"/>
            <a:ext cx="1363691" cy="1084527"/>
            <a:chOff x="6555832" y="2325351"/>
            <a:chExt cx="1363691" cy="1084527"/>
          </a:xfrm>
        </p:grpSpPr>
        <p:sp>
          <p:nvSpPr>
            <p:cNvPr id="38" name="Ellipse 37"/>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9" name="Grafik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40" name="Gruppieren 39"/>
          <p:cNvGrpSpPr/>
          <p:nvPr/>
        </p:nvGrpSpPr>
        <p:grpSpPr>
          <a:xfrm>
            <a:off x="3462054" y="1610898"/>
            <a:ext cx="1363691" cy="1084527"/>
            <a:chOff x="6555832" y="2325351"/>
            <a:chExt cx="1363691" cy="1084527"/>
          </a:xfrm>
        </p:grpSpPr>
        <p:sp>
          <p:nvSpPr>
            <p:cNvPr id="41" name="Ellipse 40"/>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2" name="Grafik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43" name="Gruppieren 42"/>
          <p:cNvGrpSpPr/>
          <p:nvPr/>
        </p:nvGrpSpPr>
        <p:grpSpPr>
          <a:xfrm>
            <a:off x="6256845" y="2286885"/>
            <a:ext cx="1363691" cy="1084527"/>
            <a:chOff x="6555832" y="2325351"/>
            <a:chExt cx="1363691" cy="1084527"/>
          </a:xfrm>
        </p:grpSpPr>
        <p:sp>
          <p:nvSpPr>
            <p:cNvPr id="44" name="Ellipse 43"/>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5" name="Grafik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grpSp>
        <p:nvGrpSpPr>
          <p:cNvPr id="3" name="Gruppieren 2"/>
          <p:cNvGrpSpPr/>
          <p:nvPr/>
        </p:nvGrpSpPr>
        <p:grpSpPr>
          <a:xfrm>
            <a:off x="-11325842" y="193079"/>
            <a:ext cx="9144000" cy="5925051"/>
            <a:chOff x="-8425049" y="666609"/>
            <a:chExt cx="9144000" cy="5925051"/>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049" y="666609"/>
              <a:ext cx="9144000" cy="5925051"/>
            </a:xfrm>
            <a:prstGeom prst="rect">
              <a:avLst/>
            </a:prstGeom>
          </p:spPr>
        </p:pic>
        <p:pic>
          <p:nvPicPr>
            <p:cNvPr id="50" name="Grafik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76" y="1666784"/>
              <a:ext cx="3625865" cy="3625865"/>
            </a:xfrm>
            <a:prstGeom prst="rect">
              <a:avLst/>
            </a:prstGeom>
          </p:spPr>
        </p:pic>
      </p:grpSp>
      <p:sp>
        <p:nvSpPr>
          <p:cNvPr id="6" name="Freihandform 5"/>
          <p:cNvSpPr/>
          <p:nvPr/>
        </p:nvSpPr>
        <p:spPr>
          <a:xfrm>
            <a:off x="-8432800" y="1248229"/>
            <a:ext cx="3396343" cy="3512457"/>
          </a:xfrm>
          <a:custGeom>
            <a:avLst/>
            <a:gdLst>
              <a:gd name="connsiteX0" fmla="*/ 0 w 3396343"/>
              <a:gd name="connsiteY0" fmla="*/ 725714 h 3512457"/>
              <a:gd name="connsiteX1" fmla="*/ 159657 w 3396343"/>
              <a:gd name="connsiteY1" fmla="*/ 2670628 h 3512457"/>
              <a:gd name="connsiteX2" fmla="*/ 653143 w 3396343"/>
              <a:gd name="connsiteY2" fmla="*/ 2714171 h 3512457"/>
              <a:gd name="connsiteX3" fmla="*/ 537029 w 3396343"/>
              <a:gd name="connsiteY3" fmla="*/ 3120571 h 3512457"/>
              <a:gd name="connsiteX4" fmla="*/ 1436914 w 3396343"/>
              <a:gd name="connsiteY4" fmla="*/ 3135085 h 3512457"/>
              <a:gd name="connsiteX5" fmla="*/ 1872343 w 3396343"/>
              <a:gd name="connsiteY5" fmla="*/ 3468914 h 3512457"/>
              <a:gd name="connsiteX6" fmla="*/ 2322286 w 3396343"/>
              <a:gd name="connsiteY6" fmla="*/ 3512457 h 3512457"/>
              <a:gd name="connsiteX7" fmla="*/ 2569029 w 3396343"/>
              <a:gd name="connsiteY7" fmla="*/ 2293257 h 3512457"/>
              <a:gd name="connsiteX8" fmla="*/ 3135086 w 3396343"/>
              <a:gd name="connsiteY8" fmla="*/ 1480457 h 3512457"/>
              <a:gd name="connsiteX9" fmla="*/ 3396343 w 3396343"/>
              <a:gd name="connsiteY9" fmla="*/ 1451428 h 3512457"/>
              <a:gd name="connsiteX10" fmla="*/ 3396343 w 3396343"/>
              <a:gd name="connsiteY10" fmla="*/ 1001485 h 3512457"/>
              <a:gd name="connsiteX11" fmla="*/ 3178629 w 3396343"/>
              <a:gd name="connsiteY11" fmla="*/ 870857 h 3512457"/>
              <a:gd name="connsiteX12" fmla="*/ 3309257 w 3396343"/>
              <a:gd name="connsiteY12" fmla="*/ 116114 h 3512457"/>
              <a:gd name="connsiteX13" fmla="*/ 3018971 w 3396343"/>
              <a:gd name="connsiteY13" fmla="*/ 0 h 3512457"/>
              <a:gd name="connsiteX14" fmla="*/ 2380343 w 3396343"/>
              <a:gd name="connsiteY14" fmla="*/ 101600 h 3512457"/>
              <a:gd name="connsiteX15" fmla="*/ 2002971 w 3396343"/>
              <a:gd name="connsiteY15" fmla="*/ 1059542 h 3512457"/>
              <a:gd name="connsiteX16" fmla="*/ 957943 w 3396343"/>
              <a:gd name="connsiteY16" fmla="*/ 653142 h 3512457"/>
              <a:gd name="connsiteX17" fmla="*/ 0 w 3396343"/>
              <a:gd name="connsiteY17" fmla="*/ 725714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6343" h="3512457">
                <a:moveTo>
                  <a:pt x="0" y="725714"/>
                </a:moveTo>
                <a:lnTo>
                  <a:pt x="159657" y="2670628"/>
                </a:lnTo>
                <a:lnTo>
                  <a:pt x="653143" y="2714171"/>
                </a:lnTo>
                <a:lnTo>
                  <a:pt x="537029" y="3120571"/>
                </a:lnTo>
                <a:lnTo>
                  <a:pt x="1436914" y="3135085"/>
                </a:lnTo>
                <a:lnTo>
                  <a:pt x="1872343" y="3468914"/>
                </a:lnTo>
                <a:lnTo>
                  <a:pt x="2322286" y="3512457"/>
                </a:lnTo>
                <a:lnTo>
                  <a:pt x="2569029" y="2293257"/>
                </a:lnTo>
                <a:lnTo>
                  <a:pt x="3135086" y="1480457"/>
                </a:lnTo>
                <a:lnTo>
                  <a:pt x="3396343" y="1451428"/>
                </a:lnTo>
                <a:lnTo>
                  <a:pt x="3396343" y="1001485"/>
                </a:lnTo>
                <a:lnTo>
                  <a:pt x="3178629" y="870857"/>
                </a:lnTo>
                <a:lnTo>
                  <a:pt x="3309257" y="116114"/>
                </a:lnTo>
                <a:lnTo>
                  <a:pt x="3018971" y="0"/>
                </a:lnTo>
                <a:lnTo>
                  <a:pt x="2380343" y="101600"/>
                </a:lnTo>
                <a:lnTo>
                  <a:pt x="2002971" y="1059542"/>
                </a:lnTo>
                <a:lnTo>
                  <a:pt x="957943" y="653142"/>
                </a:lnTo>
                <a:lnTo>
                  <a:pt x="0" y="72571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ihandform 47"/>
          <p:cNvSpPr/>
          <p:nvPr/>
        </p:nvSpPr>
        <p:spPr>
          <a:xfrm>
            <a:off x="2351323" y="1875100"/>
            <a:ext cx="3905522" cy="4014012"/>
          </a:xfrm>
          <a:custGeom>
            <a:avLst/>
            <a:gdLst>
              <a:gd name="connsiteX0" fmla="*/ 0 w 3396343"/>
              <a:gd name="connsiteY0" fmla="*/ 725714 h 3512457"/>
              <a:gd name="connsiteX1" fmla="*/ 159657 w 3396343"/>
              <a:gd name="connsiteY1" fmla="*/ 2670628 h 3512457"/>
              <a:gd name="connsiteX2" fmla="*/ 653143 w 3396343"/>
              <a:gd name="connsiteY2" fmla="*/ 2714171 h 3512457"/>
              <a:gd name="connsiteX3" fmla="*/ 537029 w 3396343"/>
              <a:gd name="connsiteY3" fmla="*/ 3120571 h 3512457"/>
              <a:gd name="connsiteX4" fmla="*/ 1436914 w 3396343"/>
              <a:gd name="connsiteY4" fmla="*/ 3135085 h 3512457"/>
              <a:gd name="connsiteX5" fmla="*/ 1872343 w 3396343"/>
              <a:gd name="connsiteY5" fmla="*/ 3468914 h 3512457"/>
              <a:gd name="connsiteX6" fmla="*/ 2322286 w 3396343"/>
              <a:gd name="connsiteY6" fmla="*/ 3512457 h 3512457"/>
              <a:gd name="connsiteX7" fmla="*/ 2569029 w 3396343"/>
              <a:gd name="connsiteY7" fmla="*/ 2293257 h 3512457"/>
              <a:gd name="connsiteX8" fmla="*/ 3135086 w 3396343"/>
              <a:gd name="connsiteY8" fmla="*/ 1480457 h 3512457"/>
              <a:gd name="connsiteX9" fmla="*/ 3396343 w 3396343"/>
              <a:gd name="connsiteY9" fmla="*/ 1451428 h 3512457"/>
              <a:gd name="connsiteX10" fmla="*/ 3396343 w 3396343"/>
              <a:gd name="connsiteY10" fmla="*/ 1001485 h 3512457"/>
              <a:gd name="connsiteX11" fmla="*/ 3178629 w 3396343"/>
              <a:gd name="connsiteY11" fmla="*/ 870857 h 3512457"/>
              <a:gd name="connsiteX12" fmla="*/ 3309257 w 3396343"/>
              <a:gd name="connsiteY12" fmla="*/ 116114 h 3512457"/>
              <a:gd name="connsiteX13" fmla="*/ 3018971 w 3396343"/>
              <a:gd name="connsiteY13" fmla="*/ 0 h 3512457"/>
              <a:gd name="connsiteX14" fmla="*/ 2380343 w 3396343"/>
              <a:gd name="connsiteY14" fmla="*/ 101600 h 3512457"/>
              <a:gd name="connsiteX15" fmla="*/ 2002971 w 3396343"/>
              <a:gd name="connsiteY15" fmla="*/ 1059542 h 3512457"/>
              <a:gd name="connsiteX16" fmla="*/ 957943 w 3396343"/>
              <a:gd name="connsiteY16" fmla="*/ 653142 h 3512457"/>
              <a:gd name="connsiteX17" fmla="*/ 0 w 3396343"/>
              <a:gd name="connsiteY17" fmla="*/ 725714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6343" h="3512457">
                <a:moveTo>
                  <a:pt x="0" y="725714"/>
                </a:moveTo>
                <a:lnTo>
                  <a:pt x="159657" y="2670628"/>
                </a:lnTo>
                <a:lnTo>
                  <a:pt x="653143" y="2714171"/>
                </a:lnTo>
                <a:lnTo>
                  <a:pt x="537029" y="3120571"/>
                </a:lnTo>
                <a:lnTo>
                  <a:pt x="1436914" y="3135085"/>
                </a:lnTo>
                <a:lnTo>
                  <a:pt x="1872343" y="3468914"/>
                </a:lnTo>
                <a:lnTo>
                  <a:pt x="2322286" y="3512457"/>
                </a:lnTo>
                <a:lnTo>
                  <a:pt x="2569029" y="2293257"/>
                </a:lnTo>
                <a:lnTo>
                  <a:pt x="3135086" y="1480457"/>
                </a:lnTo>
                <a:lnTo>
                  <a:pt x="3396343" y="1451428"/>
                </a:lnTo>
                <a:lnTo>
                  <a:pt x="3396343" y="1001485"/>
                </a:lnTo>
                <a:lnTo>
                  <a:pt x="3178629" y="870857"/>
                </a:lnTo>
                <a:lnTo>
                  <a:pt x="3309257" y="116114"/>
                </a:lnTo>
                <a:lnTo>
                  <a:pt x="3018971" y="0"/>
                </a:lnTo>
                <a:lnTo>
                  <a:pt x="2380343" y="101600"/>
                </a:lnTo>
                <a:lnTo>
                  <a:pt x="2002971" y="1059542"/>
                </a:lnTo>
                <a:lnTo>
                  <a:pt x="957943" y="653142"/>
                </a:lnTo>
                <a:lnTo>
                  <a:pt x="0" y="725714"/>
                </a:lnTo>
                <a:close/>
              </a:path>
            </a:pathLst>
          </a:custGeom>
          <a:solidFill>
            <a:schemeClr val="bg1">
              <a:alpha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fik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8164" y="1645175"/>
            <a:ext cx="1161183" cy="773838"/>
          </a:xfrm>
          <a:prstGeom prst="rect">
            <a:avLst/>
          </a:prstGeom>
        </p:spPr>
      </p:pic>
      <p:grpSp>
        <p:nvGrpSpPr>
          <p:cNvPr id="54" name="Gruppieren 53"/>
          <p:cNvGrpSpPr/>
          <p:nvPr/>
        </p:nvGrpSpPr>
        <p:grpSpPr>
          <a:xfrm>
            <a:off x="6225660" y="3196857"/>
            <a:ext cx="1363691" cy="1084527"/>
            <a:chOff x="6555832" y="2325351"/>
            <a:chExt cx="1363691" cy="1084527"/>
          </a:xfrm>
        </p:grpSpPr>
        <p:sp>
          <p:nvSpPr>
            <p:cNvPr id="55" name="Ellipse 54"/>
            <p:cNvSpPr/>
            <p:nvPr/>
          </p:nvSpPr>
          <p:spPr>
            <a:xfrm>
              <a:off x="6719378" y="2325351"/>
              <a:ext cx="1015870" cy="10845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6" name="Grafik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832" y="2446354"/>
              <a:ext cx="1363691" cy="853671"/>
            </a:xfrm>
            <a:prstGeom prst="rect">
              <a:avLst/>
            </a:prstGeom>
          </p:spPr>
        </p:pic>
      </p:grpSp>
      <p:cxnSp>
        <p:nvCxnSpPr>
          <p:cNvPr id="7" name="Gerade Verbindung mit Pfeil 6"/>
          <p:cNvCxnSpPr/>
          <p:nvPr/>
        </p:nvCxnSpPr>
        <p:spPr>
          <a:xfrm flipH="1" flipV="1">
            <a:off x="3867000" y="3261559"/>
            <a:ext cx="482169" cy="5596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flipV="1">
            <a:off x="3516256" y="3907329"/>
            <a:ext cx="843309" cy="7912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flipV="1">
            <a:off x="4636715" y="2863402"/>
            <a:ext cx="356682" cy="7553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flipH="1" flipV="1">
            <a:off x="3059069" y="4302971"/>
            <a:ext cx="414157" cy="4577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p:cNvCxnSpPr/>
          <p:nvPr/>
        </p:nvCxnSpPr>
        <p:spPr>
          <a:xfrm flipH="1">
            <a:off x="4485166" y="4116867"/>
            <a:ext cx="484460" cy="2973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a:off x="4927371" y="3369742"/>
            <a:ext cx="606199" cy="4169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flipH="1" flipV="1">
            <a:off x="2987536" y="3196857"/>
            <a:ext cx="821999" cy="7961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p:nvPr/>
        </p:nvCxnSpPr>
        <p:spPr>
          <a:xfrm>
            <a:off x="4243808" y="4853610"/>
            <a:ext cx="552850" cy="2410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787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16051" y="2234843"/>
            <a:ext cx="6015878" cy="2616101"/>
          </a:xfrm>
          <a:prstGeom prst="rect">
            <a:avLst/>
          </a:prstGeom>
          <a:noFill/>
        </p:spPr>
        <p:txBody>
          <a:bodyPr wrap="none" rtlCol="0">
            <a:spAutoFit/>
          </a:bodyPr>
          <a:lstStyle/>
          <a:p>
            <a:r>
              <a:rPr lang="de-DE" sz="2800" dirty="0" smtClean="0"/>
              <a:t>People </a:t>
            </a:r>
            <a:r>
              <a:rPr lang="de-DE" sz="2800" dirty="0" err="1" smtClean="0"/>
              <a:t>move</a:t>
            </a:r>
            <a:endParaRPr lang="de-DE" sz="2800" dirty="0" smtClean="0"/>
          </a:p>
          <a:p>
            <a:pPr marL="742950" lvl="1" indent="-285750">
              <a:buFont typeface="Arial" panose="020B0604020202020204" pitchFamily="34" charset="0"/>
              <a:buChar char="•"/>
            </a:pPr>
            <a:r>
              <a:rPr lang="de-DE" sz="1600" dirty="0" err="1" smtClean="0"/>
              <a:t>Randomly</a:t>
            </a:r>
            <a:endParaRPr lang="de-DE" sz="1600" dirty="0" smtClean="0"/>
          </a:p>
          <a:p>
            <a:pPr marL="742950" lvl="1" indent="-285750">
              <a:buFont typeface="Arial" panose="020B0604020202020204" pitchFamily="34" charset="0"/>
              <a:buChar char="•"/>
            </a:pPr>
            <a:r>
              <a:rPr lang="de-DE" sz="1600" dirty="0" err="1" smtClean="0"/>
              <a:t>Towards</a:t>
            </a:r>
            <a:r>
              <a:rPr lang="de-DE" sz="1600" dirty="0" smtClean="0"/>
              <a:t> </a:t>
            </a:r>
            <a:r>
              <a:rPr lang="de-DE" sz="1600" dirty="0" err="1" smtClean="0"/>
              <a:t>bad</a:t>
            </a:r>
            <a:r>
              <a:rPr lang="de-DE" sz="1600" dirty="0" smtClean="0"/>
              <a:t> </a:t>
            </a:r>
            <a:r>
              <a:rPr lang="de-DE" sz="1600" dirty="0" err="1" smtClean="0"/>
              <a:t>air</a:t>
            </a:r>
            <a:endParaRPr lang="de-DE" sz="1600" dirty="0" smtClean="0"/>
          </a:p>
          <a:p>
            <a:pPr marL="742950" lvl="1" indent="-285750">
              <a:buFont typeface="Arial" panose="020B0604020202020204" pitchFamily="34" charset="0"/>
              <a:buChar char="•"/>
            </a:pPr>
            <a:r>
              <a:rPr lang="de-DE" sz="2400" b="1" dirty="0" err="1" smtClean="0"/>
              <a:t>By</a:t>
            </a:r>
            <a:r>
              <a:rPr lang="de-DE" sz="2400" b="1" dirty="0" smtClean="0"/>
              <a:t> </a:t>
            </a:r>
            <a:r>
              <a:rPr lang="de-DE" sz="2400" b="1" dirty="0" err="1" smtClean="0"/>
              <a:t>roads</a:t>
            </a:r>
            <a:endParaRPr lang="de-DE" sz="2400" b="1" dirty="0"/>
          </a:p>
          <a:p>
            <a:pPr marL="742950" lvl="1" indent="-285750">
              <a:buFont typeface="Arial" panose="020B0604020202020204" pitchFamily="34" charset="0"/>
              <a:buChar char="•"/>
            </a:pPr>
            <a:r>
              <a:rPr lang="de-DE" sz="2400" b="1" dirty="0" err="1" smtClean="0"/>
              <a:t>By</a:t>
            </a:r>
            <a:r>
              <a:rPr lang="de-DE" sz="2400" b="1" dirty="0" smtClean="0"/>
              <a:t> </a:t>
            </a:r>
            <a:r>
              <a:rPr lang="de-DE" sz="2400" b="1" dirty="0" err="1" smtClean="0"/>
              <a:t>road</a:t>
            </a:r>
            <a:r>
              <a:rPr lang="de-DE" sz="2400" b="1" dirty="0" smtClean="0"/>
              <a:t> type (</a:t>
            </a:r>
            <a:r>
              <a:rPr lang="de-DE" sz="2400" b="1" dirty="0" err="1" smtClean="0"/>
              <a:t>footway</a:t>
            </a:r>
            <a:r>
              <a:rPr lang="de-DE" sz="2400" b="1" dirty="0" smtClean="0"/>
              <a:t>, </a:t>
            </a:r>
            <a:r>
              <a:rPr lang="de-DE" sz="2400" b="1" dirty="0" err="1" smtClean="0"/>
              <a:t>residential</a:t>
            </a:r>
            <a:r>
              <a:rPr lang="de-DE" sz="2400" b="1" dirty="0" smtClean="0"/>
              <a:t>, etc.)</a:t>
            </a:r>
          </a:p>
          <a:p>
            <a:pPr marL="742950" lvl="1" indent="-285750">
              <a:buFont typeface="Arial" panose="020B0604020202020204" pitchFamily="34" charset="0"/>
              <a:buChar char="•"/>
            </a:pPr>
            <a:r>
              <a:rPr lang="de-DE" sz="1600" dirty="0" err="1"/>
              <a:t>Towards</a:t>
            </a:r>
            <a:r>
              <a:rPr lang="de-DE" sz="1600" dirty="0"/>
              <a:t> </a:t>
            </a:r>
            <a:r>
              <a:rPr lang="de-DE" sz="1600" dirty="0" err="1"/>
              <a:t>city</a:t>
            </a:r>
            <a:r>
              <a:rPr lang="de-DE" sz="1600" dirty="0"/>
              <a:t> </a:t>
            </a:r>
            <a:r>
              <a:rPr lang="de-DE" sz="1600" dirty="0" err="1"/>
              <a:t>center</a:t>
            </a:r>
            <a:endParaRPr lang="de-DE" sz="1600" dirty="0"/>
          </a:p>
          <a:p>
            <a:pPr marL="742950" lvl="1" indent="-285750">
              <a:buFont typeface="Arial" panose="020B0604020202020204" pitchFamily="34" charset="0"/>
              <a:buChar char="•"/>
            </a:pPr>
            <a:r>
              <a:rPr lang="de-DE" sz="1600" dirty="0" err="1"/>
              <a:t>Towards</a:t>
            </a:r>
            <a:r>
              <a:rPr lang="de-DE" sz="1600" dirty="0"/>
              <a:t> </a:t>
            </a:r>
            <a:r>
              <a:rPr lang="de-DE" sz="1600" dirty="0" err="1"/>
              <a:t>points</a:t>
            </a:r>
            <a:r>
              <a:rPr lang="de-DE" sz="1600" dirty="0"/>
              <a:t> </a:t>
            </a:r>
            <a:r>
              <a:rPr lang="de-DE" sz="1600" dirty="0" err="1"/>
              <a:t>of</a:t>
            </a:r>
            <a:r>
              <a:rPr lang="de-DE" sz="1600" dirty="0"/>
              <a:t> </a:t>
            </a:r>
            <a:r>
              <a:rPr lang="de-DE" sz="1600" dirty="0" err="1"/>
              <a:t>interest</a:t>
            </a:r>
            <a:endParaRPr lang="de-DE" sz="1600" dirty="0"/>
          </a:p>
          <a:p>
            <a:pPr marL="742950" lvl="1" indent="-285750">
              <a:buFont typeface="Arial" panose="020B0604020202020204" pitchFamily="34" charset="0"/>
              <a:buChar char="•"/>
            </a:pPr>
            <a:endParaRPr lang="de-DE" sz="2400" b="1" dirty="0" smtClean="0"/>
          </a:p>
        </p:txBody>
      </p:sp>
      <p:sp>
        <p:nvSpPr>
          <p:cNvPr id="2" name="Titel 1"/>
          <p:cNvSpPr>
            <a:spLocks noGrp="1"/>
          </p:cNvSpPr>
          <p:nvPr>
            <p:ph type="title"/>
          </p:nvPr>
        </p:nvSpPr>
        <p:spPr/>
        <p:txBody>
          <a:bodyPr>
            <a:normAutofit/>
          </a:bodyPr>
          <a:lstStyle/>
          <a:p>
            <a:r>
              <a:rPr lang="de-DE" dirty="0" smtClean="0"/>
              <a:t>A </a:t>
            </a:r>
            <a:r>
              <a:rPr lang="de-DE" dirty="0" err="1" smtClean="0"/>
              <a:t>hypothesis</a:t>
            </a:r>
            <a:r>
              <a:rPr lang="de-DE" dirty="0" smtClean="0"/>
              <a:t> </a:t>
            </a:r>
            <a:r>
              <a:rPr lang="de-DE" dirty="0" err="1" smtClean="0"/>
              <a:t>driven</a:t>
            </a:r>
            <a:r>
              <a:rPr lang="de-DE" dirty="0" smtClean="0"/>
              <a:t> </a:t>
            </a:r>
            <a:r>
              <a:rPr lang="de-DE" dirty="0" err="1" smtClean="0"/>
              <a:t>approach</a:t>
            </a:r>
            <a:endParaRPr lang="en-US" dirty="0"/>
          </a:p>
        </p:txBody>
      </p:sp>
      <p:sp>
        <p:nvSpPr>
          <p:cNvPr id="4" name="Foliennummernplatzhalter 3"/>
          <p:cNvSpPr>
            <a:spLocks noGrp="1"/>
          </p:cNvSpPr>
          <p:nvPr>
            <p:ph type="sldNum" sz="quarter" idx="12"/>
          </p:nvPr>
        </p:nvSpPr>
        <p:spPr/>
        <p:txBody>
          <a:bodyPr/>
          <a:lstStyle/>
          <a:p>
            <a:fld id="{FDBF07A6-5FB6-4032-AAEF-606F04FD8361}" type="slidenum">
              <a:rPr lang="de-DE" smtClean="0"/>
              <a:t>8</a:t>
            </a:fld>
            <a:endParaRPr lang="de-DE"/>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42599" t="5989" r="39949" b="78247"/>
          <a:stretch/>
        </p:blipFill>
        <p:spPr>
          <a:xfrm>
            <a:off x="3272505" y="1956927"/>
            <a:ext cx="1319967" cy="1549527"/>
          </a:xfrm>
          <a:prstGeom prst="rect">
            <a:avLst/>
          </a:prstGeom>
        </p:spPr>
      </p:pic>
      <p:sp>
        <p:nvSpPr>
          <p:cNvPr id="8" name="Textfeld 7"/>
          <p:cNvSpPr txBox="1"/>
          <p:nvPr/>
        </p:nvSpPr>
        <p:spPr>
          <a:xfrm>
            <a:off x="716051" y="4605111"/>
            <a:ext cx="4881465" cy="2062103"/>
          </a:xfrm>
          <a:prstGeom prst="rect">
            <a:avLst/>
          </a:prstGeom>
          <a:noFill/>
        </p:spPr>
        <p:txBody>
          <a:bodyPr wrap="none" rtlCol="0">
            <a:spAutoFit/>
          </a:bodyPr>
          <a:lstStyle/>
          <a:p>
            <a:r>
              <a:rPr lang="de-DE" sz="2800" dirty="0" err="1" smtClean="0"/>
              <a:t>From</a:t>
            </a:r>
            <a:r>
              <a:rPr lang="de-DE" sz="2800" dirty="0" smtClean="0"/>
              <a:t> </a:t>
            </a:r>
          </a:p>
          <a:p>
            <a:pPr marL="742950" lvl="1" indent="-285750">
              <a:buFont typeface="Arial" panose="020B0604020202020204" pitchFamily="34" charset="0"/>
              <a:buChar char="•"/>
            </a:pPr>
            <a:r>
              <a:rPr lang="de-DE" sz="2000" dirty="0" err="1" smtClean="0"/>
              <a:t>domain</a:t>
            </a:r>
            <a:r>
              <a:rPr lang="de-DE" sz="2000" dirty="0" smtClean="0"/>
              <a:t> </a:t>
            </a:r>
            <a:r>
              <a:rPr lang="de-DE" sz="2000" dirty="0" err="1" smtClean="0"/>
              <a:t>experts</a:t>
            </a:r>
            <a:r>
              <a:rPr lang="de-DE" sz="2000" dirty="0" smtClean="0"/>
              <a:t> (e.g., </a:t>
            </a:r>
            <a:r>
              <a:rPr lang="de-DE" sz="2000" dirty="0" err="1" smtClean="0"/>
              <a:t>social</a:t>
            </a:r>
            <a:r>
              <a:rPr lang="de-DE" sz="2000" dirty="0" smtClean="0"/>
              <a:t> </a:t>
            </a:r>
            <a:r>
              <a:rPr lang="de-DE" sz="2000" dirty="0" err="1" smtClean="0"/>
              <a:t>scientists</a:t>
            </a:r>
            <a:r>
              <a:rPr lang="de-DE" sz="2000" dirty="0" smtClean="0"/>
              <a:t>)</a:t>
            </a:r>
          </a:p>
          <a:p>
            <a:pPr marL="742950" lvl="1" indent="-285750">
              <a:buFont typeface="Arial" panose="020B0604020202020204" pitchFamily="34" charset="0"/>
              <a:buChar char="•"/>
            </a:pPr>
            <a:r>
              <a:rPr lang="de-DE" sz="2000" dirty="0" err="1" smtClean="0"/>
              <a:t>theory</a:t>
            </a:r>
            <a:endParaRPr lang="de-DE" sz="2000" dirty="0" smtClean="0"/>
          </a:p>
          <a:p>
            <a:pPr marL="742950" lvl="1" indent="-285750">
              <a:buFont typeface="Arial" panose="020B0604020202020204" pitchFamily="34" charset="0"/>
              <a:buChar char="•"/>
            </a:pPr>
            <a:r>
              <a:rPr lang="de-DE" sz="2000" dirty="0" err="1" smtClean="0"/>
              <a:t>intuition</a:t>
            </a:r>
            <a:endParaRPr lang="de-DE" sz="2000" dirty="0" smtClean="0"/>
          </a:p>
          <a:p>
            <a:pPr marL="742950" lvl="1" indent="-285750">
              <a:buFont typeface="Arial" panose="020B0604020202020204" pitchFamily="34" charset="0"/>
              <a:buChar char="•"/>
            </a:pPr>
            <a:r>
              <a:rPr lang="de-DE" sz="2000" dirty="0" err="1"/>
              <a:t>e</a:t>
            </a:r>
            <a:r>
              <a:rPr lang="de-DE" sz="2000" dirty="0" err="1" smtClean="0"/>
              <a:t>xperience</a:t>
            </a:r>
            <a:endParaRPr lang="de-DE" sz="2000" dirty="0" smtClean="0"/>
          </a:p>
          <a:p>
            <a:pPr marL="742950" lvl="1" indent="-285750">
              <a:buFont typeface="Arial" panose="020B0604020202020204" pitchFamily="34" charset="0"/>
              <a:buChar char="•"/>
            </a:pPr>
            <a:r>
              <a:rPr lang="de-DE" sz="2000" dirty="0" err="1"/>
              <a:t>p</a:t>
            </a:r>
            <a:r>
              <a:rPr lang="de-DE" sz="2000" dirty="0" err="1" smtClean="0"/>
              <a:t>revious</a:t>
            </a:r>
            <a:r>
              <a:rPr lang="de-DE" sz="2000" dirty="0" smtClean="0"/>
              <a:t> </a:t>
            </a:r>
            <a:r>
              <a:rPr lang="de-DE" sz="2000" dirty="0" err="1" smtClean="0"/>
              <a:t>experiments</a:t>
            </a:r>
            <a:endParaRPr lang="en-US" sz="2000" dirty="0"/>
          </a:p>
        </p:txBody>
      </p:sp>
    </p:spTree>
    <p:extLst>
      <p:ext uri="{BB962C8B-B14F-4D97-AF65-F5344CB8AC3E}">
        <p14:creationId xmlns:p14="http://schemas.microsoft.com/office/powerpoint/2010/main" val="1847304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Agenda</a:t>
            </a:r>
            <a:endParaRPr lang="en-US" dirty="0"/>
          </a:p>
        </p:txBody>
      </p:sp>
      <p:sp>
        <p:nvSpPr>
          <p:cNvPr id="3" name="Inhaltsplatzhalter 2"/>
          <p:cNvSpPr>
            <a:spLocks noGrp="1"/>
          </p:cNvSpPr>
          <p:nvPr>
            <p:ph idx="1"/>
          </p:nvPr>
        </p:nvSpPr>
        <p:spPr/>
        <p:txBody>
          <a:bodyPr/>
          <a:lstStyle/>
          <a:p>
            <a:r>
              <a:rPr lang="de-DE" dirty="0" err="1" smtClean="0"/>
              <a:t>HypTrails</a:t>
            </a:r>
            <a:endParaRPr lang="de-DE" dirty="0" smtClean="0"/>
          </a:p>
          <a:p>
            <a:r>
              <a:rPr lang="de-DE" dirty="0" err="1" smtClean="0"/>
              <a:t>Adopting</a:t>
            </a:r>
            <a:r>
              <a:rPr lang="de-DE" dirty="0" smtClean="0"/>
              <a:t> </a:t>
            </a:r>
            <a:r>
              <a:rPr lang="de-DE" dirty="0" err="1" smtClean="0"/>
              <a:t>HypTrails</a:t>
            </a:r>
            <a:r>
              <a:rPr lang="de-DE" dirty="0" smtClean="0"/>
              <a:t> </a:t>
            </a:r>
            <a:r>
              <a:rPr lang="de-DE" dirty="0" err="1" smtClean="0"/>
              <a:t>and</a:t>
            </a:r>
            <a:r>
              <a:rPr lang="de-DE" dirty="0" smtClean="0"/>
              <a:t> </a:t>
            </a:r>
            <a:r>
              <a:rPr lang="de-DE" dirty="0" err="1" smtClean="0"/>
              <a:t>formulating</a:t>
            </a:r>
            <a:r>
              <a:rPr lang="de-DE" dirty="0" smtClean="0"/>
              <a:t> </a:t>
            </a:r>
            <a:r>
              <a:rPr lang="de-DE" dirty="0" err="1" smtClean="0"/>
              <a:t>hypotheses</a:t>
            </a:r>
            <a:endParaRPr lang="de-DE" dirty="0" smtClean="0"/>
          </a:p>
          <a:p>
            <a:r>
              <a:rPr lang="de-DE" dirty="0" smtClean="0"/>
              <a:t>Data</a:t>
            </a:r>
          </a:p>
          <a:p>
            <a:r>
              <a:rPr lang="de-DE" dirty="0" err="1" smtClean="0"/>
              <a:t>Results</a:t>
            </a:r>
            <a:endParaRPr lang="de-DE" dirty="0" smtClean="0"/>
          </a:p>
          <a:p>
            <a:r>
              <a:rPr lang="de-DE" dirty="0" err="1" smtClean="0"/>
              <a:t>Discussion</a:t>
            </a:r>
            <a:endParaRPr lang="de-DE" dirty="0" smtClean="0"/>
          </a:p>
        </p:txBody>
      </p:sp>
      <p:sp>
        <p:nvSpPr>
          <p:cNvPr id="4" name="Foliennummernplatzhalter 3"/>
          <p:cNvSpPr>
            <a:spLocks noGrp="1"/>
          </p:cNvSpPr>
          <p:nvPr>
            <p:ph type="sldNum" sz="quarter" idx="12"/>
          </p:nvPr>
        </p:nvSpPr>
        <p:spPr/>
        <p:txBody>
          <a:bodyPr/>
          <a:lstStyle/>
          <a:p>
            <a:fld id="{FDBF07A6-5FB6-4032-AAEF-606F04FD8361}" type="slidenum">
              <a:rPr lang="de-DE" smtClean="0"/>
              <a:t>9</a:t>
            </a:fld>
            <a:endParaRPr lang="de-DE"/>
          </a:p>
        </p:txBody>
      </p:sp>
    </p:spTree>
    <p:extLst>
      <p:ext uri="{BB962C8B-B14F-4D97-AF65-F5344CB8AC3E}">
        <p14:creationId xmlns:p14="http://schemas.microsoft.com/office/powerpoint/2010/main" val="3158876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2369</Words>
  <Application>Microsoft Office PowerPoint</Application>
  <PresentationFormat>Bildschirmpräsentation (4:3)</PresentationFormat>
  <Paragraphs>498</Paragraphs>
  <Slides>42</Slides>
  <Notes>25</Notes>
  <HiddenSlides>4</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42</vt:i4>
      </vt:variant>
    </vt:vector>
  </HeadingPairs>
  <TitlesOfParts>
    <vt:vector size="50" baseType="lpstr">
      <vt:lpstr>Arial</vt:lpstr>
      <vt:lpstr>Calibri</vt:lpstr>
      <vt:lpstr>Calibri Light</vt:lpstr>
      <vt:lpstr>Cambria Math</vt:lpstr>
      <vt:lpstr>Courier New</vt:lpstr>
      <vt:lpstr>Times</vt:lpstr>
      <vt:lpstr>Trebuchet MS</vt:lpstr>
      <vt:lpstr>Office Theme</vt:lpstr>
      <vt:lpstr>PowerPoint-Präsentation</vt:lpstr>
      <vt:lpstr>Participatory  sensing</vt:lpstr>
      <vt:lpstr>PowerPoint-Präsentation</vt:lpstr>
      <vt:lpstr>PowerPoint-Präsentation</vt:lpstr>
      <vt:lpstr>PowerPoint-Präsentation</vt:lpstr>
      <vt:lpstr>PowerPoint-Präsentation</vt:lpstr>
      <vt:lpstr>PowerPoint-Präsentation</vt:lpstr>
      <vt:lpstr>A hypothesis driven approach</vt:lpstr>
      <vt:lpstr>Agenda</vt:lpstr>
      <vt:lpstr>HypTrails (1):</vt:lpstr>
      <vt:lpstr>HypTrails: Comparing Hypotheses</vt:lpstr>
      <vt:lpstr>Agenda</vt:lpstr>
      <vt:lpstr>PowerPoint-Präsentation</vt:lpstr>
      <vt:lpstr>PowerPoint-Präsentation</vt:lpstr>
      <vt:lpstr>PowerPoint-Präsentation</vt:lpstr>
      <vt:lpstr>PowerPoint-Präsentation</vt:lpstr>
      <vt:lpstr>PowerPoint-Präsentation</vt:lpstr>
      <vt:lpstr>PowerPoint-Präsentation</vt:lpstr>
      <vt:lpstr>Hypotheses</vt:lpstr>
      <vt:lpstr>Agenda</vt:lpstr>
      <vt:lpstr>APIC – AirProbe International Challenge</vt:lpstr>
      <vt:lpstr>Agenda</vt:lpstr>
      <vt:lpstr>Results: Turino </vt:lpstr>
      <vt:lpstr>Results: Kassel </vt:lpstr>
      <vt:lpstr>Results: Discussion (1)</vt:lpstr>
      <vt:lpstr>Results: Discussion (2)</vt:lpstr>
      <vt:lpstr>Agenda</vt:lpstr>
      <vt:lpstr>General Discussion</vt:lpstr>
      <vt:lpstr>The End</vt:lpstr>
      <vt:lpstr>How can we explain  participatory (movement) behavior?</vt:lpstr>
      <vt:lpstr>AirProbe Paper</vt:lpstr>
      <vt:lpstr>HypTrails (2): Interpretation</vt:lpstr>
      <vt:lpstr>Participatory Sensing</vt:lpstr>
      <vt:lpstr> AirProbe collective air quality monitoring  http://airprobe.eu</vt:lpstr>
      <vt:lpstr>PowerPoint-Präsentation</vt:lpstr>
      <vt:lpstr>PowerPoint-Präsentation</vt:lpstr>
      <vt:lpstr>APIC - participation</vt:lpstr>
      <vt:lpstr>Map Outcomes</vt:lpstr>
      <vt:lpstr>Coverage for phase II and III</vt:lpstr>
      <vt:lpstr>Exploration behavior over time</vt:lpstr>
      <vt:lpstr>Exploration behavior  of individual groups</vt:lpstr>
      <vt:lpstr>Coverage in Time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becker</dc:creator>
  <cp:lastModifiedBy>Martin Becker</cp:lastModifiedBy>
  <cp:revision>3731</cp:revision>
  <dcterms:created xsi:type="dcterms:W3CDTF">2015-04-14T06:12:01Z</dcterms:created>
  <dcterms:modified xsi:type="dcterms:W3CDTF">2018-06-12T06:45:37Z</dcterms:modified>
</cp:coreProperties>
</file>