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20" r:id="rId2"/>
  </p:sldMasterIdLst>
  <p:notesMasterIdLst>
    <p:notesMasterId r:id="rId18"/>
  </p:notesMasterIdLst>
  <p:sldIdLst>
    <p:sldId id="39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1" r:id="rId15"/>
    <p:sldId id="410" r:id="rId16"/>
    <p:sldId id="412" r:id="rId17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4">
          <p15:clr>
            <a:srgbClr val="A4A3A4"/>
          </p15:clr>
        </p15:guide>
        <p15:guide id="3" orient="horz" pos="2811">
          <p15:clr>
            <a:srgbClr val="A4A3A4"/>
          </p15:clr>
        </p15:guide>
        <p15:guide id="4" pos="385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g, Simone van der" initials="BSvd" lastIdx="0" clrIdx="0">
    <p:extLst>
      <p:ext uri="{19B8F6BF-5375-455C-9EA6-DF929625EA0E}">
        <p15:presenceInfo xmlns:p15="http://schemas.microsoft.com/office/powerpoint/2012/main" userId="Burg, Simone van 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18" y="96"/>
      </p:cViewPr>
      <p:guideLst>
        <p:guide orient="horz" pos="928"/>
        <p:guide orient="horz" pos="104"/>
        <p:guide orient="horz" pos="2811"/>
        <p:guide pos="385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4F14B-2F1B-4117-8BB8-B0B073DCED8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832181-6B9E-4D07-9E72-3BBD5B11083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80ACCC51-2E79-4479-8905-4D6E2FE92952}" type="parTrans" cxnId="{13716B9D-A225-43D4-A6E9-54929905367F}">
      <dgm:prSet/>
      <dgm:spPr/>
      <dgm:t>
        <a:bodyPr/>
        <a:lstStyle/>
        <a:p>
          <a:endParaRPr lang="en-US"/>
        </a:p>
      </dgm:t>
    </dgm:pt>
    <dgm:pt modelId="{A4401998-9385-470B-99DE-AF934EFB5104}" type="sibTrans" cxnId="{13716B9D-A225-43D4-A6E9-54929905367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36FD11C-72A1-4AE2-B320-300F3FD75C5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Workshop: step 1, 2, 3</a:t>
          </a:r>
          <a:endParaRPr lang="en-US" dirty="0"/>
        </a:p>
      </dgm:t>
    </dgm:pt>
    <dgm:pt modelId="{9FFC7DCE-6E79-41DF-93E8-AF826E314F71}" type="parTrans" cxnId="{80EBDB0A-AAE3-482E-82B6-F6C6749FDB52}">
      <dgm:prSet/>
      <dgm:spPr/>
      <dgm:t>
        <a:bodyPr/>
        <a:lstStyle/>
        <a:p>
          <a:endParaRPr lang="en-US"/>
        </a:p>
      </dgm:t>
    </dgm:pt>
    <dgm:pt modelId="{0D673617-3F38-4E87-8969-F81904041344}" type="sibTrans" cxnId="{80EBDB0A-AAE3-482E-82B6-F6C6749FDB52}">
      <dgm:prSet/>
      <dgm:spPr/>
      <dgm:t>
        <a:bodyPr/>
        <a:lstStyle/>
        <a:p>
          <a:endParaRPr lang="en-US"/>
        </a:p>
      </dgm:t>
    </dgm:pt>
    <dgm:pt modelId="{182B5C95-A17A-4936-884E-F33BEDB4D02F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Wrap up</a:t>
          </a:r>
          <a:endParaRPr lang="en-US" dirty="0"/>
        </a:p>
      </dgm:t>
    </dgm:pt>
    <dgm:pt modelId="{CC170CEA-DF5D-42A2-998E-33DDB671129A}" type="parTrans" cxnId="{FB1BC7EB-9087-4FB1-B595-6BC9904FD576}">
      <dgm:prSet/>
      <dgm:spPr/>
      <dgm:t>
        <a:bodyPr/>
        <a:lstStyle/>
        <a:p>
          <a:endParaRPr lang="en-US"/>
        </a:p>
      </dgm:t>
    </dgm:pt>
    <dgm:pt modelId="{E61D1372-9535-4848-866E-3E9B942A9722}" type="sibTrans" cxnId="{FB1BC7EB-9087-4FB1-B595-6BC9904FD576}">
      <dgm:prSet/>
      <dgm:spPr/>
      <dgm:t>
        <a:bodyPr/>
        <a:lstStyle/>
        <a:p>
          <a:endParaRPr lang="en-US"/>
        </a:p>
      </dgm:t>
    </dgm:pt>
    <dgm:pt modelId="{EB1C0180-2017-4C21-9005-076AEE4BE6B2}" type="pres">
      <dgm:prSet presAssocID="{5B54F14B-2F1B-4117-8BB8-B0B073DCED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73FB2A8-2405-4417-8FCF-2E5744C0F12E}" type="pres">
      <dgm:prSet presAssocID="{5B54F14B-2F1B-4117-8BB8-B0B073DCED84}" presName="Name1" presStyleCnt="0"/>
      <dgm:spPr/>
    </dgm:pt>
    <dgm:pt modelId="{A368B3E2-DDAF-41FE-BE6F-286EDB9660FA}" type="pres">
      <dgm:prSet presAssocID="{5B54F14B-2F1B-4117-8BB8-B0B073DCED84}" presName="cycle" presStyleCnt="0"/>
      <dgm:spPr/>
    </dgm:pt>
    <dgm:pt modelId="{93A031E8-EAB8-4D6C-B4EB-6204A50A8826}" type="pres">
      <dgm:prSet presAssocID="{5B54F14B-2F1B-4117-8BB8-B0B073DCED84}" presName="srcNode" presStyleLbl="node1" presStyleIdx="0" presStyleCnt="3"/>
      <dgm:spPr/>
    </dgm:pt>
    <dgm:pt modelId="{B1072D92-4BFF-4384-9ADA-65A23AF5FDA1}" type="pres">
      <dgm:prSet presAssocID="{5B54F14B-2F1B-4117-8BB8-B0B073DCED84}" presName="conn" presStyleLbl="parChTrans1D2" presStyleIdx="0" presStyleCnt="1"/>
      <dgm:spPr/>
      <dgm:t>
        <a:bodyPr/>
        <a:lstStyle/>
        <a:p>
          <a:endParaRPr lang="en-US"/>
        </a:p>
      </dgm:t>
    </dgm:pt>
    <dgm:pt modelId="{2F1211E6-4383-4E08-88AD-D44891E60E15}" type="pres">
      <dgm:prSet presAssocID="{5B54F14B-2F1B-4117-8BB8-B0B073DCED84}" presName="extraNode" presStyleLbl="node1" presStyleIdx="0" presStyleCnt="3"/>
      <dgm:spPr/>
    </dgm:pt>
    <dgm:pt modelId="{C56356B8-AECE-4CC5-92D2-C408AF7FC0B3}" type="pres">
      <dgm:prSet presAssocID="{5B54F14B-2F1B-4117-8BB8-B0B073DCED84}" presName="dstNode" presStyleLbl="node1" presStyleIdx="0" presStyleCnt="3"/>
      <dgm:spPr/>
    </dgm:pt>
    <dgm:pt modelId="{74885842-9C91-48B6-83FC-7486AAEA263E}" type="pres">
      <dgm:prSet presAssocID="{E3832181-6B9E-4D07-9E72-3BBD5B11083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680C4-4473-4E4A-83E8-86FD54089198}" type="pres">
      <dgm:prSet presAssocID="{E3832181-6B9E-4D07-9E72-3BBD5B110839}" presName="accent_1" presStyleCnt="0"/>
      <dgm:spPr/>
    </dgm:pt>
    <dgm:pt modelId="{45CC9D65-6ED6-4523-9F15-9BE8299AC95A}" type="pres">
      <dgm:prSet presAssocID="{E3832181-6B9E-4D07-9E72-3BBD5B110839}" presName="accentRepeatNode" presStyleLbl="solidFgAcc1" presStyleIdx="0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29B0C1F-557E-47BA-9F4C-3C0CEB897593}" type="pres">
      <dgm:prSet presAssocID="{936FD11C-72A1-4AE2-B320-300F3FD75C5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CA7C5-02D1-4D3B-B431-603F356C01BA}" type="pres">
      <dgm:prSet presAssocID="{936FD11C-72A1-4AE2-B320-300F3FD75C51}" presName="accent_2" presStyleCnt="0"/>
      <dgm:spPr/>
    </dgm:pt>
    <dgm:pt modelId="{89D57D03-97D2-495B-8622-D0C41EFB5A4A}" type="pres">
      <dgm:prSet presAssocID="{936FD11C-72A1-4AE2-B320-300F3FD75C51}" presName="accentRepeatNode" presStyleLbl="solidFgAcc1" presStyleIdx="1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rcRect/>
          <a:stretch>
            <a:fillRect l="-26000" r="-26000"/>
          </a:stretch>
        </a:blipFill>
        <a:ln>
          <a:solidFill>
            <a:schemeClr val="accent2"/>
          </a:solidFill>
        </a:ln>
      </dgm:spPr>
    </dgm:pt>
    <dgm:pt modelId="{DA3FB16F-A1C1-4F4A-A8C3-4FCC8E2050AF}" type="pres">
      <dgm:prSet presAssocID="{182B5C95-A17A-4936-884E-F33BEDB4D02F}" presName="text_3" presStyleLbl="node1" presStyleIdx="2" presStyleCnt="3" custLinFactNeighborX="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0ED99-D7D6-491D-8936-20CF01A497BA}" type="pres">
      <dgm:prSet presAssocID="{182B5C95-A17A-4936-884E-F33BEDB4D02F}" presName="accent_3" presStyleCnt="0"/>
      <dgm:spPr/>
    </dgm:pt>
    <dgm:pt modelId="{CB00E442-341D-4C79-9483-5C5BEC000117}" type="pres">
      <dgm:prSet presAssocID="{182B5C95-A17A-4936-884E-F33BEDB4D02F}" presName="accentRepeatNode" presStyleLbl="solidFgAcc1" presStyleIdx="2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rcRect/>
          <a:stretch>
            <a:fillRect l="-30000" r="-30000"/>
          </a:stretch>
        </a:blipFill>
      </dgm:spPr>
    </dgm:pt>
  </dgm:ptLst>
  <dgm:cxnLst>
    <dgm:cxn modelId="{2C20B960-F1BE-433A-A358-8082C00CFAAD}" type="presOf" srcId="{A4401998-9385-470B-99DE-AF934EFB5104}" destId="{B1072D92-4BFF-4384-9ADA-65A23AF5FDA1}" srcOrd="0" destOrd="0" presId="urn:microsoft.com/office/officeart/2008/layout/VerticalCurvedList"/>
    <dgm:cxn modelId="{13716B9D-A225-43D4-A6E9-54929905367F}" srcId="{5B54F14B-2F1B-4117-8BB8-B0B073DCED84}" destId="{E3832181-6B9E-4D07-9E72-3BBD5B110839}" srcOrd="0" destOrd="0" parTransId="{80ACCC51-2E79-4479-8905-4D6E2FE92952}" sibTransId="{A4401998-9385-470B-99DE-AF934EFB5104}"/>
    <dgm:cxn modelId="{FB1BC7EB-9087-4FB1-B595-6BC9904FD576}" srcId="{5B54F14B-2F1B-4117-8BB8-B0B073DCED84}" destId="{182B5C95-A17A-4936-884E-F33BEDB4D02F}" srcOrd="2" destOrd="0" parTransId="{CC170CEA-DF5D-42A2-998E-33DDB671129A}" sibTransId="{E61D1372-9535-4848-866E-3E9B942A9722}"/>
    <dgm:cxn modelId="{80EBDB0A-AAE3-482E-82B6-F6C6749FDB52}" srcId="{5B54F14B-2F1B-4117-8BB8-B0B073DCED84}" destId="{936FD11C-72A1-4AE2-B320-300F3FD75C51}" srcOrd="1" destOrd="0" parTransId="{9FFC7DCE-6E79-41DF-93E8-AF826E314F71}" sibTransId="{0D673617-3F38-4E87-8969-F81904041344}"/>
    <dgm:cxn modelId="{D43605D1-1B03-43D8-8030-BAAC6C5356D6}" type="presOf" srcId="{936FD11C-72A1-4AE2-B320-300F3FD75C51}" destId="{329B0C1F-557E-47BA-9F4C-3C0CEB897593}" srcOrd="0" destOrd="0" presId="urn:microsoft.com/office/officeart/2008/layout/VerticalCurvedList"/>
    <dgm:cxn modelId="{C2A71688-21AF-4020-BEAF-87B5EEC1D2A2}" type="presOf" srcId="{5B54F14B-2F1B-4117-8BB8-B0B073DCED84}" destId="{EB1C0180-2017-4C21-9005-076AEE4BE6B2}" srcOrd="0" destOrd="0" presId="urn:microsoft.com/office/officeart/2008/layout/VerticalCurvedList"/>
    <dgm:cxn modelId="{C8F12EE6-9BCA-4F91-98D4-3366B98F568E}" type="presOf" srcId="{182B5C95-A17A-4936-884E-F33BEDB4D02F}" destId="{DA3FB16F-A1C1-4F4A-A8C3-4FCC8E2050AF}" srcOrd="0" destOrd="0" presId="urn:microsoft.com/office/officeart/2008/layout/VerticalCurvedList"/>
    <dgm:cxn modelId="{2449160F-01B9-45F5-8D34-05701337BE69}" type="presOf" srcId="{E3832181-6B9E-4D07-9E72-3BBD5B110839}" destId="{74885842-9C91-48B6-83FC-7486AAEA263E}" srcOrd="0" destOrd="0" presId="urn:microsoft.com/office/officeart/2008/layout/VerticalCurvedList"/>
    <dgm:cxn modelId="{D499E9A1-E7E9-494A-9B69-53214CFF319F}" type="presParOf" srcId="{EB1C0180-2017-4C21-9005-076AEE4BE6B2}" destId="{A73FB2A8-2405-4417-8FCF-2E5744C0F12E}" srcOrd="0" destOrd="0" presId="urn:microsoft.com/office/officeart/2008/layout/VerticalCurvedList"/>
    <dgm:cxn modelId="{9426D855-7D0D-4E06-9554-39717D23CAB1}" type="presParOf" srcId="{A73FB2A8-2405-4417-8FCF-2E5744C0F12E}" destId="{A368B3E2-DDAF-41FE-BE6F-286EDB9660FA}" srcOrd="0" destOrd="0" presId="urn:microsoft.com/office/officeart/2008/layout/VerticalCurvedList"/>
    <dgm:cxn modelId="{51403D56-AE6C-406B-B61E-87ED71543BEA}" type="presParOf" srcId="{A368B3E2-DDAF-41FE-BE6F-286EDB9660FA}" destId="{93A031E8-EAB8-4D6C-B4EB-6204A50A8826}" srcOrd="0" destOrd="0" presId="urn:microsoft.com/office/officeart/2008/layout/VerticalCurvedList"/>
    <dgm:cxn modelId="{446218D6-64BA-4C62-87EA-C56847ADCE27}" type="presParOf" srcId="{A368B3E2-DDAF-41FE-BE6F-286EDB9660FA}" destId="{B1072D92-4BFF-4384-9ADA-65A23AF5FDA1}" srcOrd="1" destOrd="0" presId="urn:microsoft.com/office/officeart/2008/layout/VerticalCurvedList"/>
    <dgm:cxn modelId="{F5745DE8-B8AB-481A-9309-0DBF54EAAC76}" type="presParOf" srcId="{A368B3E2-DDAF-41FE-BE6F-286EDB9660FA}" destId="{2F1211E6-4383-4E08-88AD-D44891E60E15}" srcOrd="2" destOrd="0" presId="urn:microsoft.com/office/officeart/2008/layout/VerticalCurvedList"/>
    <dgm:cxn modelId="{88BD6D38-651D-456D-BD52-F268893B1C94}" type="presParOf" srcId="{A368B3E2-DDAF-41FE-BE6F-286EDB9660FA}" destId="{C56356B8-AECE-4CC5-92D2-C408AF7FC0B3}" srcOrd="3" destOrd="0" presId="urn:microsoft.com/office/officeart/2008/layout/VerticalCurvedList"/>
    <dgm:cxn modelId="{8BA1D0F3-3E8C-4EB2-B59B-F4959A680AF6}" type="presParOf" srcId="{A73FB2A8-2405-4417-8FCF-2E5744C0F12E}" destId="{74885842-9C91-48B6-83FC-7486AAEA263E}" srcOrd="1" destOrd="0" presId="urn:microsoft.com/office/officeart/2008/layout/VerticalCurvedList"/>
    <dgm:cxn modelId="{83099F99-760E-4071-8DD1-74609EFF6196}" type="presParOf" srcId="{A73FB2A8-2405-4417-8FCF-2E5744C0F12E}" destId="{581680C4-4473-4E4A-83E8-86FD54089198}" srcOrd="2" destOrd="0" presId="urn:microsoft.com/office/officeart/2008/layout/VerticalCurvedList"/>
    <dgm:cxn modelId="{60B1227B-F241-467C-84AD-56EAD9F94EFC}" type="presParOf" srcId="{581680C4-4473-4E4A-83E8-86FD54089198}" destId="{45CC9D65-6ED6-4523-9F15-9BE8299AC95A}" srcOrd="0" destOrd="0" presId="urn:microsoft.com/office/officeart/2008/layout/VerticalCurvedList"/>
    <dgm:cxn modelId="{475CBD7D-C9CC-4740-8905-85404780B37E}" type="presParOf" srcId="{A73FB2A8-2405-4417-8FCF-2E5744C0F12E}" destId="{329B0C1F-557E-47BA-9F4C-3C0CEB897593}" srcOrd="3" destOrd="0" presId="urn:microsoft.com/office/officeart/2008/layout/VerticalCurvedList"/>
    <dgm:cxn modelId="{84F2D703-75BD-4A09-B9E8-285CB4E07F99}" type="presParOf" srcId="{A73FB2A8-2405-4417-8FCF-2E5744C0F12E}" destId="{ADDCA7C5-02D1-4D3B-B431-603F356C01BA}" srcOrd="4" destOrd="0" presId="urn:microsoft.com/office/officeart/2008/layout/VerticalCurvedList"/>
    <dgm:cxn modelId="{B700B719-3EBA-4373-94EC-BBE6E8C74523}" type="presParOf" srcId="{ADDCA7C5-02D1-4D3B-B431-603F356C01BA}" destId="{89D57D03-97D2-495B-8622-D0C41EFB5A4A}" srcOrd="0" destOrd="0" presId="urn:microsoft.com/office/officeart/2008/layout/VerticalCurvedList"/>
    <dgm:cxn modelId="{550B101E-79F9-457E-AAF3-E795214FAE2F}" type="presParOf" srcId="{A73FB2A8-2405-4417-8FCF-2E5744C0F12E}" destId="{DA3FB16F-A1C1-4F4A-A8C3-4FCC8E2050AF}" srcOrd="5" destOrd="0" presId="urn:microsoft.com/office/officeart/2008/layout/VerticalCurvedList"/>
    <dgm:cxn modelId="{B406632E-E26C-46C9-9E88-9AFCA6F5B537}" type="presParOf" srcId="{A73FB2A8-2405-4417-8FCF-2E5744C0F12E}" destId="{0F10ED99-D7D6-491D-8936-20CF01A497BA}" srcOrd="6" destOrd="0" presId="urn:microsoft.com/office/officeart/2008/layout/VerticalCurvedList"/>
    <dgm:cxn modelId="{ED8CFE05-845B-478E-8EDB-3DFF89FCCDA8}" type="presParOf" srcId="{0F10ED99-D7D6-491D-8936-20CF01A497BA}" destId="{CB00E442-341D-4C79-9483-5C5BEC0001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72D92-4BFF-4384-9ADA-65A23AF5FDA1}">
      <dsp:nvSpPr>
        <dsp:cNvPr id="0" name=""/>
        <dsp:cNvSpPr/>
      </dsp:nvSpPr>
      <dsp:spPr>
        <a:xfrm>
          <a:off x="-3836394" y="-589180"/>
          <a:ext cx="4572436" cy="4572436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4885842-9C91-48B6-83FC-7486AAEA263E}">
      <dsp:nvSpPr>
        <dsp:cNvPr id="0" name=""/>
        <dsp:cNvSpPr/>
      </dsp:nvSpPr>
      <dsp:spPr>
        <a:xfrm>
          <a:off x="473330" y="339407"/>
          <a:ext cx="7889464" cy="6788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8809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Introduction</a:t>
          </a:r>
          <a:endParaRPr lang="en-US" sz="3700" kern="1200" dirty="0"/>
        </a:p>
      </dsp:txBody>
      <dsp:txXfrm>
        <a:off x="473330" y="339407"/>
        <a:ext cx="7889464" cy="678815"/>
      </dsp:txXfrm>
    </dsp:sp>
    <dsp:sp modelId="{45CC9D65-6ED6-4523-9F15-9BE8299AC95A}">
      <dsp:nvSpPr>
        <dsp:cNvPr id="0" name=""/>
        <dsp:cNvSpPr/>
      </dsp:nvSpPr>
      <dsp:spPr>
        <a:xfrm>
          <a:off x="49070" y="254555"/>
          <a:ext cx="848518" cy="84851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29B0C1F-557E-47BA-9F4C-3C0CEB897593}">
      <dsp:nvSpPr>
        <dsp:cNvPr id="0" name=""/>
        <dsp:cNvSpPr/>
      </dsp:nvSpPr>
      <dsp:spPr>
        <a:xfrm>
          <a:off x="720079" y="1357630"/>
          <a:ext cx="7642714" cy="67881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8809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Workshop: step 1, 2, 3</a:t>
          </a:r>
          <a:endParaRPr lang="en-US" sz="3700" kern="1200" dirty="0"/>
        </a:p>
      </dsp:txBody>
      <dsp:txXfrm>
        <a:off x="720079" y="1357630"/>
        <a:ext cx="7642714" cy="678815"/>
      </dsp:txXfrm>
    </dsp:sp>
    <dsp:sp modelId="{89D57D03-97D2-495B-8622-D0C41EFB5A4A}">
      <dsp:nvSpPr>
        <dsp:cNvPr id="0" name=""/>
        <dsp:cNvSpPr/>
      </dsp:nvSpPr>
      <dsp:spPr>
        <a:xfrm>
          <a:off x="295819" y="1272778"/>
          <a:ext cx="848518" cy="848518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6000" r="-26000"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DA3FB16F-A1C1-4F4A-A8C3-4FCC8E2050AF}">
      <dsp:nvSpPr>
        <dsp:cNvPr id="0" name=""/>
        <dsp:cNvSpPr/>
      </dsp:nvSpPr>
      <dsp:spPr>
        <a:xfrm>
          <a:off x="517905" y="2375852"/>
          <a:ext cx="7889464" cy="678815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538809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Wrap up</a:t>
          </a:r>
          <a:endParaRPr lang="en-US" sz="3700" kern="1200" dirty="0"/>
        </a:p>
      </dsp:txBody>
      <dsp:txXfrm>
        <a:off x="517905" y="2375852"/>
        <a:ext cx="7889464" cy="678815"/>
      </dsp:txXfrm>
    </dsp:sp>
    <dsp:sp modelId="{CB00E442-341D-4C79-9483-5C5BEC000117}">
      <dsp:nvSpPr>
        <dsp:cNvPr id="0" name=""/>
        <dsp:cNvSpPr/>
      </dsp:nvSpPr>
      <dsp:spPr>
        <a:xfrm>
          <a:off x="49070" y="2291000"/>
          <a:ext cx="848518" cy="848518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30000" r="-30000"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01F30-2462-4C6C-AEED-69868914D59D}" type="datetimeFigureOut">
              <a:rPr lang="nl-NL" smtClean="0"/>
              <a:t>5-6-2019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9C458-39E1-45AB-BB2D-382CE68DE3C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3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E43EC-170A-974B-A355-52E65CB051E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65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E43EC-170A-974B-A355-52E65CB051E4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03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0E43EC-170A-974B-A355-52E65CB051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8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f2020.eu/" TargetMode="Externa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0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1020671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214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78944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8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06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185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en-GB" smtClean="0">
                <a:solidFill>
                  <a:srgbClr val="FFFFFF"/>
                </a:solidFill>
              </a:rPr>
              <a:pPr algn="r"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white">
          <a:xfrm>
            <a:off x="561600" y="172641"/>
            <a:ext cx="8330400" cy="612000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3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8238" y="1365481"/>
            <a:ext cx="8394937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20713" y="1473200"/>
            <a:ext cx="8272462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1020671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6" name="Tijdelijke aanduiding voor afbeelding 24"/>
          <p:cNvSpPr>
            <a:spLocks noGrp="1"/>
          </p:cNvSpPr>
          <p:nvPr>
            <p:ph type="pic" sz="quarter" idx="19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9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0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502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1020671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056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srgbClr val="004C7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172642"/>
            <a:ext cx="8442796" cy="62984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376437"/>
            <a:ext cx="8521188" cy="30672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>
                <a:solidFill>
                  <a:srgbClr val="005172"/>
                </a:solidFill>
              </a:rPr>
              <a:pPr algn="r">
                <a:lnSpc>
                  <a:spcPts val="1200"/>
                </a:lnSpc>
              </a:pPr>
              <a:t>‹#›</a:t>
            </a:fld>
            <a:endParaRPr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Far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008" y="311450"/>
            <a:ext cx="2323460" cy="1459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77" y="660400"/>
            <a:ext cx="5165423" cy="1111023"/>
          </a:xfrm>
        </p:spPr>
        <p:txBody>
          <a:bodyPr lIns="0" tIns="0" rIns="0" bIns="0" anchor="b">
            <a:noAutofit/>
          </a:bodyPr>
          <a:lstStyle>
            <a:lvl1pPr algn="l">
              <a:defRPr sz="3600" b="1" i="0" cap="all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777" y="1917220"/>
            <a:ext cx="5165423" cy="569288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98777" y="2768099"/>
            <a:ext cx="3117319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000" b="0" i="1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January 1 2017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98777" y="2486507"/>
            <a:ext cx="5165423" cy="28159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000" cap="all" baseline="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151039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O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73" y="2811707"/>
            <a:ext cx="1080000" cy="1080000"/>
          </a:xfrm>
          <a:prstGeom prst="rect">
            <a:avLst/>
          </a:prstGeom>
        </p:spPr>
      </p:pic>
      <p:sp>
        <p:nvSpPr>
          <p:cNvPr id="28" name="Text Placeholder 2"/>
          <p:cNvSpPr>
            <a:spLocks noGrp="1"/>
          </p:cNvSpPr>
          <p:nvPr>
            <p:ph type="body" idx="10"/>
          </p:nvPr>
        </p:nvSpPr>
        <p:spPr>
          <a:xfrm>
            <a:off x="1799228" y="3907219"/>
            <a:ext cx="6392890" cy="560183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99228" y="2796196"/>
            <a:ext cx="6392890" cy="1111023"/>
          </a:xfrm>
        </p:spPr>
        <p:txBody>
          <a:bodyPr lIns="0" tIns="0" rIns="0" bIns="0" anchor="ctr">
            <a:noAutofit/>
          </a:bodyPr>
          <a:lstStyle>
            <a:lvl1pPr algn="l">
              <a:defRPr sz="3200" b="1" i="0" cap="all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799228" y="4619768"/>
            <a:ext cx="5165423" cy="28159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000" cap="all" baseline="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Presenter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5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63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r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73" y="2811707"/>
            <a:ext cx="1080000" cy="10800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1799228" y="3907219"/>
            <a:ext cx="6392890" cy="560183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9228" y="2796196"/>
            <a:ext cx="6392890" cy="1111023"/>
          </a:xfrm>
        </p:spPr>
        <p:txBody>
          <a:bodyPr lIns="0" tIns="0" rIns="0" bIns="0" anchor="ctr">
            <a:noAutofit/>
          </a:bodyPr>
          <a:lstStyle>
            <a:lvl1pPr algn="l">
              <a:defRPr sz="3200" b="1" i="0" cap="all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799228" y="4619768"/>
            <a:ext cx="5165423" cy="28159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000" cap="all" baseline="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Presenter</a:t>
            </a:r>
          </a:p>
        </p:txBody>
      </p:sp>
      <p:pic>
        <p:nvPicPr>
          <p:cNvPr id="7" name="Tijdelijke aanduiding voor afbeelding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25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00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Vege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73" y="2825453"/>
            <a:ext cx="1083600" cy="108176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1799228" y="3907219"/>
            <a:ext cx="6392890" cy="560183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9228" y="2796196"/>
            <a:ext cx="6392890" cy="1111023"/>
          </a:xfrm>
        </p:spPr>
        <p:txBody>
          <a:bodyPr lIns="0" tIns="0" rIns="0" bIns="0" anchor="ctr">
            <a:noAutofit/>
          </a:bodyPr>
          <a:lstStyle>
            <a:lvl1pPr algn="l">
              <a:defRPr sz="3200" b="1" i="0" cap="all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799228" y="4619768"/>
            <a:ext cx="5165423" cy="28159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000" cap="all" baseline="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Presenter</a:t>
            </a:r>
          </a:p>
        </p:txBody>
      </p:sp>
      <p:pic>
        <p:nvPicPr>
          <p:cNvPr id="7" name="Tijdelijke aanduiding voor afbeelding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5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27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ru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73" y="2828994"/>
            <a:ext cx="1076400" cy="107822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1799228" y="3907219"/>
            <a:ext cx="6392890" cy="560183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9228" y="2796196"/>
            <a:ext cx="6392890" cy="1111023"/>
          </a:xfrm>
        </p:spPr>
        <p:txBody>
          <a:bodyPr lIns="0" tIns="0" rIns="0" bIns="0" anchor="ctr">
            <a:noAutofit/>
          </a:bodyPr>
          <a:lstStyle>
            <a:lvl1pPr algn="l">
              <a:defRPr sz="3200" b="1" i="0" cap="all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799228" y="4619768"/>
            <a:ext cx="5165423" cy="28159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000" cap="all" baseline="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Presenter</a:t>
            </a:r>
          </a:p>
        </p:txBody>
      </p:sp>
      <p:pic>
        <p:nvPicPr>
          <p:cNvPr id="7" name="Tijdelijke aanduiding voor afbeelding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5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7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e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73" y="2811707"/>
            <a:ext cx="1080000" cy="1080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799228" y="3907219"/>
            <a:ext cx="6392890" cy="560183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9228" y="2796196"/>
            <a:ext cx="6392890" cy="1111023"/>
          </a:xfrm>
        </p:spPr>
        <p:txBody>
          <a:bodyPr lIns="0" tIns="0" rIns="0" bIns="0" anchor="ctr">
            <a:noAutofit/>
          </a:bodyPr>
          <a:lstStyle>
            <a:lvl1pPr algn="l">
              <a:defRPr sz="3200" b="1" i="0" cap="all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799228" y="4619768"/>
            <a:ext cx="5165423" cy="28159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000" cap="all" baseline="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Presenter</a:t>
            </a:r>
          </a:p>
        </p:txBody>
      </p:sp>
      <p:pic>
        <p:nvPicPr>
          <p:cNvPr id="10" name="Tijdelijke aanduiding voor afbeelding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5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2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Dair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73" y="2796196"/>
            <a:ext cx="1080000" cy="1080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799228" y="3907219"/>
            <a:ext cx="6392890" cy="560183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40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9228" y="2796196"/>
            <a:ext cx="6392890" cy="1111023"/>
          </a:xfrm>
        </p:spPr>
        <p:txBody>
          <a:bodyPr lIns="0" tIns="0" rIns="0" bIns="0" anchor="ctr">
            <a:noAutofit/>
          </a:bodyPr>
          <a:lstStyle>
            <a:lvl1pPr algn="l">
              <a:defRPr sz="3200" b="1" i="0" cap="all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1799228" y="4619768"/>
            <a:ext cx="5165423" cy="281591"/>
          </a:xfrm>
        </p:spPr>
        <p:txBody>
          <a:bodyPr lIns="0" tIns="0" rIns="0" bIns="0" anchor="ctr">
            <a:normAutofit/>
          </a:bodyPr>
          <a:lstStyle>
            <a:lvl1pPr marL="0" indent="0">
              <a:buNone/>
              <a:defRPr sz="1000" cap="all" baseline="0">
                <a:solidFill>
                  <a:srgbClr val="46464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Presenter</a:t>
            </a:r>
          </a:p>
        </p:txBody>
      </p:sp>
      <p:pic>
        <p:nvPicPr>
          <p:cNvPr id="10" name="Tijdelijke aanduiding voor afbeelding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25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858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8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cap="all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chemeClr val="accent1"/>
              </a:buClr>
              <a:buFont typeface="Arial" charset="0"/>
              <a:buChar char="•"/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386084" y="4776735"/>
            <a:ext cx="1146502" cy="27384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 b="0" i="0" cap="all" spc="0">
                <a:solidFill>
                  <a:schemeClr val="tx1"/>
                </a:solidFill>
              </a:defRPr>
            </a:lvl1pPr>
          </a:lstStyle>
          <a:p>
            <a:r>
              <a:rPr lang="nl-NL"/>
              <a:t>January 1 2017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164" y="4776735"/>
            <a:ext cx="6570920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 b="0" i="0" cap="all" spc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586" y="4776735"/>
            <a:ext cx="459014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 cap="all" spc="0">
                <a:solidFill>
                  <a:schemeClr val="tx1"/>
                </a:solidFill>
              </a:defRPr>
            </a:lvl1pPr>
          </a:lstStyle>
          <a:p>
            <a:fld id="{4AD61A38-C261-AC48-8D0A-4B25F9C1A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86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cap="all" baseline="0"/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457200" y="1200151"/>
            <a:ext cx="8229600" cy="3394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l-NL"/>
              <a:t>Klik op het pictogram als u een grafiek wilt toevoegen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86084" y="4776735"/>
            <a:ext cx="1146502" cy="27384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 b="0" i="0" cap="all" spc="0">
                <a:solidFill>
                  <a:schemeClr val="tx1"/>
                </a:solidFill>
              </a:defRPr>
            </a:lvl1pPr>
          </a:lstStyle>
          <a:p>
            <a:r>
              <a:rPr lang="nl-NL"/>
              <a:t>January 1 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164" y="4776735"/>
            <a:ext cx="6570920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 b="0" i="0" cap="all" spc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586" y="4776735"/>
            <a:ext cx="459014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 cap="all" spc="0">
                <a:solidFill>
                  <a:schemeClr val="tx1"/>
                </a:solidFill>
              </a:defRPr>
            </a:lvl1pPr>
          </a:lstStyle>
          <a:p>
            <a:fld id="{4AD61A38-C261-AC48-8D0A-4B25F9C1A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24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75073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cap="all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750733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chemeClr val="accent1"/>
              </a:buClr>
              <a:buFont typeface="Arial" charset="0"/>
              <a:buChar char="•"/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572001" y="457199"/>
            <a:ext cx="4114799" cy="417603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86084" y="4776735"/>
            <a:ext cx="1146502" cy="27384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 b="0" i="0" cap="all" spc="0">
                <a:solidFill>
                  <a:schemeClr val="tx1"/>
                </a:solidFill>
              </a:defRPr>
            </a:lvl1pPr>
          </a:lstStyle>
          <a:p>
            <a:r>
              <a:rPr lang="nl-NL"/>
              <a:t>January 1 2017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164" y="4776735"/>
            <a:ext cx="6570920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 b="0" i="0" cap="all" spc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586" y="4776735"/>
            <a:ext cx="459014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 cap="all" spc="0">
                <a:solidFill>
                  <a:schemeClr val="tx1"/>
                </a:solidFill>
              </a:defRPr>
            </a:lvl1pPr>
          </a:lstStyle>
          <a:p>
            <a:fld id="{4AD61A38-C261-AC48-8D0A-4B25F9C1A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32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cap="all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3251199"/>
            <a:ext cx="2438400" cy="13434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charset="0"/>
              <a:buNone/>
              <a:defRPr sz="1600" b="1"/>
            </a:lvl1pPr>
            <a:lvl2pPr marL="50800" indent="-42863" algn="ctr">
              <a:buNone/>
              <a:tabLst/>
              <a:defRPr sz="1600"/>
            </a:lvl2pPr>
            <a:lvl3pPr marL="7938" indent="0" algn="ctr">
              <a:buNone/>
              <a:tabLst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3352800" y="3251199"/>
            <a:ext cx="2438400" cy="134342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7938" indent="0" algn="ctr">
              <a:buFont typeface="Arial" charset="0"/>
              <a:buNone/>
              <a:tabLst/>
              <a:defRPr sz="1600" b="1"/>
            </a:lvl1pPr>
            <a:lvl2pPr marL="7938" indent="0" algn="ctr">
              <a:buNone/>
              <a:tabLst/>
              <a:defRPr sz="1600"/>
            </a:lvl2pPr>
            <a:lvl3pPr marL="7938" indent="0" algn="ctr">
              <a:buFont typeface="Arial" charset="0"/>
              <a:buNone/>
              <a:tabLst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/>
          </p:nvPr>
        </p:nvSpPr>
        <p:spPr>
          <a:xfrm>
            <a:off x="6248400" y="3251199"/>
            <a:ext cx="2438400" cy="134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938" indent="0" algn="ctr">
              <a:buFont typeface="Arial" charset="0"/>
              <a:buNone/>
              <a:tabLst/>
              <a:defRPr sz="1600" b="1"/>
            </a:lvl1pPr>
            <a:lvl2pPr marL="7938" indent="0" algn="ctr">
              <a:buNone/>
              <a:tabLst/>
              <a:defRPr sz="1600"/>
            </a:lvl2pPr>
            <a:lvl3pPr marL="7938" indent="0" algn="ctr">
              <a:buNone/>
              <a:tabLst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76400" y="1245342"/>
            <a:ext cx="1800000" cy="180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3672000" y="1245342"/>
            <a:ext cx="1800000" cy="180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6567600" y="1245342"/>
            <a:ext cx="1800000" cy="180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386084" y="4776735"/>
            <a:ext cx="1146502" cy="27384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 b="0" i="0" cap="all" spc="0">
                <a:solidFill>
                  <a:schemeClr val="tx1"/>
                </a:solidFill>
              </a:defRPr>
            </a:lvl1pPr>
          </a:lstStyle>
          <a:p>
            <a:r>
              <a:rPr lang="nl-NL"/>
              <a:t>January 1 2017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164" y="4776735"/>
            <a:ext cx="6570920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 b="0" i="0" cap="all" spc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586" y="4776735"/>
            <a:ext cx="459014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 cap="all" spc="0">
                <a:solidFill>
                  <a:schemeClr val="tx1"/>
                </a:solidFill>
              </a:defRPr>
            </a:lvl1pPr>
          </a:lstStyle>
          <a:p>
            <a:fld id="{4AD61A38-C261-AC48-8D0A-4B25F9C1A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85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cap="all" baseline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2874028"/>
            <a:ext cx="2438400" cy="13434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charset="0"/>
              <a:buNone/>
              <a:defRPr sz="2400" b="0" cap="all" baseline="0"/>
            </a:lvl1pPr>
            <a:lvl2pPr marL="50800" indent="-42863" algn="ctr">
              <a:buNone/>
              <a:tabLst/>
              <a:defRPr sz="1600"/>
            </a:lvl2pPr>
            <a:lvl3pPr marL="7938" indent="0" algn="ctr">
              <a:buNone/>
              <a:tabLst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3352800" y="2874028"/>
            <a:ext cx="2438400" cy="134342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7938" indent="0" algn="ctr">
              <a:buFont typeface="Arial" charset="0"/>
              <a:buNone/>
              <a:tabLst/>
              <a:defRPr sz="2400" b="0" cap="all" baseline="0"/>
            </a:lvl1pPr>
            <a:lvl2pPr marL="7938" indent="0" algn="ctr">
              <a:buNone/>
              <a:tabLst/>
              <a:defRPr sz="1600"/>
            </a:lvl2pPr>
            <a:lvl3pPr marL="7938" indent="0" algn="ctr">
              <a:buFont typeface="Arial" charset="0"/>
              <a:buNone/>
              <a:tabLst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/>
          </p:nvPr>
        </p:nvSpPr>
        <p:spPr>
          <a:xfrm>
            <a:off x="6248400" y="2874028"/>
            <a:ext cx="2438400" cy="134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938" indent="0" algn="ctr">
              <a:buFont typeface="Arial" charset="0"/>
              <a:buNone/>
              <a:tabLst/>
              <a:defRPr sz="2400" b="0" cap="all" baseline="0"/>
            </a:lvl1pPr>
            <a:lvl2pPr marL="7938" indent="0" algn="ctr">
              <a:buNone/>
              <a:tabLst/>
              <a:defRPr sz="1600"/>
            </a:lvl2pPr>
            <a:lvl3pPr marL="7938" indent="0" algn="ctr">
              <a:buNone/>
              <a:tabLst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386084" y="4776735"/>
            <a:ext cx="1146502" cy="27384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 b="0" i="0" cap="all" spc="0">
                <a:solidFill>
                  <a:schemeClr val="tx1"/>
                </a:solidFill>
              </a:defRPr>
            </a:lvl1pPr>
          </a:lstStyle>
          <a:p>
            <a:r>
              <a:rPr lang="nl-NL"/>
              <a:t>January 1 2017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164" y="4776735"/>
            <a:ext cx="6570920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 b="0" i="0" cap="all" spc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586" y="4776735"/>
            <a:ext cx="459014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 cap="all" spc="0">
                <a:solidFill>
                  <a:schemeClr val="tx1"/>
                </a:solidFill>
              </a:defRPr>
            </a:lvl1pPr>
          </a:lstStyle>
          <a:p>
            <a:fld id="{4AD61A38-C261-AC48-8D0A-4B25F9C1AF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2"/>
          </p:nvPr>
        </p:nvSpPr>
        <p:spPr>
          <a:xfrm>
            <a:off x="457200" y="1954964"/>
            <a:ext cx="2438400" cy="919064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ctr">
              <a:buFont typeface="Arial" charset="0"/>
              <a:buNone/>
              <a:defRPr sz="5400" b="1" cap="all" baseline="0">
                <a:effectLst/>
              </a:defRPr>
            </a:lvl1pPr>
            <a:lvl2pPr marL="50800" indent="-42863" algn="ctr">
              <a:buNone/>
              <a:tabLst/>
              <a:defRPr sz="1600"/>
            </a:lvl2pPr>
            <a:lvl3pPr marL="7938" indent="0" algn="ctr">
              <a:buNone/>
              <a:tabLst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3"/>
          </p:nvPr>
        </p:nvSpPr>
        <p:spPr>
          <a:xfrm>
            <a:off x="3352800" y="1954964"/>
            <a:ext cx="2438400" cy="91906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marL="7938" indent="0" algn="ctr">
              <a:buFont typeface="Arial" charset="0"/>
              <a:buNone/>
              <a:tabLst/>
              <a:defRPr sz="5400" b="1" cap="all" baseline="0"/>
            </a:lvl1pPr>
            <a:lvl2pPr marL="7938" indent="0" algn="ctr">
              <a:buNone/>
              <a:tabLst/>
              <a:defRPr sz="1600"/>
            </a:lvl2pPr>
            <a:lvl3pPr marL="7938" indent="0" algn="ctr">
              <a:buFont typeface="Arial" charset="0"/>
              <a:buNone/>
              <a:tabLst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idx="14"/>
          </p:nvPr>
        </p:nvSpPr>
        <p:spPr>
          <a:xfrm>
            <a:off x="6248400" y="1954964"/>
            <a:ext cx="2438400" cy="919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7938" indent="0" algn="ctr">
              <a:buFont typeface="Arial" charset="0"/>
              <a:buNone/>
              <a:tabLst/>
              <a:defRPr sz="5400" b="1" cap="all" baseline="0"/>
            </a:lvl1pPr>
            <a:lvl2pPr marL="7938" indent="0" algn="ctr">
              <a:buNone/>
              <a:tabLst/>
              <a:defRPr sz="1600"/>
            </a:lvl2pPr>
            <a:lvl3pPr marL="7938" indent="0" algn="ctr">
              <a:buNone/>
              <a:tabLst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1588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solidFill>
            <a:schemeClr val="accent2">
              <a:lumMod val="40000"/>
              <a:lumOff val="60000"/>
            </a:schemeClr>
          </a:solidFill>
          <a:effectLst/>
        </p:spPr>
        <p:txBody>
          <a:bodyPr anchor="ctr">
            <a:normAutofit/>
          </a:bodyPr>
          <a:lstStyle>
            <a:lvl1pPr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86084" y="4776735"/>
            <a:ext cx="1146502" cy="27384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 b="0" i="0" cap="all" spc="0">
                <a:solidFill>
                  <a:schemeClr val="tx1"/>
                </a:solidFill>
              </a:defRPr>
            </a:lvl1pPr>
          </a:lstStyle>
          <a:p>
            <a:r>
              <a:rPr lang="nl-NL"/>
              <a:t>January 1 2017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164" y="4776735"/>
            <a:ext cx="6570920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 b="0" i="0" cap="all" spc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586" y="4776735"/>
            <a:ext cx="459014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 cap="all" spc="0">
                <a:solidFill>
                  <a:schemeClr val="tx1"/>
                </a:solidFill>
              </a:defRPr>
            </a:lvl1pPr>
          </a:lstStyle>
          <a:p>
            <a:fld id="{4AD61A38-C261-AC48-8D0A-4B25F9C1AF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6" y="4762991"/>
            <a:ext cx="548407" cy="3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21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023009"/>
            <a:ext cx="8229600" cy="555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cap="all" baseline="0"/>
            </a:lvl1pPr>
          </a:lstStyle>
          <a:p>
            <a:r>
              <a:rPr lang="nl-NL" dirty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1" y="2578123"/>
            <a:ext cx="1893278" cy="151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525" indent="0">
              <a:buFont typeface="Arial" charset="0"/>
              <a:buNone/>
              <a:tabLst/>
              <a:defRPr sz="1100" b="1"/>
            </a:lvl1pPr>
            <a:lvl2pPr marL="9525" indent="0">
              <a:buNone/>
              <a:tabLst/>
              <a:defRPr sz="1100"/>
            </a:lvl2pPr>
            <a:lvl3pPr marL="9525" indent="0">
              <a:buNone/>
              <a:tabLst/>
              <a:defRPr sz="1100"/>
            </a:lvl3pPr>
            <a:lvl4pPr marL="9525" indent="0">
              <a:buNone/>
              <a:tabLst/>
              <a:defRPr sz="1100"/>
            </a:lvl4pPr>
            <a:lvl5pPr marL="9525" indent="0">
              <a:buNone/>
              <a:tabLst/>
              <a:defRPr sz="11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1"/>
          </p:nvPr>
        </p:nvSpPr>
        <p:spPr>
          <a:xfrm>
            <a:off x="2567271" y="2578123"/>
            <a:ext cx="1893278" cy="151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525" indent="0">
              <a:buFont typeface="Arial" charset="0"/>
              <a:buNone/>
              <a:tabLst/>
              <a:defRPr sz="1100" b="1"/>
            </a:lvl1pPr>
            <a:lvl2pPr marL="9525" indent="0">
              <a:buNone/>
              <a:tabLst/>
              <a:defRPr sz="1100"/>
            </a:lvl2pPr>
            <a:lvl3pPr marL="9525" indent="0">
              <a:buNone/>
              <a:tabLst/>
              <a:defRPr sz="1100"/>
            </a:lvl3pPr>
            <a:lvl4pPr marL="9525" indent="0">
              <a:buNone/>
              <a:tabLst/>
              <a:defRPr sz="1100"/>
            </a:lvl4pPr>
            <a:lvl5pPr marL="9525" indent="0">
              <a:buNone/>
              <a:tabLst/>
              <a:defRPr sz="11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2"/>
          </p:nvPr>
        </p:nvSpPr>
        <p:spPr>
          <a:xfrm>
            <a:off x="4677341" y="2578123"/>
            <a:ext cx="1893278" cy="151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525" indent="0">
              <a:buFont typeface="Arial" charset="0"/>
              <a:buNone/>
              <a:tabLst/>
              <a:defRPr sz="1100" b="1"/>
            </a:lvl1pPr>
            <a:lvl2pPr marL="9525" indent="0">
              <a:buNone/>
              <a:tabLst/>
              <a:defRPr sz="1100"/>
            </a:lvl2pPr>
            <a:lvl3pPr marL="9525" indent="0">
              <a:buNone/>
              <a:tabLst/>
              <a:defRPr sz="1100"/>
            </a:lvl3pPr>
            <a:lvl4pPr marL="9525" indent="0">
              <a:buNone/>
              <a:tabLst/>
              <a:defRPr sz="1100"/>
            </a:lvl4pPr>
            <a:lvl5pPr marL="9525" indent="0">
              <a:buNone/>
              <a:tabLst/>
              <a:defRPr sz="11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idx="13"/>
          </p:nvPr>
        </p:nvSpPr>
        <p:spPr>
          <a:xfrm>
            <a:off x="6787410" y="2578123"/>
            <a:ext cx="1893278" cy="1517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525" indent="0">
              <a:buFont typeface="Arial" charset="0"/>
              <a:buNone/>
              <a:tabLst/>
              <a:defRPr sz="1100" b="1"/>
            </a:lvl1pPr>
            <a:lvl2pPr marL="9525" indent="0">
              <a:buNone/>
              <a:tabLst/>
              <a:defRPr sz="1100"/>
            </a:lvl2pPr>
            <a:lvl3pPr marL="9525" indent="0">
              <a:buNone/>
              <a:tabLst/>
              <a:defRPr sz="1100"/>
            </a:lvl3pPr>
            <a:lvl4pPr marL="9525" indent="0">
              <a:buNone/>
              <a:tabLst/>
              <a:defRPr sz="1100"/>
            </a:lvl4pPr>
            <a:lvl5pPr marL="9525" indent="0">
              <a:buNone/>
              <a:tabLst/>
              <a:defRPr sz="1100"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89" y="4095344"/>
            <a:ext cx="1389959" cy="873352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4130843" y="4720953"/>
            <a:ext cx="4191254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nl-NL" sz="800" dirty="0">
                <a:solidFill>
                  <a:schemeClr val="tx1"/>
                </a:solidFill>
              </a:rPr>
              <a:t>IoF2020 is </a:t>
            </a:r>
            <a:r>
              <a:rPr lang="nl-NL" sz="800" dirty="0" err="1">
                <a:solidFill>
                  <a:schemeClr val="tx1"/>
                </a:solidFill>
              </a:rPr>
              <a:t>funded</a:t>
            </a:r>
            <a:r>
              <a:rPr lang="nl-NL" sz="800" dirty="0">
                <a:solidFill>
                  <a:schemeClr val="tx1"/>
                </a:solidFill>
              </a:rPr>
              <a:t> </a:t>
            </a:r>
            <a:r>
              <a:rPr lang="nl-NL" sz="800" dirty="0" err="1">
                <a:solidFill>
                  <a:schemeClr val="tx1"/>
                </a:solidFill>
              </a:rPr>
              <a:t>by</a:t>
            </a:r>
            <a:r>
              <a:rPr lang="nl-NL" sz="800" dirty="0">
                <a:solidFill>
                  <a:schemeClr val="tx1"/>
                </a:solidFill>
              </a:rPr>
              <a:t> </a:t>
            </a:r>
            <a:r>
              <a:rPr lang="nl-NL" sz="800" dirty="0" err="1">
                <a:solidFill>
                  <a:schemeClr val="tx1"/>
                </a:solidFill>
              </a:rPr>
              <a:t>the</a:t>
            </a:r>
            <a:r>
              <a:rPr lang="nl-NL" sz="800" dirty="0">
                <a:solidFill>
                  <a:schemeClr val="tx1"/>
                </a:solidFill>
              </a:rPr>
              <a:t> Horizon 2020 Framework </a:t>
            </a:r>
            <a:r>
              <a:rPr lang="nl-NL" sz="800" dirty="0" err="1">
                <a:solidFill>
                  <a:schemeClr val="tx1"/>
                </a:solidFill>
              </a:rPr>
              <a:t>Programme</a:t>
            </a:r>
            <a:r>
              <a:rPr lang="nl-NL" sz="800" dirty="0">
                <a:solidFill>
                  <a:schemeClr val="tx1"/>
                </a:solidFill>
              </a:rPr>
              <a:t> of </a:t>
            </a:r>
            <a:r>
              <a:rPr lang="nl-NL" sz="800" dirty="0" err="1">
                <a:solidFill>
                  <a:schemeClr val="tx1"/>
                </a:solidFill>
              </a:rPr>
              <a:t>the</a:t>
            </a:r>
            <a:r>
              <a:rPr lang="nl-NL" sz="800" dirty="0">
                <a:solidFill>
                  <a:schemeClr val="tx1"/>
                </a:solidFill>
              </a:rPr>
              <a:t> European Union. </a:t>
            </a:r>
            <a:br>
              <a:rPr lang="nl-NL" sz="800" dirty="0">
                <a:solidFill>
                  <a:schemeClr val="tx1"/>
                </a:solidFill>
              </a:rPr>
            </a:br>
            <a:r>
              <a:rPr lang="nl-NL" sz="800" dirty="0">
                <a:solidFill>
                  <a:schemeClr val="tx1"/>
                </a:solidFill>
              </a:rPr>
              <a:t>Grant Agreement no. 731884. </a:t>
            </a:r>
            <a:r>
              <a:rPr lang="nl-NL" sz="800" dirty="0" err="1">
                <a:solidFill>
                  <a:schemeClr val="tx1"/>
                </a:solidFill>
              </a:rPr>
              <a:t>Visit</a:t>
            </a:r>
            <a:r>
              <a:rPr lang="nl-NL" sz="800" dirty="0">
                <a:solidFill>
                  <a:schemeClr val="tx1"/>
                </a:solidFill>
              </a:rPr>
              <a:t> </a:t>
            </a:r>
            <a:r>
              <a:rPr lang="pt-BR" sz="800" dirty="0">
                <a:solidFill>
                  <a:schemeClr val="tx1"/>
                </a:solidFill>
                <a:hlinkClick r:id="rId3"/>
              </a:rPr>
              <a:t>iof2020.eu</a:t>
            </a:r>
            <a:r>
              <a:rPr lang="nl-NL" sz="800" dirty="0">
                <a:solidFill>
                  <a:schemeClr val="tx1"/>
                </a:solidFill>
              </a:rPr>
              <a:t> </a:t>
            </a:r>
            <a:r>
              <a:rPr lang="nl-NL" sz="800" dirty="0" err="1">
                <a:solidFill>
                  <a:schemeClr val="tx1"/>
                </a:solidFill>
              </a:rPr>
              <a:t>for</a:t>
            </a:r>
            <a:r>
              <a:rPr lang="nl-NL" sz="800" dirty="0">
                <a:solidFill>
                  <a:schemeClr val="tx1"/>
                </a:solidFill>
              </a:rPr>
              <a:t> more information </a:t>
            </a:r>
            <a:r>
              <a:rPr lang="nl-NL" sz="800" dirty="0" err="1">
                <a:solidFill>
                  <a:schemeClr val="tx1"/>
                </a:solidFill>
              </a:rPr>
              <a:t>about</a:t>
            </a:r>
            <a:r>
              <a:rPr lang="nl-NL" sz="800" dirty="0">
                <a:solidFill>
                  <a:schemeClr val="tx1"/>
                </a:solidFill>
              </a:rPr>
              <a:t> </a:t>
            </a:r>
            <a:r>
              <a:rPr lang="nl-NL" sz="800" dirty="0" err="1">
                <a:solidFill>
                  <a:schemeClr val="tx1"/>
                </a:solidFill>
              </a:rPr>
              <a:t>the</a:t>
            </a:r>
            <a:r>
              <a:rPr lang="nl-NL" sz="800" dirty="0">
                <a:solidFill>
                  <a:schemeClr val="tx1"/>
                </a:solidFill>
              </a:rPr>
              <a:t> project. </a:t>
            </a:r>
            <a:endParaRPr lang="nl-NL" sz="800" b="1" dirty="0">
              <a:solidFill>
                <a:schemeClr val="tx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79" y="4720954"/>
            <a:ext cx="369171" cy="2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72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315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64830"/>
            <a:ext cx="4102100" cy="3097633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062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3200"/>
            <a:ext cx="4102100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161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9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28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7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9210"/>
            <a:ext cx="8330400" cy="612000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501567" y="1368000"/>
            <a:ext cx="8391607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en-GB">
                <a:solidFill>
                  <a:srgbClr val="005172"/>
                </a:solidFill>
              </a:rPr>
              <a:pPr algn="r"/>
              <a:t>‹#›</a:t>
            </a:fld>
            <a:endParaRPr lang="en-GB" dirty="0">
              <a:solidFill>
                <a:srgbClr val="005172"/>
              </a:solidFill>
            </a:endParaRPr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386084" y="4776735"/>
            <a:ext cx="1146502" cy="27384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 b="0" i="0" cap="all" spc="0">
                <a:solidFill>
                  <a:schemeClr val="tx1"/>
                </a:solidFill>
              </a:defRPr>
            </a:lvl1pPr>
          </a:lstStyle>
          <a:p>
            <a:r>
              <a:rPr lang="nl-NL"/>
              <a:t>January 1 2017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5164" y="4776735"/>
            <a:ext cx="6570920" cy="27384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 b="0" i="0" cap="all" spc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586" y="4776735"/>
            <a:ext cx="459014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 b="1" i="0" cap="all" spc="0">
                <a:solidFill>
                  <a:schemeClr val="tx1"/>
                </a:solidFill>
              </a:defRPr>
            </a:lvl1pPr>
          </a:lstStyle>
          <a:p>
            <a:fld id="{4AD61A38-C261-AC48-8D0A-4B25F9C1AF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6" y="4762991"/>
            <a:ext cx="548407" cy="3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0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Ethics of data governance</a:t>
            </a: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Simone van der Burg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utoShape 6" descr="VÃ½sledek obrÃ¡zku pro smart agrihu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https://static1.squarespace.com/static/58b44ab81e5b6c828065d6d1/t/5be587c070a6adc096e8644c/1541769163184/SAH+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035" y="1970076"/>
            <a:ext cx="30861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1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should be shared in the value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Farmers shape collaborative with supply-chain and supermarket</a:t>
            </a:r>
          </a:p>
          <a:p>
            <a:r>
              <a:rPr lang="en-GB" dirty="0" smtClean="0"/>
              <a:t>But: unequal competition?</a:t>
            </a:r>
            <a:endParaRPr lang="en-GB" dirty="0"/>
          </a:p>
        </p:txBody>
      </p:sp>
      <p:pic>
        <p:nvPicPr>
          <p:cNvPr id="5" name="Picture 6" descr="Afbeeldingsresultaat voor seed suppl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9" y="3107140"/>
            <a:ext cx="1556590" cy="157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fbeeldingsresultaat voor seed suppl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12" y="3873633"/>
            <a:ext cx="1502891" cy="8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paprika greenhou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59" y="3379322"/>
            <a:ext cx="1888006" cy="13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fbeeldingsresultaat voor supermarket vegetab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79" y="3538764"/>
            <a:ext cx="1826780" cy="11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fbeeldingsresultaat voor consumer on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35" y="3888957"/>
            <a:ext cx="1478628" cy="8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7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 Is there a model that you prefer?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1. The ‘I choose’ model</a:t>
            </a:r>
          </a:p>
          <a:p>
            <a:r>
              <a:rPr lang="en-GB" dirty="0" smtClean="0"/>
              <a:t>2. Data as public library</a:t>
            </a:r>
          </a:p>
          <a:p>
            <a:r>
              <a:rPr lang="en-GB" dirty="0" smtClean="0"/>
              <a:t>3. Data governance is settled by the market</a:t>
            </a:r>
          </a:p>
          <a:p>
            <a:r>
              <a:rPr lang="en-GB" dirty="0" smtClean="0"/>
              <a:t>4. Data allow to re-organize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collaboration in the value chain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2278856"/>
            <a:ext cx="2200275" cy="28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26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Pick your preferred cards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Choose a neighbour and take a set of cards</a:t>
            </a:r>
          </a:p>
          <a:p>
            <a:pPr lvl="1"/>
            <a:r>
              <a:rPr lang="en-GB" dirty="0" smtClean="0"/>
              <a:t>What (2 or 3) values do you think are most important when you think of farm data? (or what values do you want to add on the empty cards?)</a:t>
            </a:r>
          </a:p>
          <a:p>
            <a:pPr lvl="1"/>
            <a:r>
              <a:rPr lang="en-GB" dirty="0" smtClean="0"/>
              <a:t>How would you serve these values in your preferred model (or combination of models)? </a:t>
            </a:r>
          </a:p>
          <a:p>
            <a:r>
              <a:rPr lang="en-GB" dirty="0" smtClean="0"/>
              <a:t>Share your conclusions with the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62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Societal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defTabSz="91440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Pct val="140000"/>
              <a:buNone/>
            </a:pPr>
            <a:r>
              <a:rPr lang="en-GB" sz="1800" dirty="0">
                <a:latin typeface="Verdana" pitchFamily="34" charset="0"/>
              </a:rPr>
              <a:t>Smart farming is thought to tackle 21</a:t>
            </a:r>
            <a:r>
              <a:rPr lang="en-GB" sz="1800" baseline="30000" dirty="0">
                <a:latin typeface="Verdana" pitchFamily="34" charset="0"/>
              </a:rPr>
              <a:t>st</a:t>
            </a:r>
            <a:r>
              <a:rPr lang="en-GB" sz="1800" dirty="0">
                <a:latin typeface="Verdana" pitchFamily="34" charset="0"/>
              </a:rPr>
              <a:t> century challenges</a:t>
            </a:r>
          </a:p>
          <a:p>
            <a:pPr marL="0" lvl="0" indent="0" defTabSz="91440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Pct val="140000"/>
              <a:buNone/>
            </a:pPr>
            <a:endParaRPr lang="en-GB" sz="1800" dirty="0">
              <a:latin typeface="Verdana" pitchFamily="34" charset="0"/>
            </a:endParaRPr>
          </a:p>
          <a:p>
            <a:pPr marL="252413" lvl="0" indent="-252413" defTabSz="91440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Pct val="140000"/>
              <a:buFont typeface="Wingdings" pitchFamily="2" charset="2"/>
              <a:buChar char="§"/>
            </a:pPr>
            <a:r>
              <a:rPr lang="en-GB" sz="1800" dirty="0">
                <a:latin typeface="Verdana" pitchFamily="34" charset="0"/>
              </a:rPr>
              <a:t>The population grows; more mouths to feed</a:t>
            </a:r>
          </a:p>
          <a:p>
            <a:pPr marL="252413" lvl="0" indent="-252413" defTabSz="91440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Pct val="140000"/>
              <a:buFont typeface="Wingdings" pitchFamily="2" charset="2"/>
              <a:buChar char="§"/>
            </a:pPr>
            <a:r>
              <a:rPr lang="en-GB" sz="1800" dirty="0">
                <a:latin typeface="Verdana" pitchFamily="34" charset="0"/>
              </a:rPr>
              <a:t>Climate change; diminish the environmental impact of farming</a:t>
            </a:r>
          </a:p>
          <a:p>
            <a:pPr marL="252413" lvl="0" indent="-252413" defTabSz="91440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Pct val="140000"/>
              <a:buFont typeface="Wingdings" pitchFamily="2" charset="2"/>
              <a:buChar char="§"/>
            </a:pPr>
            <a:r>
              <a:rPr lang="en-GB" sz="1800" dirty="0">
                <a:latin typeface="Verdana" pitchFamily="34" charset="0"/>
              </a:rPr>
              <a:t>Foster safety and social acceptance of food products </a:t>
            </a:r>
          </a:p>
          <a:p>
            <a:pPr marL="252413" lvl="0" indent="-252413" defTabSz="91440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Pct val="140000"/>
              <a:buFont typeface="Wingdings" pitchFamily="2" charset="2"/>
              <a:buChar char="§"/>
            </a:pPr>
            <a:endParaRPr lang="en-GB" sz="1800" dirty="0" smtClean="0">
              <a:latin typeface="Verdana" pitchFamily="34" charset="0"/>
            </a:endParaRPr>
          </a:p>
          <a:p>
            <a:pPr marL="252413" lvl="0" indent="-252413" defTabSz="914400" fontAlgn="base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rgbClr val="FFFFFF"/>
              </a:buClr>
              <a:buSzPct val="140000"/>
              <a:buFont typeface="Wingdings" pitchFamily="2" charset="2"/>
              <a:buChar char="§"/>
            </a:pPr>
            <a:r>
              <a:rPr lang="en-GB" sz="1800" dirty="0" smtClean="0">
                <a:latin typeface="Verdana" pitchFamily="34" charset="0"/>
              </a:rPr>
              <a:t>(How) will your scenario help to realize these goals? Is it sufficiently able to do that? What do you think are barriers/facilitators?</a:t>
            </a:r>
            <a:endParaRPr lang="en-GB" sz="1800" dirty="0">
              <a:latin typeface="Verdana" pitchFamily="34" charset="0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January 1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94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Societal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</a:pPr>
            <a:r>
              <a:rPr lang="en-GB" dirty="0" smtClean="0"/>
              <a:t>What should be the primary goals served with farm data? Are these business goals/societal goals (or both?)? What does this imply for who is to have access to data?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Banks, insurance companies, make attractive offers to farmers who protect the environment, in exchange for their data. What do you think of this idea? Is/should it be the role of banks and insurance companies to foster environmental sustainability on farms? (Whose role is it to do that?)   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According to some, the big data divide challenges social equality and just distribution. Is this a reason to diminish the big data divide? What could be done to diminish the big data divide in your data governance scenario? Who should take action?</a:t>
            </a:r>
          </a:p>
          <a:p>
            <a:pPr lvl="0">
              <a:buClr>
                <a:srgbClr val="93C249"/>
              </a:buClr>
              <a:buFont typeface="+mj-lt"/>
              <a:buAutoNum type="arabicPeriod"/>
            </a:pPr>
            <a:r>
              <a:rPr lang="en-GB" dirty="0" smtClean="0">
                <a:solidFill>
                  <a:srgbClr val="464646"/>
                </a:solidFill>
              </a:rPr>
              <a:t>The EU fosters the development of DIH’s. Who </a:t>
            </a:r>
            <a:r>
              <a:rPr lang="en-GB" dirty="0">
                <a:solidFill>
                  <a:srgbClr val="464646"/>
                </a:solidFill>
              </a:rPr>
              <a:t>should be in charge of regional DIH’s? (regional governments,  companies, farmers cooperatives or...?)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What should the role of farmers/tech service providers/governments/ NGO’s/researchers be in DIH’s?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69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Results?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sz="1000" dirty="0" smtClean="0"/>
              <a:t>Magda </a:t>
            </a:r>
            <a:r>
              <a:rPr lang="en-GB" sz="1000" dirty="0" err="1" smtClean="0"/>
              <a:t>Augusteijn</a:t>
            </a:r>
            <a:r>
              <a:rPr lang="en-GB" sz="1000" dirty="0" smtClean="0"/>
              <a:t>, </a:t>
            </a:r>
            <a:r>
              <a:rPr lang="en-GB" sz="1000" i="1" dirty="0" smtClean="0"/>
              <a:t>Surviving in the supermarket</a:t>
            </a:r>
            <a:endParaRPr lang="en-GB" sz="1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January 1 2017</a:t>
            </a:r>
            <a:endParaRPr lang="en-GB" dirty="0"/>
          </a:p>
        </p:txBody>
      </p:sp>
      <p:pic>
        <p:nvPicPr>
          <p:cNvPr id="1028" name="Picture 4" descr="https://www.museumdefundatie.nl/user/img/19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44" y="5757"/>
            <a:ext cx="3762855" cy="51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85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4A2C-B5DD-4280-A2A7-ED489829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A78033D1-9F81-4991-A03E-AA2AD2CD314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00150"/>
          <a:ext cx="84074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3618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xplosion 2 28"/>
          <p:cNvSpPr/>
          <p:nvPr/>
        </p:nvSpPr>
        <p:spPr>
          <a:xfrm>
            <a:off x="3072909" y="2172873"/>
            <a:ext cx="2704376" cy="2097130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F79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BIG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610302"/>
          </a:xfrm>
        </p:spPr>
        <p:txBody>
          <a:bodyPr/>
          <a:lstStyle/>
          <a:p>
            <a:r>
              <a:rPr lang="en-GB" dirty="0" smtClean="0"/>
              <a:t>Smart farming technologies</a:t>
            </a:r>
            <a:endParaRPr lang="en-GB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r="22103"/>
          <a:stretch/>
        </p:blipFill>
        <p:spPr bwMode="auto">
          <a:xfrm>
            <a:off x="6697196" y="3290188"/>
            <a:ext cx="2369117" cy="174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cema-agri.org/sites/default/files/ESS_Conference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557" r="-13412" b="191"/>
          <a:stretch/>
        </p:blipFill>
        <p:spPr bwMode="auto">
          <a:xfrm>
            <a:off x="6687693" y="1274349"/>
            <a:ext cx="2809875" cy="19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CorVerdouw\My Files\RefModel Chain Processes\2. Secondary Output Archive\Lectures\FotoS Bedrijfsbezoeken\Anulewisz\Rijnplant\IMG_6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4" y="777165"/>
            <a:ext cx="1828074" cy="12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farmcreditofvirginias.files.wordpress.com/2012/09/cow-milkin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4" y="2314575"/>
            <a:ext cx="1852254" cy="12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18622"/>
          <a:stretch/>
        </p:blipFill>
        <p:spPr bwMode="auto">
          <a:xfrm>
            <a:off x="98410" y="3650840"/>
            <a:ext cx="2183734" cy="9991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8945"/>
          <a:stretch/>
        </p:blipFill>
        <p:spPr bwMode="auto">
          <a:xfrm>
            <a:off x="5800285" y="980027"/>
            <a:ext cx="1456942" cy="111735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3" descr="C:\Google Drive\PMC Datasystems &amp; ICT\Projecten\2282300206 IoF2020\WP5 Ecosystem development\Communication\IOF2020 Communication\•Icons\PNG\IOF2020 Icon_Vegetab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75" y="3746090"/>
            <a:ext cx="516508" cy="51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Google Drive\PMC Datasystems &amp; ICT\Projecten\2282300206 IoF2020\WP5 Ecosystem development\Communication\IOF2020 Communication\•Icons\PNG\IOF2020 Icon_Arab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0" y="2187928"/>
            <a:ext cx="553835" cy="5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Google Drive\PMC Datasystems &amp; ICT\Projecten\2282300206 IoF2020\WP5 Ecosystem development\Communication\IOF2020 Communication\•Icons\PNG\IOF2020 Icon_Dair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74" y="3746761"/>
            <a:ext cx="514256" cy="5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Google Drive\PMC Datasystems &amp; ICT\Projecten\2282300206 IoF2020\WP5 Ecosystem development\Communication\IOF2020 Communication\•Icons\PNG\IOF2020 Icon_Frui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54" y="2978119"/>
            <a:ext cx="495543" cy="4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Google Drive\PMC Datasystems &amp; ICT\Projecten\2282300206 IoF2020\WP5 Ecosystem development\Communication\IOF2020 Communication\•Icons\PNG\IOF2020 Icon_Mea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74" y="2975734"/>
            <a:ext cx="501188" cy="50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222164" y="4777589"/>
            <a:ext cx="96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CONTROL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72032" y="1938026"/>
            <a:ext cx="14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SENSING </a:t>
            </a:r>
            <a:b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&amp; MONITORING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3497" y="2802158"/>
            <a:ext cx="1241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>
              <a:defRPr sz="1600"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ANALYSIS </a:t>
            </a:r>
            <a:b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&amp; PLANNING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9" name="Draaiende pijl 22"/>
          <p:cNvSpPr/>
          <p:nvPr/>
        </p:nvSpPr>
        <p:spPr>
          <a:xfrm rot="2960586">
            <a:off x="2587545" y="1549469"/>
            <a:ext cx="3513087" cy="3513089"/>
          </a:xfrm>
          <a:prstGeom prst="circularArrow">
            <a:avLst>
              <a:gd name="adj1" fmla="val 1868"/>
              <a:gd name="adj2" fmla="val 329148"/>
              <a:gd name="adj3" fmla="val 16734264"/>
              <a:gd name="adj4" fmla="val 11912434"/>
              <a:gd name="adj5" fmla="val 366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Draaiende pijl 45"/>
          <p:cNvSpPr/>
          <p:nvPr/>
        </p:nvSpPr>
        <p:spPr>
          <a:xfrm rot="10026308">
            <a:off x="2579980" y="1549470"/>
            <a:ext cx="3513089" cy="3513087"/>
          </a:xfrm>
          <a:prstGeom prst="circularArrow">
            <a:avLst>
              <a:gd name="adj1" fmla="val 1868"/>
              <a:gd name="adj2" fmla="val 329148"/>
              <a:gd name="adj3" fmla="val 16734264"/>
              <a:gd name="adj4" fmla="val 11912434"/>
              <a:gd name="adj5" fmla="val 366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1" name="Draaiende pijl 47"/>
          <p:cNvSpPr/>
          <p:nvPr/>
        </p:nvSpPr>
        <p:spPr>
          <a:xfrm rot="17436922">
            <a:off x="2572664" y="1549469"/>
            <a:ext cx="3513087" cy="3513089"/>
          </a:xfrm>
          <a:prstGeom prst="circularArrow">
            <a:avLst>
              <a:gd name="adj1" fmla="val 1868"/>
              <a:gd name="adj2" fmla="val 329148"/>
              <a:gd name="adj3" fmla="val 16734264"/>
              <a:gd name="adj4" fmla="val 11912434"/>
              <a:gd name="adj5" fmla="val 366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30211" y="1746847"/>
            <a:ext cx="3483567" cy="3114300"/>
            <a:chOff x="2930211" y="1746847"/>
            <a:chExt cx="3483567" cy="3114300"/>
          </a:xfrm>
        </p:grpSpPr>
        <p:sp>
          <p:nvSpPr>
            <p:cNvPr id="42" name="TextBox 41"/>
            <p:cNvSpPr txBox="1"/>
            <p:nvPr/>
          </p:nvSpPr>
          <p:spPr>
            <a:xfrm>
              <a:off x="3192433" y="4584148"/>
              <a:ext cx="96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SMART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30211" y="1746847"/>
              <a:ext cx="96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SMART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51598" y="2619711"/>
              <a:ext cx="962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5172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SMART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2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innovation hubs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happens to the ‘big data’?</a:t>
            </a:r>
          </a:p>
          <a:p>
            <a:r>
              <a:rPr lang="en-GB" dirty="0" smtClean="0"/>
              <a:t>Europe is investing in DIH’s. Who governs data in DIH’s? Who decides about who can collect them, analyse them, interpret them, re-use and –reinterpret them over time?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 1 2017</a:t>
            </a: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810" t="13925" r="15086" b="11812"/>
          <a:stretch/>
        </p:blipFill>
        <p:spPr>
          <a:xfrm>
            <a:off x="5280659" y="2798379"/>
            <a:ext cx="3406139" cy="23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 about data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Who is the data owner?</a:t>
            </a:r>
          </a:p>
          <a:p>
            <a:r>
              <a:rPr lang="en-GB" dirty="0" smtClean="0"/>
              <a:t>Who has the right to benefit from data?</a:t>
            </a:r>
          </a:p>
          <a:p>
            <a:r>
              <a:rPr lang="en-GB" dirty="0" smtClean="0"/>
              <a:t>Should data be protected?</a:t>
            </a:r>
          </a:p>
          <a:p>
            <a:r>
              <a:rPr lang="en-GB" dirty="0" smtClean="0"/>
              <a:t>What do we mean when we say farmers ‘have a right to’ data?</a:t>
            </a:r>
          </a:p>
          <a:p>
            <a:r>
              <a:rPr lang="en-GB" dirty="0" smtClean="0"/>
              <a:t>What is the role of privacy in agriculture?</a:t>
            </a:r>
          </a:p>
          <a:p>
            <a:r>
              <a:rPr lang="en-GB" dirty="0" smtClean="0"/>
              <a:t>What should be done to give farmers a role in decisions to collect, evaluate, transfer or use data?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 1 2017</a:t>
            </a: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92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reflections about data governance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We did interviews and distinguished four lines of thinking about the future (which you are allowed to combine/alter)</a:t>
            </a:r>
          </a:p>
          <a:p>
            <a:endParaRPr lang="en-GB" dirty="0" smtClean="0"/>
          </a:p>
          <a:p>
            <a:r>
              <a:rPr lang="en-GB" dirty="0" smtClean="0"/>
              <a:t>1. The ‘I choose’ model</a:t>
            </a:r>
          </a:p>
          <a:p>
            <a:r>
              <a:rPr lang="en-GB" dirty="0" smtClean="0"/>
              <a:t>2. Data as public library</a:t>
            </a:r>
          </a:p>
          <a:p>
            <a:r>
              <a:rPr lang="en-GB" dirty="0" smtClean="0"/>
              <a:t>3. Data governance is settled by the market</a:t>
            </a:r>
          </a:p>
          <a:p>
            <a:r>
              <a:rPr lang="en-GB" dirty="0" smtClean="0"/>
              <a:t>4. Data allow to re-organize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collaboration in the value chain</a:t>
            </a:r>
          </a:p>
          <a:p>
            <a:endParaRPr lang="en-GB" dirty="0"/>
          </a:p>
        </p:txBody>
      </p:sp>
      <p:pic>
        <p:nvPicPr>
          <p:cNvPr id="5" name="Picture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r="13551"/>
          <a:stretch>
            <a:fillRect/>
          </a:stretch>
        </p:blipFill>
        <p:spPr bwMode="auto">
          <a:xfrm>
            <a:off x="6629315" y="2803500"/>
            <a:ext cx="2340000" cy="234000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5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‘I choose’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Farmer should get to choose whether and with whom he or she shares data</a:t>
            </a:r>
          </a:p>
          <a:p>
            <a:pPr lvl="1"/>
            <a:r>
              <a:rPr lang="en-GB" dirty="0" smtClean="0"/>
              <a:t>Copa </a:t>
            </a:r>
            <a:r>
              <a:rPr lang="en-GB" dirty="0" err="1" smtClean="0"/>
              <a:t>Cogeca</a:t>
            </a:r>
            <a:r>
              <a:rPr lang="en-GB" dirty="0" smtClean="0"/>
              <a:t>: shape good contracts</a:t>
            </a:r>
          </a:p>
          <a:p>
            <a:pPr lvl="1"/>
            <a:r>
              <a:rPr lang="en-GB" dirty="0" smtClean="0"/>
              <a:t>Practical. But: feasible in the long run? And does it really enhance autonomy?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all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 1 2017</a:t>
            </a: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Afbeeldingsresultaat voor copa cogeca code of condu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r="2086" b="18957"/>
          <a:stretch/>
        </p:blipFill>
        <p:spPr bwMode="auto">
          <a:xfrm>
            <a:off x="1139821" y="3748540"/>
            <a:ext cx="1664339" cy="12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informed con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3" y="3183635"/>
            <a:ext cx="2807499" cy="18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ek obrÃ¡zku pro dataf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3335850"/>
            <a:ext cx="17430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8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as a digital library (hub?)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Management of the ‘library’ develops sharing policy</a:t>
            </a:r>
          </a:p>
          <a:p>
            <a:r>
              <a:rPr lang="en-GB" dirty="0" smtClean="0"/>
              <a:t>But: who pays? If it is the government, can it decide?</a:t>
            </a:r>
            <a:endParaRPr lang="en-GB" dirty="0"/>
          </a:p>
        </p:txBody>
      </p:sp>
      <p:pic>
        <p:nvPicPr>
          <p:cNvPr id="5" name="Picture 4" descr="Afbeeldingsresultaat voor bibliothe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39" y="2217420"/>
            <a:ext cx="4214819" cy="2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83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governance should be settled by the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Farmers and other businesses will share data when it brings them benefits</a:t>
            </a:r>
          </a:p>
          <a:p>
            <a:r>
              <a:rPr lang="en-GB" dirty="0" smtClean="0"/>
              <a:t>But: Competition, inequality of knowledge/expertise, digital divide, big data divide</a:t>
            </a:r>
            <a:endParaRPr lang="en-GB" dirty="0"/>
          </a:p>
        </p:txBody>
      </p:sp>
      <p:pic>
        <p:nvPicPr>
          <p:cNvPr id="5" name="Picture 2" descr="Afbeeldingsresultaat voor data is the new 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60" y="2897387"/>
            <a:ext cx="3714591" cy="220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54397"/>
      </p:ext>
    </p:extLst>
  </p:cSld>
  <p:clrMapOvr>
    <a:masterClrMapping/>
  </p:clrMapOvr>
</p:sld>
</file>

<file path=ppt/theme/theme1.xml><?xml version="1.0" encoding="utf-8"?>
<a:theme xmlns:a="http://schemas.openxmlformats.org/drawingml/2006/main" name="2_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Aangepast 2">
      <a:dk1>
        <a:srgbClr val="464646"/>
      </a:dk1>
      <a:lt1>
        <a:srgbClr val="FFFFFF"/>
      </a:lt1>
      <a:dk2>
        <a:srgbClr val="7C4E2A"/>
      </a:dk2>
      <a:lt2>
        <a:srgbClr val="F5F5F5"/>
      </a:lt2>
      <a:accent1>
        <a:srgbClr val="93C249"/>
      </a:accent1>
      <a:accent2>
        <a:srgbClr val="42BFE8"/>
      </a:accent2>
      <a:accent3>
        <a:srgbClr val="9178AF"/>
      </a:accent3>
      <a:accent4>
        <a:srgbClr val="F5C850"/>
      </a:accent4>
      <a:accent5>
        <a:srgbClr val="DC5959"/>
      </a:accent5>
      <a:accent6>
        <a:srgbClr val="DC9618"/>
      </a:accent6>
      <a:hlink>
        <a:srgbClr val="6AC1E7"/>
      </a:hlink>
      <a:folHlink>
        <a:srgbClr val="917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oF2020_Template_Powerpoint" id="{937EE26C-AF17-3048-B03C-3E2022952EDB}" vid="{B8C32F14-92E5-0548-8860-045F1E9DFD3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4327</TotalTime>
  <Words>708</Words>
  <Application>Microsoft Office PowerPoint</Application>
  <PresentationFormat>On-screen Show (16:9)</PresentationFormat>
  <Paragraphs>89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2_Wageningen UR</vt:lpstr>
      <vt:lpstr>Office-thema</vt:lpstr>
      <vt:lpstr>Ethics of data governance</vt:lpstr>
      <vt:lpstr>Agenda</vt:lpstr>
      <vt:lpstr>Smart farming technologies</vt:lpstr>
      <vt:lpstr>Digital innovation hubs</vt:lpstr>
      <vt:lpstr>Questions about data </vt:lpstr>
      <vt:lpstr>reflections about data governance</vt:lpstr>
      <vt:lpstr>The ‘I choose’ model</vt:lpstr>
      <vt:lpstr>Data as a digital library (hub?)</vt:lpstr>
      <vt:lpstr>Data governance should be settled by the market</vt:lpstr>
      <vt:lpstr>Data should be shared in the value chain</vt:lpstr>
      <vt:lpstr>1. Is there a model that you prefer?</vt:lpstr>
      <vt:lpstr>2. Pick your preferred cards</vt:lpstr>
      <vt:lpstr>Societal issues</vt:lpstr>
      <vt:lpstr>3. Societal questions</vt:lpstr>
      <vt:lpstr>Plenary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Burg, Simone van der</cp:lastModifiedBy>
  <cp:revision>474</cp:revision>
  <dcterms:created xsi:type="dcterms:W3CDTF">2011-09-29T08:30:03Z</dcterms:created>
  <dcterms:modified xsi:type="dcterms:W3CDTF">2019-06-05T09:23:46Z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GNUKW.pptx</vt:lpwstr>
  </property>
</Properties>
</file>