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96" r:id="rId3"/>
    <p:sldId id="325" r:id="rId4"/>
    <p:sldId id="334" r:id="rId5"/>
    <p:sldId id="341" r:id="rId6"/>
    <p:sldId id="364" r:id="rId7"/>
    <p:sldId id="337" r:id="rId8"/>
    <p:sldId id="339" r:id="rId9"/>
    <p:sldId id="329" r:id="rId10"/>
    <p:sldId id="336" r:id="rId11"/>
    <p:sldId id="351" r:id="rId12"/>
    <p:sldId id="344" r:id="rId13"/>
    <p:sldId id="346" r:id="rId14"/>
    <p:sldId id="350" r:id="rId15"/>
    <p:sldId id="326" r:id="rId16"/>
    <p:sldId id="353" r:id="rId17"/>
    <p:sldId id="354" r:id="rId18"/>
    <p:sldId id="355" r:id="rId19"/>
    <p:sldId id="358" r:id="rId20"/>
    <p:sldId id="359" r:id="rId21"/>
    <p:sldId id="352" r:id="rId22"/>
    <p:sldId id="332" r:id="rId23"/>
    <p:sldId id="363" r:id="rId24"/>
    <p:sldId id="361" r:id="rId25"/>
    <p:sldId id="362" r:id="rId26"/>
    <p:sldId id="360" r:id="rId27"/>
    <p:sldId id="348" r:id="rId28"/>
    <p:sldId id="345" r:id="rId29"/>
    <p:sldId id="323" r:id="rId30"/>
  </p:sldIdLst>
  <p:sldSz cx="12192000" cy="6858000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159A9D-D7BC-413A-8BFC-7FED8D6B00C1}" type="datetimeFigureOut">
              <a:rPr lang="el-GR"/>
              <a:pPr>
                <a:defRPr/>
              </a:pPr>
              <a:t>3/4/2017</a:t>
            </a:fld>
            <a:endParaRPr lang="el-GR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8DC7B5-2EAB-4534-8030-46537B8CFC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1362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176C820-53AF-42A3-AC87-1F813E5057D8}" type="datetimeFigureOut">
              <a:rPr lang="el-GR"/>
              <a:pPr>
                <a:defRPr/>
              </a:pPr>
              <a:t>3/4/2017</a:t>
            </a:fld>
            <a:endParaRPr lang="el-G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CD1993F-2D4A-4B1E-9108-FB05561437C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466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 userDrawn="1"/>
        </p:nvSpPr>
        <p:spPr>
          <a:xfrm>
            <a:off x="254000" y="906463"/>
            <a:ext cx="11734800" cy="58737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C7517DB-3520-4651-8415-B849EC78C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0CCE4DC-818B-42AF-89F1-D96A38FDE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430CF1-18B1-4268-9FDA-149A2FA87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FC3977-C12A-442C-833C-8CF4CC46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E800050-FA3A-44DF-ABF7-92758831E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F140EB-4C67-4632-9B5D-ADB0D7D74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BBEFC14-DA3F-458C-9681-E40EB16FE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17D68C-8C11-4823-970A-DAFBFEC92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13DEA7C-66FC-4806-90B9-93407783E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26E8E18-E7A6-40E1-ABF4-69C152F0C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47316"/>
            <a:ext cx="12192000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Crowdsourcing </a:t>
            </a:r>
            <a:r>
              <a:rPr lang="en-US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National </a:t>
            </a:r>
            <a:r>
              <a:rPr lang="en-US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Mapping</a:t>
            </a:r>
          </a:p>
          <a:p>
            <a:pPr algn="ctr"/>
            <a:endParaRPr lang="en-US" sz="4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Academic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Research Viewpoint</a:t>
            </a:r>
            <a:endParaRPr lang="en-US" sz="5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804624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it-IT" dirty="0"/>
              <a:t> 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Vyron Antoniou</a:t>
            </a:r>
          </a:p>
          <a:p>
            <a:pPr algn="ctr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Hellenic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Military Geographical Service,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Greece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2" descr="http://www.eurosdr.net/sites/default/files/images/workshops/euros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429250"/>
            <a:ext cx="2743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2.bp.blogspot.com/-CFJ6z9kduJ4/VMOMtJdcqDI/AAAAAAAAKEY/PsYrBriJx1E/s200-c/antixa2014-Hellenic_Military_Geographical_Service_HM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333" t="7884" r="31667" b="578"/>
          <a:stretch/>
        </p:blipFill>
        <p:spPr>
          <a:xfrm>
            <a:off x="245591" y="1680519"/>
            <a:ext cx="3382299" cy="47915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979" t="8846" r="31979" b="2500"/>
          <a:stretch/>
        </p:blipFill>
        <p:spPr>
          <a:xfrm>
            <a:off x="4284192" y="1680519"/>
            <a:ext cx="3097384" cy="47915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44514" y="2498638"/>
            <a:ext cx="4151871" cy="2386399"/>
            <a:chOff x="533400" y="1238249"/>
            <a:chExt cx="11171450" cy="53659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33437" t="30769" r="32084" b="7885"/>
            <a:stretch/>
          </p:blipFill>
          <p:spPr>
            <a:xfrm>
              <a:off x="533400" y="1238249"/>
              <a:ext cx="5567786" cy="536593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3542" t="30769" r="32083" b="8462"/>
            <a:stretch/>
          </p:blipFill>
          <p:spPr>
            <a:xfrm>
              <a:off x="6101186" y="1238249"/>
              <a:ext cx="5603664" cy="536593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245591" y="1103870"/>
            <a:ext cx="271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VGI in Government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07161" y="6613737"/>
            <a:ext cx="1984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2">
                    <a:lumMod val="25000"/>
                  </a:schemeClr>
                </a:solidFill>
              </a:rPr>
              <a:t>Source: Haklay et al. 2014</a:t>
            </a:r>
            <a:endParaRPr lang="en-US" sz="12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</a:t>
            </a:r>
            <a:r>
              <a:rPr lang="en-US" sz="44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its </a:t>
            </a:r>
            <a:r>
              <a:rPr lang="en-US" sz="44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Uses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988" y="1406226"/>
            <a:ext cx="12179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Coordination: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need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for high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volumes of data in large temporal and spatial scales makes co-ordination and supervision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challenging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task.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Engagement: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Devise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strategy on how to effectively engage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volunteers.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Spatial Biases: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Spatial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biases are common since high populated and touristic areas is expected to attract participants while more obscure and hard to reach areas will be under-represented in the data collection phase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Temporal Biases: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Working hours and days is less likely to attract participation compared to after-work hours, weekends and holidays, especially when the project needs in-situ data gathering.</a:t>
            </a:r>
          </a:p>
          <a:p>
            <a:endParaRPr lang="en-US" sz="2000" b="1" dirty="0" smtClean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Social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Biases: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project needs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lasting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public engagement which will not be prone to biases (for example due to race, gender, socioeconomic status or other factors).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Economic Biases: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Educational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and technical skills needed, the access to resources and the free time correlate with individuals that live in advanced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economies.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Participation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2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Gamification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013" y="1068198"/>
            <a:ext cx="8030733" cy="562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783695" y="6626461"/>
            <a:ext cx="3408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chemeClr val="bg2">
                    <a:lumMod val="25000"/>
                  </a:schemeClr>
                </a:solidFill>
              </a:rPr>
              <a:t>Source: https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://allthingslearning.wordpress.com</a:t>
            </a:r>
          </a:p>
        </p:txBody>
      </p:sp>
    </p:spTree>
    <p:extLst>
      <p:ext uri="{BB962C8B-B14F-4D97-AF65-F5344CB8AC3E}">
        <p14:creationId xmlns:p14="http://schemas.microsoft.com/office/powerpoint/2010/main" val="20374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nge.jp/wp-content/uploads/2014/09/screenshot.379-690x39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1221184"/>
            <a:ext cx="6572250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Gamification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988" y="6535443"/>
            <a:ext cx="51339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</a:t>
            </a:r>
            <a:r>
              <a:rPr lang="en-US" sz="1200" i="1" dirty="0" smtClean="0">
                <a:solidFill>
                  <a:schemeClr val="bg2">
                    <a:lumMod val="25000"/>
                  </a:schemeClr>
                </a:solidFill>
              </a:rPr>
              <a:t>Google.com</a:t>
            </a:r>
            <a:endParaRPr lang="en-US" sz="12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767" t="16666" r="2451" b="2798"/>
          <a:stretch/>
        </p:blipFill>
        <p:spPr>
          <a:xfrm>
            <a:off x="5246517" y="2781837"/>
            <a:ext cx="6945484" cy="40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3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41" y="1171575"/>
            <a:ext cx="1219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Places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 the geographic environment act as </a:t>
            </a:r>
            <a:r>
              <a:rPr lang="en-US" sz="2000" b="1" u="sng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resources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that the mechanics of the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geogame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allocates to the players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according to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 variety of rule sets. </a:t>
            </a:r>
            <a:endParaRPr lang="en-US" sz="2000" dirty="0" smtClean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2400" dirty="0"/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What kind of game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…..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Search games, Capture-the-flag games, Spatial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allocation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games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1600" dirty="0" smtClean="0"/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What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kind of geography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…..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Bounded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game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field, 	Without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spatial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restrictions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1600" dirty="0" smtClean="0"/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What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about time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…..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Last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for a limited playing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time, Go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on without end (pervasive play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)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1600" dirty="0"/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Allocation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Mechanisms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….. Exclusive, Inclusive, Multiple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endParaRPr lang="en-US" sz="1600" dirty="0"/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De-allocation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Mechanisms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…..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Never, When-reclaimed, Decay time</a:t>
            </a:r>
          </a:p>
          <a:p>
            <a:endParaRPr lang="en-US" sz="2000" dirty="0">
              <a:solidFill>
                <a:schemeClr val="bg2">
                  <a:lumMod val="2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Place-to-player ratio?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Place Allocation and Game flow?</a:t>
            </a:r>
          </a:p>
          <a:p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The problem of accumulated advantage?</a:t>
            </a:r>
          </a:p>
          <a:p>
            <a:endParaRPr lang="en-US" b="1" dirty="0" smtClean="0">
              <a:solidFill>
                <a:schemeClr val="accent2">
                  <a:lumMod val="7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Gamification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474" y="1419225"/>
            <a:ext cx="118205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ISO: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Principles and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Guidelines. Reference Datasets.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Fundamental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Assumption: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Authoritative data are of higher quality than VGI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ISO Quality Elements: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	Completeness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Logical Consistency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Thematic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Accuracy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Positional Accuracy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Temporal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Accuracy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Usability</a:t>
            </a:r>
          </a:p>
        </p:txBody>
      </p:sp>
      <p:sp>
        <p:nvSpPr>
          <p:cNvPr id="4" name="Oval 3"/>
          <p:cNvSpPr/>
          <p:nvPr/>
        </p:nvSpPr>
        <p:spPr>
          <a:xfrm>
            <a:off x="153988" y="1533525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53988" y="2383334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53988" y="3195043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Measures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1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5" y="1204912"/>
            <a:ext cx="31146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Completeness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Grid-based length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Number of features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Total length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Total area covered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Completeness Index</a:t>
            </a:r>
          </a:p>
        </p:txBody>
      </p:sp>
      <p:sp>
        <p:nvSpPr>
          <p:cNvPr id="3" name="Oval 2"/>
          <p:cNvSpPr/>
          <p:nvPr/>
        </p:nvSpPr>
        <p:spPr>
          <a:xfrm>
            <a:off x="153988" y="1319212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56037" y="1209674"/>
            <a:ext cx="311467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Logical Consistency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Intra-theme consistency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Inter-theme consistency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Hierarchical ordering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Outliers spotting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Topological consistency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Semantic similarity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Inappropriate Classification</a:t>
            </a:r>
          </a:p>
        </p:txBody>
      </p:sp>
      <p:sp>
        <p:nvSpPr>
          <p:cNvPr id="5" name="Oval 4"/>
          <p:cNvSpPr/>
          <p:nvPr/>
        </p:nvSpPr>
        <p:spPr>
          <a:xfrm>
            <a:off x="3638550" y="1323974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37538" y="1204912"/>
            <a:ext cx="39544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Thematic Accuracy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% of correct classification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% of the existence of specific values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Levenstein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Distance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Number of features with specific attributes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Hierarchical ordering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Confusion Matrix</a:t>
            </a:r>
          </a:p>
          <a:p>
            <a:endParaRPr lang="en-US" strike="sngStrike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Kappa Index Analysis</a:t>
            </a:r>
          </a:p>
        </p:txBody>
      </p:sp>
      <p:sp>
        <p:nvSpPr>
          <p:cNvPr id="7" name="Oval 6"/>
          <p:cNvSpPr/>
          <p:nvPr/>
        </p:nvSpPr>
        <p:spPr>
          <a:xfrm>
            <a:off x="8020050" y="1319212"/>
            <a:ext cx="123413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8021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Refers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to the presence of data that fall out of the scope of the universe of discourse and thus there are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errors of commission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 and to the absence of data that fall within the scope of the universe of discourse and thus there are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errors of omission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98497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Refers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to the degree of the dataset’s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adherence to the logical rules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(conceptual, domain, format and topological consistency) provided by the product’s specification.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984971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Refers to the accuracy of the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attributes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 recorded for each captured feature with the exception of the positional and temporal attributes.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Measures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7" grpId="0" animBg="1"/>
      <p:bldP spid="8" grpId="0"/>
      <p:bldP spid="8" grpId="1"/>
      <p:bldP spid="9" grpId="0"/>
      <p:bldP spid="9" grpId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475" y="1157287"/>
            <a:ext cx="52006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Positional Accuracy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Buffer-Zone Analysis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Distance between corresponding intersections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Euclidean distance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Hausdorff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distance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Surface distance, granularity and compactness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Shape similarity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Grid-based minimum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Bbox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Number of vertices</a:t>
            </a:r>
          </a:p>
          <a:p>
            <a:endParaRPr lang="en-US" sz="12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Distance between polygons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centroids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53988" y="1271587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13563" y="1157287"/>
            <a:ext cx="39544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Temporal Accuracy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Feature evolution in time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Time between creation and upload (geo-tagged images)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696075" y="1271587"/>
            <a:ext cx="123413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8561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Refers 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to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the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geometric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 accuracy (absolute, relative or gridded accuracy) of the position of the captured features.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369605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Refers </a:t>
            </a:r>
            <a:r>
              <a:rPr lang="en-US" b="1" i="1" dirty="0" smtClean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to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the accuracy of the </a:t>
            </a:r>
            <a:r>
              <a:rPr lang="en-US" b="1" i="1" dirty="0">
                <a:solidFill>
                  <a:srgbClr val="FF6600"/>
                </a:solidFill>
                <a:latin typeface="Century" panose="02040604050505020304" pitchFamily="18" charset="0"/>
              </a:rPr>
              <a:t>temporal attributes and temporal relationships 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  <a:latin typeface="Century" panose="02040604050505020304" pitchFamily="18" charset="0"/>
              </a:rPr>
              <a:t>of the captured features.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Measures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9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/>
      <p:bldP spid="5" grpId="0" animBg="1"/>
      <p:bldP spid="8" grpId="0"/>
      <p:bldP spid="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Indicators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4" y="1419225"/>
            <a:ext cx="11820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Authoritative data: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Limited data availability, licensing restrictions, high procurement costs.</a:t>
            </a:r>
          </a:p>
          <a:p>
            <a:pPr>
              <a:lnSpc>
                <a:spcPct val="150000"/>
              </a:lnSpc>
            </a:pPr>
            <a:endParaRPr lang="en-US" strike="sngStrike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Purpose: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VGI is considered either as a replacement of authoritative data or as a way to enrich them, the use of authoritative data for the evaluation process does not make much sense other than research purposes.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Fundamental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Assumption: </a:t>
            </a:r>
            <a:r>
              <a:rPr lang="en-US" strike="sngStrike" dirty="0">
                <a:solidFill>
                  <a:schemeClr val="bg2">
                    <a:lumMod val="25000"/>
                  </a:schemeClr>
                </a:solidFill>
              </a:rPr>
              <a:t>Authoritative data are of higher quality than VGI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		   Is it???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53988" y="1591190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3988" y="2421434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53988" y="3686780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474" y="1048393"/>
            <a:ext cx="98022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Data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Feature-level geometry (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length, point density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Feature-level attributes (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num. of versions, stability against changes, corrections and rollbacks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Feature provenance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Frameworks (</a:t>
            </a:r>
            <a:r>
              <a:rPr lang="en-US" i="1" dirty="0" err="1" smtClean="0">
                <a:solidFill>
                  <a:schemeClr val="bg2">
                    <a:lumMod val="25000"/>
                  </a:schemeClr>
                </a:solidFill>
              </a:rPr>
              <a:t>e.g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bg2">
                    <a:lumMod val="25000"/>
                  </a:schemeClr>
                </a:solidFill>
              </a:rPr>
              <a:t>iOSM</a:t>
            </a:r>
            <a:r>
              <a:rPr lang="en-US" i="1" dirty="0" smtClean="0">
                <a:solidFill>
                  <a:schemeClr val="bg2">
                    <a:lumMod val="25000"/>
                  </a:schemeClr>
                </a:solidFill>
              </a:rPr>
              <a:t> Analyzer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). </a:t>
            </a:r>
          </a:p>
        </p:txBody>
      </p:sp>
      <p:sp>
        <p:nvSpPr>
          <p:cNvPr id="4" name="Oval 3"/>
          <p:cNvSpPr/>
          <p:nvPr/>
        </p:nvSpPr>
        <p:spPr>
          <a:xfrm>
            <a:off x="153988" y="1162693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474" y="3912668"/>
            <a:ext cx="11561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Demographics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As VGI is user generated content, many researchers have supported that a correlation between data quality and demographic data might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exist. </a:t>
            </a:r>
            <a:r>
              <a:rPr lang="en-US" dirty="0" smtClean="0">
                <a:solidFill>
                  <a:srgbClr val="FF6600"/>
                </a:solidFill>
              </a:rPr>
              <a:t>Correlation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between demographics of an area and: </a:t>
            </a:r>
          </a:p>
          <a:p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	Completeness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Positional Accuracy</a:t>
            </a:r>
          </a:p>
          <a:p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Number of contributors </a:t>
            </a:r>
          </a:p>
        </p:txBody>
      </p:sp>
      <p:sp>
        <p:nvSpPr>
          <p:cNvPr id="7" name="Oval 6"/>
          <p:cNvSpPr/>
          <p:nvPr/>
        </p:nvSpPr>
        <p:spPr>
          <a:xfrm>
            <a:off x="153988" y="3995678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Indicators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7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Image result for apache http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l-GR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775" y="42863"/>
            <a:ext cx="119602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Overview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125" y="2979037"/>
            <a:ext cx="2501900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4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Introduction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5500" y="3267584"/>
            <a:ext cx="1247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VGI</a:t>
            </a:r>
            <a:endParaRPr lang="en-US" sz="3200" dirty="0"/>
          </a:p>
        </p:txBody>
      </p:sp>
      <p:sp>
        <p:nvSpPr>
          <p:cNvPr id="4" name="Left Brace 3"/>
          <p:cNvSpPr/>
          <p:nvPr/>
        </p:nvSpPr>
        <p:spPr>
          <a:xfrm>
            <a:off x="5286375" y="1323050"/>
            <a:ext cx="532753" cy="4472741"/>
          </a:xfrm>
          <a:prstGeom prst="leftBrace">
            <a:avLst/>
          </a:prstGeom>
          <a:ln w="38100">
            <a:solidFill>
              <a:srgbClr val="FF66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63603" y="720439"/>
            <a:ext cx="2875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Volunteers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Uses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Participation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Gamification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Quality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Measures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Quality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Indicators</a:t>
            </a: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Protocols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Specifications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Tools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375150" y="3206028"/>
            <a:ext cx="666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+</a:t>
            </a:r>
            <a:endParaRPr lang="en-US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933700" y="1442284"/>
            <a:ext cx="9525" cy="4226723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754199" y="3209869"/>
            <a:ext cx="1782860" cy="575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Future of VGI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9172575" y="1400797"/>
            <a:ext cx="9525" cy="4226723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474" y="1163722"/>
            <a:ext cx="11721671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Socio-Economics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The grassroots engineering and the bottom-up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conceptualization of VGI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turned the focus of the research in socio-economic factors as it has been presumed that they might influence the overall quality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Correlation between: 	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	Social Deprivation	-	Completeness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		Social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Deprivation 	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-	Positional accuracy.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		High Income		-	Higher number of contributions 	</a:t>
            </a:r>
          </a:p>
        </p:txBody>
      </p:sp>
      <p:sp>
        <p:nvSpPr>
          <p:cNvPr id="4" name="Oval 3"/>
          <p:cNvSpPr/>
          <p:nvPr/>
        </p:nvSpPr>
        <p:spPr>
          <a:xfrm>
            <a:off x="153988" y="1278022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1474" y="4258608"/>
            <a:ext cx="1154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Contributors</a:t>
            </a:r>
          </a:p>
          <a:p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The understanding of the motivation drivers can give a better insight into user generated data.</a:t>
            </a:r>
          </a:p>
          <a:p>
            <a:pPr lvl="3"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History and Profiling of contributors</a:t>
            </a:r>
          </a:p>
          <a:p>
            <a:pPr lvl="3"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Experience, recognition and local knowledge</a:t>
            </a:r>
          </a:p>
          <a:p>
            <a:pPr lvl="3"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Number of “collaborating” contributors</a:t>
            </a:r>
          </a:p>
          <a:p>
            <a:pPr lvl="3">
              <a:lnSpc>
                <a:spcPct val="15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Contributors’ evaluation model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53988" y="4365700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Quality Indicators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Protocols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86" t="5802" r="34524" b="7143"/>
          <a:stretch/>
        </p:blipFill>
        <p:spPr>
          <a:xfrm>
            <a:off x="831502" y="1150588"/>
            <a:ext cx="4169123" cy="6545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854" t="5001" r="34271" b="7221"/>
          <a:stretch/>
        </p:blipFill>
        <p:spPr>
          <a:xfrm>
            <a:off x="6486525" y="1202956"/>
            <a:ext cx="4260325" cy="659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Specifications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76" t="17434" r="3064" b="1399"/>
          <a:stretch/>
        </p:blipFill>
        <p:spPr>
          <a:xfrm>
            <a:off x="153988" y="1451429"/>
            <a:ext cx="11719552" cy="4731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67926" y="6581001"/>
            <a:ext cx="21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Openstreetmap.org</a:t>
            </a:r>
          </a:p>
        </p:txBody>
      </p:sp>
    </p:spTree>
    <p:extLst>
      <p:ext uri="{BB962C8B-B14F-4D97-AF65-F5344CB8AC3E}">
        <p14:creationId xmlns:p14="http://schemas.microsoft.com/office/powerpoint/2010/main" val="229328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Specifications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438" y="1259015"/>
            <a:ext cx="4852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Changes in the “Vertical” Dimension for OSM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0087" t="23791" r="11984" b="23719"/>
          <a:stretch/>
        </p:blipFill>
        <p:spPr>
          <a:xfrm>
            <a:off x="369438" y="2117424"/>
            <a:ext cx="11393714" cy="41715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12013" y="6383043"/>
            <a:ext cx="513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Antoniou, V., &amp; </a:t>
            </a:r>
            <a:r>
              <a:rPr lang="en-US" sz="1200" i="1" dirty="0" err="1">
                <a:solidFill>
                  <a:schemeClr val="bg2">
                    <a:lumMod val="25000"/>
                  </a:schemeClr>
                </a:solidFill>
              </a:rPr>
              <a:t>Skopeliti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, V., 2017 (in print). The impact of the contribution micro-environment on data quality: the case of OSM</a:t>
            </a:r>
          </a:p>
        </p:txBody>
      </p:sp>
    </p:spTree>
    <p:extLst>
      <p:ext uri="{BB962C8B-B14F-4D97-AF65-F5344CB8AC3E}">
        <p14:creationId xmlns:p14="http://schemas.microsoft.com/office/powerpoint/2010/main" val="14815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Specifications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/>
          <a:srcRect l="14581" t="15512" r="48677" b="45922"/>
          <a:stretch/>
        </p:blipFill>
        <p:spPr bwMode="auto">
          <a:xfrm>
            <a:off x="369438" y="2509309"/>
            <a:ext cx="4536391" cy="25271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 cstate="print"/>
          <a:srcRect l="14237" t="11849" r="2278"/>
          <a:stretch/>
        </p:blipFill>
        <p:spPr bwMode="auto">
          <a:xfrm>
            <a:off x="5446059" y="2245100"/>
            <a:ext cx="6397598" cy="3560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438" y="1259015"/>
            <a:ext cx="519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Changes in the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“Horizontal”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Dimension for OSM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4803" y="5917418"/>
            <a:ext cx="18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End of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2006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5386" y="5917418"/>
            <a:ext cx="18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End of 2015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67926" y="6581001"/>
            <a:ext cx="21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Openstreetmap.org</a:t>
            </a:r>
          </a:p>
        </p:txBody>
      </p:sp>
    </p:spTree>
    <p:extLst>
      <p:ext uri="{BB962C8B-B14F-4D97-AF65-F5344CB8AC3E}">
        <p14:creationId xmlns:p14="http://schemas.microsoft.com/office/powerpoint/2010/main" val="361965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Specifications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9438" y="1259015"/>
            <a:ext cx="4993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Changes in the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“in-depth”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Dimension for OSM 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/>
          <a:srcRect l="14514" t="14435" r="2172" b="-6"/>
          <a:stretch/>
        </p:blipFill>
        <p:spPr bwMode="auto">
          <a:xfrm>
            <a:off x="107502" y="1790163"/>
            <a:ext cx="5971326" cy="353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/>
          <a:srcRect l="14079" t="12801" r="2168" b="2755"/>
          <a:stretch/>
        </p:blipFill>
        <p:spPr bwMode="auto">
          <a:xfrm>
            <a:off x="6249988" y="2004429"/>
            <a:ext cx="5782614" cy="33420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8632" y="5540438"/>
            <a:ext cx="18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End of 2008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49215" y="5540438"/>
            <a:ext cx="18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End of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67926" y="6581001"/>
            <a:ext cx="21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Openstreetmap.org</a:t>
            </a:r>
          </a:p>
        </p:txBody>
      </p:sp>
    </p:spTree>
    <p:extLst>
      <p:ext uri="{BB962C8B-B14F-4D97-AF65-F5344CB8AC3E}">
        <p14:creationId xmlns:p14="http://schemas.microsoft.com/office/powerpoint/2010/main" val="22928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Tools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/>
          <a:srcRect b="4948"/>
          <a:stretch/>
        </p:blipFill>
        <p:spPr bwMode="auto">
          <a:xfrm>
            <a:off x="1318052" y="1317316"/>
            <a:ext cx="8847439" cy="4992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12013" y="6383043"/>
            <a:ext cx="5133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Antoniou, V., &amp; </a:t>
            </a:r>
            <a:r>
              <a:rPr lang="en-US" sz="1200" i="1" dirty="0" err="1">
                <a:solidFill>
                  <a:schemeClr val="bg2">
                    <a:lumMod val="25000"/>
                  </a:schemeClr>
                </a:solidFill>
              </a:rPr>
              <a:t>Skopeliti</a:t>
            </a:r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, V., 2017 (in print). The impact of the contribution micro-environment on data quality: the case of OSM</a:t>
            </a:r>
          </a:p>
        </p:txBody>
      </p:sp>
    </p:spTree>
    <p:extLst>
      <p:ext uri="{BB962C8B-B14F-4D97-AF65-F5344CB8AC3E}">
        <p14:creationId xmlns:p14="http://schemas.microsoft.com/office/powerpoint/2010/main" val="83496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3" y="4043023"/>
            <a:ext cx="4652815" cy="2442728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Future of VGI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318" t="14278" r="27306" b="3937"/>
          <a:stretch/>
        </p:blipFill>
        <p:spPr>
          <a:xfrm>
            <a:off x="6364288" y="1038224"/>
            <a:ext cx="5393668" cy="5619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67926" y="6581001"/>
            <a:ext cx="21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opendronemap.org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2053" y="6581001"/>
            <a:ext cx="2124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25000"/>
                  </a:schemeClr>
                </a:solidFill>
              </a:rPr>
              <a:t>Source: </a:t>
            </a:r>
            <a:r>
              <a:rPr lang="en-US" sz="1200" i="1" dirty="0" smtClean="0">
                <a:solidFill>
                  <a:schemeClr val="bg2">
                    <a:lumMod val="25000"/>
                  </a:schemeClr>
                </a:solidFill>
              </a:rPr>
              <a:t>microsoft.com</a:t>
            </a:r>
            <a:endParaRPr lang="en-US" sz="1200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Picture 8" descr="http://www.kurzweilai.net/images/wearables1.jpg"/>
          <p:cNvPicPr>
            <a:picLocks noChangeAspect="1" noChangeArrowheads="1"/>
          </p:cNvPicPr>
          <p:nvPr/>
        </p:nvPicPr>
        <p:blipFill>
          <a:blip r:embed="rId4" cstate="print"/>
          <a:srcRect t="10075"/>
          <a:stretch>
            <a:fillRect/>
          </a:stretch>
        </p:blipFill>
        <p:spPr bwMode="auto">
          <a:xfrm>
            <a:off x="847676" y="1102930"/>
            <a:ext cx="4234648" cy="2844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776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Future of VGI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834432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What if: </a:t>
            </a:r>
          </a:p>
          <a:p>
            <a:pPr algn="ctr"/>
            <a:endParaRPr lang="en-US" sz="2800" i="1" dirty="0">
              <a:solidFill>
                <a:srgbClr val="FF6600"/>
              </a:solidFill>
            </a:endParaRPr>
          </a:p>
          <a:p>
            <a:pPr algn="ctr"/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“… consider location </a:t>
            </a:r>
            <a:r>
              <a:rPr lang="en-US" sz="2800" i="1" dirty="0">
                <a:solidFill>
                  <a:schemeClr val="bg2">
                    <a:lumMod val="25000"/>
                  </a:schemeClr>
                </a:solidFill>
              </a:rPr>
              <a:t>and spatial information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as common goods…” </a:t>
            </a:r>
          </a:p>
          <a:p>
            <a:pPr algn="ctr"/>
            <a:endParaRPr lang="en-US" sz="28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(Roche </a:t>
            </a:r>
            <a:r>
              <a:rPr lang="en-US" sz="2800" i="1" dirty="0">
                <a:solidFill>
                  <a:schemeClr val="bg2">
                    <a:lumMod val="25000"/>
                  </a:schemeClr>
                </a:solidFill>
              </a:rPr>
              <a:t>et al., </a:t>
            </a:r>
            <a:r>
              <a:rPr lang="en-US" sz="2800" i="1" dirty="0" smtClean="0">
                <a:solidFill>
                  <a:schemeClr val="bg2">
                    <a:lumMod val="25000"/>
                  </a:schemeClr>
                </a:solidFill>
              </a:rPr>
              <a:t>2014)</a:t>
            </a:r>
            <a:endParaRPr lang="en-US" sz="28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47316"/>
            <a:ext cx="12192000" cy="22775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Crowdsourcing </a:t>
            </a:r>
            <a:r>
              <a:rPr lang="en-US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in National </a:t>
            </a:r>
            <a:r>
              <a:rPr lang="en-US" sz="5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Mapping</a:t>
            </a:r>
          </a:p>
          <a:p>
            <a:pPr algn="ctr"/>
            <a:endParaRPr lang="en-US" sz="44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  <a:p>
            <a:pPr algn="ctr"/>
            <a:r>
              <a:rPr lang="en-US" sz="4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Academic </a:t>
            </a: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Research Viewpoint</a:t>
            </a:r>
            <a:endParaRPr lang="en-US" sz="54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3804624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it-IT" dirty="0"/>
              <a:t> </a:t>
            </a:r>
            <a:r>
              <a:rPr lang="it-IT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Vyron Antoniou</a:t>
            </a:r>
          </a:p>
          <a:p>
            <a:pPr algn="ctr"/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Hellenic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Military Geographical Service,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Greece</a:t>
            </a:r>
          </a:p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Picture 2" descr="http://www.eurosdr.net/sites/default/files/images/workshops/eurosd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429250"/>
            <a:ext cx="2743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2.bp.blogspot.com/-CFJ6z9kduJ4/VMOMtJdcqDI/AAAAAAAAKEY/PsYrBriJx1E/s200-c/antixa2014-Hellenic_Military_Geographical_Service_HM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32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88642" y="2148622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Future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4449651" y="1220808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Understand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888642" y="4357349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Impact</a:t>
            </a:r>
            <a:endParaRPr lang="en-US" sz="2400" b="1" dirty="0"/>
          </a:p>
        </p:txBody>
      </p:sp>
      <p:sp>
        <p:nvSpPr>
          <p:cNvPr id="7" name="Oval 6"/>
          <p:cNvSpPr/>
          <p:nvPr/>
        </p:nvSpPr>
        <p:spPr>
          <a:xfrm>
            <a:off x="4449651" y="5400538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Caveats</a:t>
            </a:r>
            <a:endParaRPr lang="en-US" sz="2400" b="1" dirty="0"/>
          </a:p>
        </p:txBody>
      </p:sp>
      <p:sp>
        <p:nvSpPr>
          <p:cNvPr id="8" name="Oval 7"/>
          <p:cNvSpPr/>
          <p:nvPr/>
        </p:nvSpPr>
        <p:spPr>
          <a:xfrm>
            <a:off x="8212427" y="2148622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Explore</a:t>
            </a:r>
            <a:endParaRPr lang="en-US" sz="2400" b="1" dirty="0"/>
          </a:p>
        </p:txBody>
      </p:sp>
      <p:sp>
        <p:nvSpPr>
          <p:cNvPr id="9" name="Oval 8"/>
          <p:cNvSpPr/>
          <p:nvPr/>
        </p:nvSpPr>
        <p:spPr>
          <a:xfrm>
            <a:off x="8212427" y="4555899"/>
            <a:ext cx="2575774" cy="104318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Benefits</a:t>
            </a:r>
            <a:endParaRPr lang="en-US" sz="2400" b="1" dirty="0"/>
          </a:p>
        </p:txBody>
      </p:sp>
      <p:cxnSp>
        <p:nvCxnSpPr>
          <p:cNvPr id="11" name="Straight Connector 10"/>
          <p:cNvCxnSpPr>
            <a:stCxn id="4" idx="6"/>
            <a:endCxn id="9" idx="2"/>
          </p:cNvCxnSpPr>
          <p:nvPr/>
        </p:nvCxnSpPr>
        <p:spPr>
          <a:xfrm>
            <a:off x="3464416" y="2670217"/>
            <a:ext cx="4748011" cy="24072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6"/>
            <a:endCxn id="5" idx="4"/>
          </p:cNvCxnSpPr>
          <p:nvPr/>
        </p:nvCxnSpPr>
        <p:spPr>
          <a:xfrm flipV="1">
            <a:off x="3464416" y="2263997"/>
            <a:ext cx="2273122" cy="4062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4" idx="6"/>
            <a:endCxn id="6" idx="6"/>
          </p:cNvCxnSpPr>
          <p:nvPr/>
        </p:nvCxnSpPr>
        <p:spPr>
          <a:xfrm>
            <a:off x="3464416" y="2670217"/>
            <a:ext cx="0" cy="22087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4" idx="6"/>
            <a:endCxn id="7" idx="0"/>
          </p:cNvCxnSpPr>
          <p:nvPr/>
        </p:nvCxnSpPr>
        <p:spPr>
          <a:xfrm>
            <a:off x="3464416" y="2670217"/>
            <a:ext cx="2273122" cy="27303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4" idx="6"/>
            <a:endCxn id="8" idx="2"/>
          </p:cNvCxnSpPr>
          <p:nvPr/>
        </p:nvCxnSpPr>
        <p:spPr>
          <a:xfrm>
            <a:off x="3464416" y="2670217"/>
            <a:ext cx="47480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4"/>
            <a:endCxn id="6" idx="6"/>
          </p:cNvCxnSpPr>
          <p:nvPr/>
        </p:nvCxnSpPr>
        <p:spPr>
          <a:xfrm flipH="1">
            <a:off x="3464416" y="2263997"/>
            <a:ext cx="2273122" cy="26149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5" idx="4"/>
            <a:endCxn id="7" idx="0"/>
          </p:cNvCxnSpPr>
          <p:nvPr/>
        </p:nvCxnSpPr>
        <p:spPr>
          <a:xfrm>
            <a:off x="5737538" y="2263997"/>
            <a:ext cx="0" cy="31365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5" idx="4"/>
            <a:endCxn id="9" idx="2"/>
          </p:cNvCxnSpPr>
          <p:nvPr/>
        </p:nvCxnSpPr>
        <p:spPr>
          <a:xfrm>
            <a:off x="5737538" y="2263997"/>
            <a:ext cx="2474889" cy="281349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" idx="4"/>
            <a:endCxn id="8" idx="2"/>
          </p:cNvCxnSpPr>
          <p:nvPr/>
        </p:nvCxnSpPr>
        <p:spPr>
          <a:xfrm>
            <a:off x="5737538" y="2263997"/>
            <a:ext cx="2474889" cy="40622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8" idx="2"/>
            <a:endCxn id="6" idx="6"/>
          </p:cNvCxnSpPr>
          <p:nvPr/>
        </p:nvCxnSpPr>
        <p:spPr>
          <a:xfrm flipH="1">
            <a:off x="3464416" y="2670217"/>
            <a:ext cx="4748011" cy="22087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8" idx="2"/>
            <a:endCxn id="7" idx="0"/>
          </p:cNvCxnSpPr>
          <p:nvPr/>
        </p:nvCxnSpPr>
        <p:spPr>
          <a:xfrm flipH="1">
            <a:off x="5737538" y="2670217"/>
            <a:ext cx="2474889" cy="27303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8" idx="2"/>
            <a:endCxn id="9" idx="2"/>
          </p:cNvCxnSpPr>
          <p:nvPr/>
        </p:nvCxnSpPr>
        <p:spPr>
          <a:xfrm>
            <a:off x="8212427" y="2670217"/>
            <a:ext cx="0" cy="24072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7" idx="0"/>
            <a:endCxn id="6" idx="6"/>
          </p:cNvCxnSpPr>
          <p:nvPr/>
        </p:nvCxnSpPr>
        <p:spPr>
          <a:xfrm flipH="1" flipV="1">
            <a:off x="3464416" y="4878944"/>
            <a:ext cx="2273122" cy="52159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7" idx="0"/>
            <a:endCxn id="9" idx="2"/>
          </p:cNvCxnSpPr>
          <p:nvPr/>
        </p:nvCxnSpPr>
        <p:spPr>
          <a:xfrm flipV="1">
            <a:off x="5737538" y="5077494"/>
            <a:ext cx="2474889" cy="3230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Introduction: Research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44475" y="1650496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/>
          <p:cNvSpPr txBox="1"/>
          <p:nvPr/>
        </p:nvSpPr>
        <p:spPr>
          <a:xfrm>
            <a:off x="493712" y="1501858"/>
            <a:ext cx="1182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Volunteered Geographic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Information.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Fundamentally different production mechanisms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6226" y="5021977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493713" y="4883834"/>
            <a:ext cx="11698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Academia: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Few VGI sources as proxies for the entire phenomenon (e.g. OSM, Flickr)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Introduction: Points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to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Consider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76226" y="2534336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493713" y="2411582"/>
            <a:ext cx="11698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Sources.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Online gazetteers,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GPS tracks, geo-tagged photos, synchronous micro-blogging, social networking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sites,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blogs, gaming spaces, sensor measurements, complete topographic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maps….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4477" y="3887740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388938" y="3775937"/>
            <a:ext cx="1182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Characteristics: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No/Low Cost,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timely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data,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local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knowledge,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extended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field of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scope…. 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4475" y="5949708"/>
            <a:ext cx="112712" cy="1238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493712" y="5801070"/>
            <a:ext cx="11820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Volunteered Geographic 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Information. </a:t>
            </a:r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Disruptive innovation?</a:t>
            </a:r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 animBg="1"/>
      <p:bldP spid="9" grpId="0"/>
      <p:bldP spid="10" grpId="0" animBg="1"/>
      <p:bldP spid="11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524" t="13772" r="40873" b="2858"/>
          <a:stretch/>
        </p:blipFill>
        <p:spPr>
          <a:xfrm>
            <a:off x="5267970" y="1368848"/>
            <a:ext cx="3376032" cy="5150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474" t="14075" r="6858" b="2213"/>
          <a:stretch/>
        </p:blipFill>
        <p:spPr>
          <a:xfrm>
            <a:off x="119385" y="1179298"/>
            <a:ext cx="4285190" cy="29333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82772" y="1721006"/>
            <a:ext cx="31568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I: Theoretical and social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aspects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II: Quality: Criteria and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methodologies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III: Data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analytics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IV: VGI and crowdsourcing in environmental monitoring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V: VGI in mobility</a:t>
            </a:r>
          </a:p>
          <a:p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Part VI: VGI in spatial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planning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Introduction: EU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Support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028" t="10256" r="24514" b="7179"/>
          <a:stretch/>
        </p:blipFill>
        <p:spPr>
          <a:xfrm>
            <a:off x="1609301" y="3236517"/>
            <a:ext cx="4018767" cy="349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Volunteers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03" t="14278" r="30556" b="-53"/>
          <a:stretch/>
        </p:blipFill>
        <p:spPr>
          <a:xfrm>
            <a:off x="7024914" y="1049506"/>
            <a:ext cx="4688114" cy="5808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15" y="1225689"/>
            <a:ext cx="65604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Who are the volunteers?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What is their background? 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What can they offer?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What motivates them?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Which mode of engagement?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>
                <a:solidFill>
                  <a:schemeClr val="bg2">
                    <a:lumMod val="25000"/>
                  </a:schemeClr>
                </a:solidFill>
              </a:rPr>
              <a:t>What drives them away</a:t>
            </a:r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How can they become more active?</a:t>
            </a:r>
          </a:p>
          <a:p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400" i="1" dirty="0" smtClean="0">
                <a:solidFill>
                  <a:schemeClr val="bg2">
                    <a:lumMod val="25000"/>
                  </a:schemeClr>
                </a:solidFill>
              </a:rPr>
              <a:t>Typology of participation? </a:t>
            </a:r>
            <a:endParaRPr lang="en-US" sz="24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854" t="5001" r="34271" b="7221"/>
          <a:stretch/>
        </p:blipFill>
        <p:spPr>
          <a:xfrm>
            <a:off x="7958504" y="1130840"/>
            <a:ext cx="4156585" cy="6438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958" t="28830" r="40625" b="1153"/>
          <a:stretch/>
        </p:blipFill>
        <p:spPr>
          <a:xfrm>
            <a:off x="6857333" y="2896070"/>
            <a:ext cx="3989526" cy="4974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591" y="1103870"/>
            <a:ext cx="490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VGI in Land Use / Land Cover mapping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6027" t="21753" r="36146" b="2884"/>
          <a:stretch/>
        </p:blipFill>
        <p:spPr>
          <a:xfrm>
            <a:off x="153988" y="1511616"/>
            <a:ext cx="4574531" cy="6710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8396" t="17217" r="41267" b="6334"/>
          <a:stretch/>
        </p:blipFill>
        <p:spPr>
          <a:xfrm>
            <a:off x="1447800" y="3136900"/>
            <a:ext cx="4686300" cy="644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7377" t="18020" r="35209" b="3077"/>
          <a:stretch/>
        </p:blipFill>
        <p:spPr>
          <a:xfrm>
            <a:off x="4343400" y="4279901"/>
            <a:ext cx="4302902" cy="6708118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its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Uses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5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5591" y="1103870"/>
            <a:ext cx="4903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VGI in Land Use / Land Cover mapping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8730" t="9524" r="37302" b="8572"/>
          <a:stretch/>
        </p:blipFill>
        <p:spPr>
          <a:xfrm>
            <a:off x="339399" y="1503980"/>
            <a:ext cx="2821441" cy="52224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96" t="15770" r="912" b="1631"/>
          <a:stretch/>
        </p:blipFill>
        <p:spPr>
          <a:xfrm>
            <a:off x="3568700" y="2055628"/>
            <a:ext cx="8303986" cy="3989844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its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Uses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62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5591" y="1103870"/>
            <a:ext cx="271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VGI in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Cadastre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9167" t="16154" r="33542"/>
          <a:stretch/>
        </p:blipFill>
        <p:spPr>
          <a:xfrm>
            <a:off x="7099300" y="1228209"/>
            <a:ext cx="5092700" cy="4890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5873" t="9671" r="26428" b="36264"/>
          <a:stretch/>
        </p:blipFill>
        <p:spPr>
          <a:xfrm>
            <a:off x="104193" y="1620198"/>
            <a:ext cx="5724298" cy="3514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9682" t="17583" r="42698" b="23477"/>
          <a:stretch/>
        </p:blipFill>
        <p:spPr>
          <a:xfrm>
            <a:off x="4609620" y="2831053"/>
            <a:ext cx="3708880" cy="4287297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3988" y="0"/>
            <a:ext cx="12192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VGI and its </a:t>
            </a:r>
            <a:r>
              <a:rPr lang="en-US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Uses</a:t>
            </a:r>
            <a:endParaRPr lang="en-US" sz="44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1151</Words>
  <Application>Microsoft Office PowerPoint</Application>
  <PresentationFormat>Widescreen</PresentationFormat>
  <Paragraphs>267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Century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Vyron Antoniou</dc:creator>
  <cp:lastModifiedBy>Vyron Antoniou</cp:lastModifiedBy>
  <cp:revision>129</cp:revision>
  <dcterms:created xsi:type="dcterms:W3CDTF">2015-04-27T11:37:50Z</dcterms:created>
  <dcterms:modified xsi:type="dcterms:W3CDTF">2017-04-03T07:55:05Z</dcterms:modified>
</cp:coreProperties>
</file>