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9"/>
  </p:notesMasterIdLst>
  <p:handoutMasterIdLst>
    <p:handoutMasterId r:id="rId10"/>
  </p:handoutMasterIdLst>
  <p:sldIdLst>
    <p:sldId id="264" r:id="rId2"/>
    <p:sldId id="270" r:id="rId3"/>
    <p:sldId id="271" r:id="rId4"/>
    <p:sldId id="273" r:id="rId5"/>
    <p:sldId id="274" r:id="rId6"/>
    <p:sldId id="275" r:id="rId7"/>
    <p:sldId id="269" r:id="rId8"/>
  </p:sldIdLst>
  <p:sldSz cx="9144000" cy="6858000" type="screen4x3"/>
  <p:notesSz cx="7010400" cy="92964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akso Mari" initials="LM" lastIdx="1" clrIdx="0">
    <p:extLst>
      <p:ext uri="{19B8F6BF-5375-455C-9EA6-DF929625EA0E}">
        <p15:presenceInfo xmlns:p15="http://schemas.microsoft.com/office/powerpoint/2012/main" userId="S-1-5-21-8915387-1336353199-378935785-1926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B5CC"/>
    <a:srgbClr val="474747"/>
    <a:srgbClr val="C90000"/>
    <a:srgbClr val="ED145B"/>
    <a:srgbClr val="375195"/>
    <a:srgbClr val="3D3D3D"/>
    <a:srgbClr val="FEBE10"/>
    <a:srgbClr val="00A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9188" autoAdjust="0"/>
  </p:normalViewPr>
  <p:slideViewPr>
    <p:cSldViewPr>
      <p:cViewPr varScale="1">
        <p:scale>
          <a:sx n="75" d="100"/>
          <a:sy n="75" d="100"/>
        </p:scale>
        <p:origin x="1248" y="43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798" y="3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31T13:05:17.36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D863A31D-E2B9-4307-B60D-EFB2F0D4B73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766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fld id="{57BC23F2-B744-4DF5-B279-F112565202F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9310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lvl="1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</a:rPr>
              <a:t>Geographic information collected voluntarily by citizens</a:t>
            </a:r>
          </a:p>
          <a:p>
            <a:pPr marL="571500" lvl="1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</a:rPr>
              <a:t>The aim is to get more than a traditional feedback system.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</a:rPr>
              <a:t>Traditional feedback system with position in map and free text to describe the issue. Several hundreds per year.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</a:rPr>
              <a:t>Most reports from feedback system are useful and produce changes to the data.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</a:rPr>
              <a:t>Other users don’t see feedbacks.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C23F2-B744-4DF5-B279-F112565202F3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058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43608" y="980728"/>
            <a:ext cx="7056398" cy="1368152"/>
          </a:xfrm>
        </p:spPr>
        <p:txBody>
          <a:bodyPr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  <a:endParaRPr lang="fi-FI" noProof="0" dirty="0" smtClean="0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2708920"/>
            <a:ext cx="7056398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971600" y="2060847"/>
            <a:ext cx="7056784" cy="3960441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>
              <a:spcBef>
                <a:spcPts val="900"/>
              </a:spcBef>
              <a:defRPr sz="2000"/>
            </a:lvl2pPr>
            <a:lvl3pPr>
              <a:spcBef>
                <a:spcPts val="900"/>
              </a:spcBef>
              <a:defRPr sz="1800"/>
            </a:lvl3pPr>
            <a:lvl4pPr>
              <a:spcBef>
                <a:spcPts val="900"/>
              </a:spcBef>
              <a:defRPr sz="1800"/>
            </a:lvl4pPr>
            <a:lvl5pPr>
              <a:spcBef>
                <a:spcPts val="900"/>
              </a:spcBef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7227F-7C49-4F9C-8B61-02C35B15166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971600" y="2060847"/>
            <a:ext cx="3312368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Sisällön paikkamerkki 9"/>
          <p:cNvSpPr>
            <a:spLocks noGrp="1"/>
          </p:cNvSpPr>
          <p:nvPr>
            <p:ph sz="quarter" idx="11"/>
          </p:nvPr>
        </p:nvSpPr>
        <p:spPr>
          <a:xfrm>
            <a:off x="4716016" y="2060847"/>
            <a:ext cx="3312368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87199-824F-4E63-BF55-721A8CEB02D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971600" y="1916832"/>
            <a:ext cx="3312368" cy="63976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916832"/>
            <a:ext cx="3312368" cy="64807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0"/>
          </p:nvPr>
        </p:nvSpPr>
        <p:spPr>
          <a:xfrm>
            <a:off x="971600" y="2708920"/>
            <a:ext cx="3312368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Sisällön paikkamerkki 9"/>
          <p:cNvSpPr>
            <a:spLocks noGrp="1"/>
          </p:cNvSpPr>
          <p:nvPr>
            <p:ph sz="quarter" idx="11"/>
          </p:nvPr>
        </p:nvSpPr>
        <p:spPr>
          <a:xfrm>
            <a:off x="4716016" y="2708920"/>
            <a:ext cx="3312368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3177A-CB81-4E7E-B143-9022C02BCDB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46946-CEE4-41DA-AA16-C2858AB985F8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D56B2-7C72-4CF3-9D9D-F761E1E7B94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1" y="476672"/>
            <a:ext cx="2520279" cy="1224136"/>
          </a:xfrm>
        </p:spPr>
        <p:txBody>
          <a:bodyPr/>
          <a:lstStyle>
            <a:lvl1pPr algn="l">
              <a:lnSpc>
                <a:spcPts val="2500"/>
              </a:lnSpc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476673"/>
            <a:ext cx="4104456" cy="5544616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1844824"/>
            <a:ext cx="2520280" cy="4176465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171B8-110F-4CFB-BE9D-DD5DC19E835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941168"/>
            <a:ext cx="5400600" cy="572616"/>
          </a:xfrm>
        </p:spPr>
        <p:txBody>
          <a:bodyPr>
            <a:noAutofit/>
          </a:bodyPr>
          <a:lstStyle>
            <a:lvl1pPr algn="ctr">
              <a:lnSpc>
                <a:spcPts val="2500"/>
              </a:lnSpc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5696" y="620688"/>
            <a:ext cx="5400600" cy="4176464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5696" y="5661248"/>
            <a:ext cx="5400600" cy="500608"/>
          </a:xfrm>
        </p:spPr>
        <p:txBody>
          <a:bodyPr>
            <a:noAutofit/>
          </a:bodyPr>
          <a:lstStyle>
            <a:lvl1pPr marL="0" indent="0" algn="ctr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26381-FCC7-480C-8AF0-1DBCB175CBA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sätieto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43608" y="980728"/>
            <a:ext cx="7056398" cy="1368152"/>
          </a:xfrm>
        </p:spPr>
        <p:txBody>
          <a:bodyPr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  <a:endParaRPr lang="fi-FI" noProof="0" dirty="0" smtClean="0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2708920"/>
            <a:ext cx="7056398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53525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476250"/>
            <a:ext cx="70564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fi-FI" smtClean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2060575"/>
            <a:ext cx="7056438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Normaali teksti</a:t>
            </a:r>
          </a:p>
          <a:p>
            <a:pPr lvl="1"/>
            <a:r>
              <a:rPr lang="da-DK" smtClean="0"/>
              <a:t>Sisennetty teksti</a:t>
            </a:r>
          </a:p>
          <a:p>
            <a:pPr lvl="2"/>
            <a:r>
              <a:rPr lang="fi-FI" smtClean="0"/>
              <a:t>Sisennetty teksti</a:t>
            </a:r>
          </a:p>
          <a:p>
            <a:pPr lvl="3"/>
            <a:r>
              <a:rPr lang="fi-FI" smtClean="0"/>
              <a:t>Sisennetty teksti</a:t>
            </a:r>
          </a:p>
          <a:p>
            <a:pPr lvl="4"/>
            <a:r>
              <a:rPr lang="fi-FI" smtClean="0"/>
              <a:t>Sisennetty teksti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xfrm>
            <a:off x="6732588" y="1889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rgbClr val="72B5CC"/>
                </a:solidFill>
              </a:defRPr>
            </a:lvl1pPr>
          </a:lstStyle>
          <a:p>
            <a:pPr>
              <a:defRPr/>
            </a:pPr>
            <a:fld id="{48F76898-E53B-4260-BC9D-23A7696C35B8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6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rgbClr val="000000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rgbClr val="000000"/>
          </a:solidFill>
          <a:latin typeface="Georgia" pitchFamily="18" charset="0"/>
          <a:cs typeface="Arial" charset="0"/>
        </a:defRPr>
      </a:lvl2pPr>
      <a:lvl3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rgbClr val="000000"/>
          </a:solidFill>
          <a:latin typeface="Georgia" pitchFamily="18" charset="0"/>
          <a:cs typeface="Arial" charset="0"/>
        </a:defRPr>
      </a:lvl3pPr>
      <a:lvl4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rgbClr val="000000"/>
          </a:solidFill>
          <a:latin typeface="Georgia" pitchFamily="18" charset="0"/>
          <a:cs typeface="Arial" charset="0"/>
        </a:defRPr>
      </a:lvl4pPr>
      <a:lvl5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rgbClr val="000000"/>
          </a:solidFill>
          <a:latin typeface="Georgia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9pPr>
    </p:titleStyle>
    <p:bodyStyle>
      <a:lvl1pPr marL="266700" indent="-266700" algn="l" rtl="0" eaLnBrk="1" fontAlgn="base" hangingPunct="1"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542925" indent="-180975" algn="l" rtl="0" eaLnBrk="1" fontAlgn="base" hangingPunct="1"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rgbClr val="000000"/>
          </a:solidFill>
          <a:latin typeface="+mn-lt"/>
          <a:cs typeface="+mn-cs"/>
        </a:defRPr>
      </a:lvl2pPr>
      <a:lvl3pPr marL="809625" indent="-171450" algn="l" rtl="0" eaLnBrk="1" fontAlgn="base" hangingPunct="1"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>
          <a:solidFill>
            <a:srgbClr val="000000"/>
          </a:solidFill>
          <a:latin typeface="+mn-lt"/>
          <a:cs typeface="+mn-cs"/>
        </a:defRPr>
      </a:lvl3pPr>
      <a:lvl4pPr marL="1162050" indent="-180975" algn="l" rtl="0" eaLnBrk="1" fontAlgn="base" hangingPunct="1"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>
          <a:solidFill>
            <a:srgbClr val="000000"/>
          </a:solidFill>
          <a:latin typeface="+mn-lt"/>
          <a:cs typeface="+mn-cs"/>
        </a:defRPr>
      </a:lvl4pPr>
      <a:lvl5pPr marL="1524000" indent="-180975" algn="l" rtl="0" eaLnBrk="1" fontAlgn="base" hangingPunct="1"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600">
          <a:solidFill>
            <a:srgbClr val="000000"/>
          </a:solidFill>
          <a:latin typeface="+mn-lt"/>
          <a:cs typeface="+mn-cs"/>
        </a:defRPr>
      </a:lvl5pPr>
      <a:lvl6pPr marL="16002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6pPr>
      <a:lvl7pPr marL="20574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7pPr>
      <a:lvl8pPr marL="25146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8pPr>
      <a:lvl9pPr marL="29718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>
          <a:xfrm>
            <a:off x="1042988" y="981075"/>
            <a:ext cx="7056437" cy="1368425"/>
          </a:xfrm>
        </p:spPr>
        <p:txBody>
          <a:bodyPr/>
          <a:lstStyle/>
          <a:p>
            <a:pPr eaLnBrk="1" hangingPunct="1"/>
            <a:r>
              <a:rPr lang="fi-FI" dirty="0" err="1" smtClean="0"/>
              <a:t>Bringing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local</a:t>
            </a:r>
            <a:r>
              <a:rPr lang="fi-FI" dirty="0" smtClean="0"/>
              <a:t> </a:t>
            </a:r>
            <a:r>
              <a:rPr lang="fi-FI" dirty="0" err="1" smtClean="0"/>
              <a:t>knowledge</a:t>
            </a:r>
            <a:r>
              <a:rPr lang="fi-FI" dirty="0" smtClean="0"/>
              <a:t> to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maps</a:t>
            </a:r>
            <a:endParaRPr lang="fi-FI" dirty="0" smtClean="0"/>
          </a:p>
        </p:txBody>
      </p:sp>
      <p:sp>
        <p:nvSpPr>
          <p:cNvPr id="4099" name="Subtitle 5"/>
          <p:cNvSpPr>
            <a:spLocks noGrp="1"/>
          </p:cNvSpPr>
          <p:nvPr>
            <p:ph type="subTitle" idx="1"/>
          </p:nvPr>
        </p:nvSpPr>
        <p:spPr>
          <a:xfrm>
            <a:off x="1042988" y="2708275"/>
            <a:ext cx="7056437" cy="5762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i-FI" dirty="0" err="1" smtClean="0">
                <a:latin typeface="Arial" charset="0"/>
                <a:cs typeface="Arial" charset="0"/>
              </a:rPr>
              <a:t>Collecting</a:t>
            </a:r>
            <a:r>
              <a:rPr lang="fi-FI" dirty="0" smtClean="0">
                <a:latin typeface="Arial" charset="0"/>
                <a:cs typeface="Arial" charset="0"/>
              </a:rPr>
              <a:t> VGI for </a:t>
            </a:r>
            <a:r>
              <a:rPr lang="fi-FI" dirty="0" err="1" smtClean="0">
                <a:latin typeface="Arial" charset="0"/>
                <a:cs typeface="Arial" charset="0"/>
              </a:rPr>
              <a:t>national</a:t>
            </a:r>
            <a:r>
              <a:rPr lang="fi-FI" dirty="0" smtClean="0">
                <a:latin typeface="Arial" charset="0"/>
                <a:cs typeface="Arial" charset="0"/>
              </a:rPr>
              <a:t> </a:t>
            </a:r>
            <a:r>
              <a:rPr lang="fi-FI" dirty="0" err="1" smtClean="0">
                <a:latin typeface="Arial" charset="0"/>
                <a:cs typeface="Arial" charset="0"/>
              </a:rPr>
              <a:t>topographic</a:t>
            </a:r>
            <a:r>
              <a:rPr lang="fi-FI" dirty="0" smtClean="0">
                <a:latin typeface="Arial" charset="0"/>
                <a:cs typeface="Arial" charset="0"/>
              </a:rPr>
              <a:t> </a:t>
            </a:r>
            <a:r>
              <a:rPr lang="fi-FI" dirty="0" err="1" smtClean="0">
                <a:latin typeface="Arial" charset="0"/>
                <a:cs typeface="Arial" charset="0"/>
              </a:rPr>
              <a:t>database</a:t>
            </a:r>
            <a:r>
              <a:rPr lang="fi-FI" dirty="0" smtClean="0">
                <a:latin typeface="Arial" charset="0"/>
                <a:cs typeface="Arial" charset="0"/>
              </a:rPr>
              <a:t> </a:t>
            </a:r>
            <a:endParaRPr lang="fi-FI" dirty="0" smtClean="0">
              <a:latin typeface="Arial" charset="0"/>
              <a:cs typeface="Arial" charset="0"/>
            </a:endParaRPr>
          </a:p>
        </p:txBody>
      </p:sp>
      <p:sp>
        <p:nvSpPr>
          <p:cNvPr id="4" name="Subtitle 5"/>
          <p:cNvSpPr txBox="1">
            <a:spLocks/>
          </p:cNvSpPr>
          <p:nvPr/>
        </p:nvSpPr>
        <p:spPr bwMode="auto">
          <a:xfrm>
            <a:off x="1690688" y="3284538"/>
            <a:ext cx="5761037" cy="14398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normAutofit/>
          </a:bodyPr>
          <a:lstStyle>
            <a:lvl1pPr marL="0" indent="0" algn="ctr" rtl="0" fontAlgn="base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Clr>
                <a:srgbClr val="FF7900"/>
              </a:buClr>
              <a:buSzPct val="80000"/>
              <a:buFontTx/>
              <a:buNone/>
              <a:tabLst>
                <a:tab pos="20669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rtl="0" fontAlgn="base">
              <a:lnSpc>
                <a:spcPts val="30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2pPr>
            <a:lvl3pPr marL="809625" indent="-171450" algn="l" rtl="0" fontAlgn="base">
              <a:lnSpc>
                <a:spcPts val="28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3pPr>
            <a:lvl4pPr marL="1162050" indent="-180975" algn="l" rtl="0" fontAlgn="base">
              <a:lnSpc>
                <a:spcPts val="28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4pPr>
            <a:lvl5pPr marL="1524000" indent="-180975" algn="l" rtl="0" fontAlgn="base">
              <a:lnSpc>
                <a:spcPts val="26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5pPr>
            <a:lvl6pPr marL="16002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6pPr>
            <a:lvl7pPr marL="20574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7pPr>
            <a:lvl8pPr marL="25146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8pPr>
            <a:lvl9pPr marL="29718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fi-FI" sz="1400" b="0" kern="0" dirty="0" smtClean="0"/>
              <a:t>Mari Laakso</a:t>
            </a:r>
          </a:p>
          <a:p>
            <a:pPr>
              <a:defRPr/>
            </a:pPr>
            <a:r>
              <a:rPr lang="fi-FI" sz="1400" b="0" kern="0" dirty="0" err="1" smtClean="0"/>
              <a:t>Finnish</a:t>
            </a:r>
            <a:r>
              <a:rPr lang="fi-FI" sz="1400" b="0" kern="0" dirty="0" smtClean="0"/>
              <a:t> </a:t>
            </a:r>
            <a:r>
              <a:rPr lang="fi-FI" sz="1400" b="0" kern="0" dirty="0" err="1" smtClean="0"/>
              <a:t>Geospatial</a:t>
            </a:r>
            <a:r>
              <a:rPr lang="fi-FI" sz="1400" b="0" kern="0" dirty="0" smtClean="0"/>
              <a:t> </a:t>
            </a:r>
            <a:r>
              <a:rPr lang="fi-FI" sz="1400" b="0" kern="0" dirty="0" err="1" smtClean="0"/>
              <a:t>Research</a:t>
            </a:r>
            <a:r>
              <a:rPr lang="fi-FI" sz="1400" b="0" kern="0" dirty="0" smtClean="0"/>
              <a:t> Institute, </a:t>
            </a:r>
            <a:r>
              <a:rPr lang="fi-FI" sz="1400" b="0" kern="0" dirty="0" smtClean="0"/>
              <a:t>National </a:t>
            </a:r>
            <a:r>
              <a:rPr lang="fi-FI" sz="1400" b="0" kern="0" dirty="0" err="1" smtClean="0"/>
              <a:t>Land</a:t>
            </a:r>
            <a:r>
              <a:rPr lang="fi-FI" sz="1400" b="0" kern="0" dirty="0" smtClean="0"/>
              <a:t> </a:t>
            </a:r>
            <a:r>
              <a:rPr lang="fi-FI" sz="1400" b="0" kern="0" dirty="0" err="1" smtClean="0"/>
              <a:t>Survey</a:t>
            </a:r>
            <a:r>
              <a:rPr lang="fi-FI" sz="1400" b="0" kern="0" dirty="0" smtClean="0"/>
              <a:t> of Finland</a:t>
            </a:r>
            <a:endParaRPr lang="fi-FI" sz="1400" b="0" kern="0" dirty="0" smtClean="0"/>
          </a:p>
          <a:p>
            <a:pPr>
              <a:defRPr/>
            </a:pPr>
            <a:r>
              <a:rPr lang="fi-FI" sz="1400" b="0" kern="0" dirty="0" smtClean="0"/>
              <a:t>3.4.2017 </a:t>
            </a:r>
            <a:r>
              <a:rPr lang="fi-FI" sz="1400" b="0" kern="0" dirty="0" err="1" smtClean="0"/>
              <a:t>EuroSDR</a:t>
            </a:r>
            <a:r>
              <a:rPr lang="fi-FI" sz="1400" b="0" kern="0" dirty="0" smtClean="0"/>
              <a:t> workshop, </a:t>
            </a:r>
            <a:r>
              <a:rPr lang="en-US" sz="1400" b="0" kern="0" dirty="0"/>
              <a:t>Crowdsourcing in National Mapping 2017</a:t>
            </a:r>
            <a:endParaRPr lang="fi-FI" sz="1400" b="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 err="1" smtClean="0"/>
              <a:t>Identified</a:t>
            </a:r>
            <a:r>
              <a:rPr lang="fi-FI" dirty="0" smtClean="0"/>
              <a:t> </a:t>
            </a:r>
            <a:r>
              <a:rPr lang="fi-FI" dirty="0" err="1" smtClean="0"/>
              <a:t>pros</a:t>
            </a:r>
            <a:r>
              <a:rPr lang="fi-FI" dirty="0" smtClean="0"/>
              <a:t> of VGI</a:t>
            </a:r>
            <a:endParaRPr lang="fi-FI" dirty="0" smtClean="0"/>
          </a:p>
        </p:txBody>
      </p:sp>
      <p:sp>
        <p:nvSpPr>
          <p:cNvPr id="6148" name="Dian numeron paikkamerkki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A1EB98-8847-4DD1-BD3B-77C1A45D93CF}" type="slidenum">
              <a:rPr lang="fi-FI"/>
              <a:pPr/>
              <a:t>2</a:t>
            </a:fld>
            <a:endParaRPr lang="fi-FI"/>
          </a:p>
        </p:txBody>
      </p:sp>
      <p:pic>
        <p:nvPicPr>
          <p:cNvPr id="5" name="Picture Placeholder 2" descr="IMG_0057-edit.jpg"/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4" b="5804"/>
          <a:stretch>
            <a:fillRect/>
          </a:stretch>
        </p:blipFill>
        <p:spPr>
          <a:xfrm>
            <a:off x="5292080" y="2060848"/>
            <a:ext cx="3358801" cy="3960813"/>
          </a:xfrm>
          <a:prstGeom prst="rect">
            <a:avLst/>
          </a:prstGeom>
        </p:spPr>
      </p:pic>
      <p:sp>
        <p:nvSpPr>
          <p:cNvPr id="2" name="Suorakulmio 1"/>
          <p:cNvSpPr/>
          <p:nvPr/>
        </p:nvSpPr>
        <p:spPr>
          <a:xfrm>
            <a:off x="827584" y="1772816"/>
            <a:ext cx="4248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People who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have the need for reliable topographic maps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are willing to collect and share data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are able to participate.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For certain features only possible way of mapping (paths and trails).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Enable up-to-date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Contributions visible without delays.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Communication of changing conditions.</a:t>
            </a: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enaario_2016090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5" y="116632"/>
            <a:ext cx="9056365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2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dirty="0" smtClean="0"/>
          </a:p>
        </p:txBody>
      </p:sp>
      <p:sp>
        <p:nvSpPr>
          <p:cNvPr id="5123" name="Content Placeholder 5"/>
          <p:cNvSpPr>
            <a:spLocks noGrp="1"/>
          </p:cNvSpPr>
          <p:nvPr>
            <p:ph sz="quarter" idx="10"/>
          </p:nvPr>
        </p:nvSpPr>
        <p:spPr>
          <a:xfrm>
            <a:off x="970662" y="2492897"/>
            <a:ext cx="7056438" cy="3240360"/>
          </a:xfrm>
        </p:spPr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dirty="0" smtClean="0"/>
              <a:t>A VGI </a:t>
            </a:r>
            <a:r>
              <a:rPr lang="fi-FI" dirty="0" err="1" smtClean="0"/>
              <a:t>map</a:t>
            </a:r>
            <a:r>
              <a:rPr lang="fi-FI" dirty="0" smtClean="0"/>
              <a:t> </a:t>
            </a:r>
            <a:r>
              <a:rPr lang="fi-FI" dirty="0" err="1" smtClean="0"/>
              <a:t>service</a:t>
            </a:r>
            <a:r>
              <a:rPr lang="fi-FI" dirty="0" smtClean="0"/>
              <a:t> to </a:t>
            </a:r>
            <a:r>
              <a:rPr lang="fi-FI" dirty="0" err="1" smtClean="0"/>
              <a:t>pilot</a:t>
            </a:r>
            <a:r>
              <a:rPr lang="fi-FI" dirty="0" smtClean="0"/>
              <a:t> </a:t>
            </a:r>
            <a:r>
              <a:rPr lang="fi-FI" dirty="0" err="1" smtClean="0"/>
              <a:t>crowdsourcing</a:t>
            </a:r>
            <a:r>
              <a:rPr lang="fi-FI" dirty="0" smtClean="0"/>
              <a:t> for </a:t>
            </a:r>
            <a:r>
              <a:rPr lang="fi-FI" dirty="0" err="1" smtClean="0"/>
              <a:t>national</a:t>
            </a:r>
            <a:r>
              <a:rPr lang="fi-FI" dirty="0" smtClean="0"/>
              <a:t> </a:t>
            </a:r>
            <a:r>
              <a:rPr lang="fi-FI" dirty="0" err="1" smtClean="0"/>
              <a:t>topographic</a:t>
            </a:r>
            <a:r>
              <a:rPr lang="fi-FI" dirty="0" smtClean="0"/>
              <a:t> </a:t>
            </a:r>
            <a:r>
              <a:rPr lang="fi-FI" dirty="0" err="1" smtClean="0"/>
              <a:t>database</a:t>
            </a:r>
            <a:endParaRPr lang="fi-FI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dirty="0" smtClean="0"/>
              <a:t>Focus on </a:t>
            </a:r>
            <a:r>
              <a:rPr lang="fi-FI" dirty="0" err="1" smtClean="0"/>
              <a:t>outdoor</a:t>
            </a:r>
            <a:r>
              <a:rPr lang="fi-FI" dirty="0" smtClean="0"/>
              <a:t> </a:t>
            </a:r>
            <a:r>
              <a:rPr lang="fi-FI" dirty="0" err="1" smtClean="0"/>
              <a:t>features</a:t>
            </a:r>
            <a:r>
              <a:rPr lang="fi-FI" dirty="0" smtClean="0"/>
              <a:t> ( </a:t>
            </a:r>
            <a:r>
              <a:rPr lang="fi-FI" dirty="0" err="1" smtClean="0"/>
              <a:t>paths</a:t>
            </a:r>
            <a:r>
              <a:rPr lang="fi-FI" dirty="0" smtClean="0"/>
              <a:t>, </a:t>
            </a:r>
            <a:r>
              <a:rPr lang="fi-FI" dirty="0" err="1" smtClean="0"/>
              <a:t>trails</a:t>
            </a:r>
            <a:r>
              <a:rPr lang="fi-FI" dirty="0" smtClean="0"/>
              <a:t>, </a:t>
            </a:r>
            <a:r>
              <a:rPr lang="fi-FI" dirty="0" err="1" smtClean="0"/>
              <a:t>crossing</a:t>
            </a:r>
            <a:r>
              <a:rPr lang="fi-FI" dirty="0" smtClean="0"/>
              <a:t> </a:t>
            </a:r>
            <a:r>
              <a:rPr lang="fi-FI" dirty="0" err="1" smtClean="0"/>
              <a:t>points</a:t>
            </a:r>
            <a:r>
              <a:rPr lang="fi-FI" dirty="0" smtClean="0"/>
              <a:t> etc.)</a:t>
            </a:r>
            <a:endParaRPr lang="fi-FI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dirty="0" smtClean="0"/>
              <a:t>New </a:t>
            </a:r>
            <a:r>
              <a:rPr lang="fi-FI" dirty="0" err="1" smtClean="0"/>
              <a:t>features</a:t>
            </a:r>
            <a:r>
              <a:rPr lang="fi-FI" dirty="0" smtClean="0"/>
              <a:t> </a:t>
            </a:r>
            <a:r>
              <a:rPr lang="fi-FI" dirty="0" err="1" smtClean="0"/>
              <a:t>enabled</a:t>
            </a:r>
            <a:r>
              <a:rPr lang="fi-FI" dirty="0" smtClean="0"/>
              <a:t>.</a:t>
            </a:r>
            <a:endParaRPr lang="fi-FI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dirty="0" err="1" smtClean="0"/>
              <a:t>Also</a:t>
            </a:r>
            <a:r>
              <a:rPr lang="fi-FI" dirty="0" smtClean="0"/>
              <a:t> </a:t>
            </a:r>
            <a:r>
              <a:rPr lang="fi-FI" dirty="0" err="1" smtClean="0"/>
              <a:t>possible</a:t>
            </a:r>
            <a:r>
              <a:rPr lang="fi-FI" dirty="0" smtClean="0"/>
              <a:t> to </a:t>
            </a:r>
            <a:r>
              <a:rPr lang="fi-FI" dirty="0" err="1" smtClean="0"/>
              <a:t>report</a:t>
            </a:r>
            <a:r>
              <a:rPr lang="fi-FI" dirty="0" smtClean="0"/>
              <a:t> </a:t>
            </a:r>
            <a:r>
              <a:rPr lang="fi-FI" dirty="0" err="1" smtClean="0"/>
              <a:t>errors</a:t>
            </a:r>
            <a:r>
              <a:rPr lang="fi-FI" dirty="0" smtClean="0"/>
              <a:t>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5124" name="Dian numeron paikkamerkki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6D4B2E-48A1-4314-812E-44C372EA1614}" type="slidenum">
              <a:rPr lang="fi-FI"/>
              <a:pPr/>
              <a:t>4</a:t>
            </a:fld>
            <a:endParaRPr lang="fi-FI"/>
          </a:p>
        </p:txBody>
      </p:sp>
      <p:pic>
        <p:nvPicPr>
          <p:cNvPr id="5" name="Picture 3" descr="karttakerttu_00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14" y="514013"/>
            <a:ext cx="4875610" cy="115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0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294967295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/>
          <a:lstStyle/>
          <a:p>
            <a:fld id="{992F4A2E-A85C-4120-845B-94EA79E8941D}" type="slidenum">
              <a:rPr lang="fi-FI" smtClean="0"/>
              <a:pPr/>
              <a:t>5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6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dirty="0" smtClean="0"/>
          </a:p>
        </p:txBody>
      </p:sp>
      <p:sp>
        <p:nvSpPr>
          <p:cNvPr id="5123" name="Content Placeholder 5"/>
          <p:cNvSpPr>
            <a:spLocks noGrp="1"/>
          </p:cNvSpPr>
          <p:nvPr>
            <p:ph sz="quarter" idx="10"/>
          </p:nvPr>
        </p:nvSpPr>
        <p:spPr>
          <a:xfrm>
            <a:off x="611560" y="2492896"/>
            <a:ext cx="3240360" cy="3528492"/>
          </a:xfrm>
        </p:spPr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service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published</a:t>
            </a:r>
            <a:r>
              <a:rPr lang="fi-FI" dirty="0" smtClean="0"/>
              <a:t> 23.3.2017</a:t>
            </a:r>
          </a:p>
          <a:p>
            <a:pPr marL="533400" lvl="1" indent="-257175">
              <a:buFont typeface="Arial" panose="020B0604020202020204" pitchFamily="34" charset="0"/>
              <a:buChar char="•"/>
            </a:pPr>
            <a:r>
              <a:rPr lang="fi-FI" dirty="0" smtClean="0"/>
              <a:t>130 </a:t>
            </a:r>
            <a:r>
              <a:rPr lang="fi-FI" dirty="0" err="1" smtClean="0"/>
              <a:t>registered</a:t>
            </a:r>
            <a:r>
              <a:rPr lang="fi-FI" dirty="0" smtClean="0"/>
              <a:t> </a:t>
            </a:r>
            <a:r>
              <a:rPr lang="fi-FI" dirty="0" err="1" smtClean="0"/>
              <a:t>users</a:t>
            </a:r>
            <a:r>
              <a:rPr lang="fi-FI" dirty="0" smtClean="0"/>
              <a:t> in </a:t>
            </a:r>
            <a:r>
              <a:rPr lang="fi-FI" dirty="0" err="1" smtClean="0"/>
              <a:t>one</a:t>
            </a:r>
            <a:r>
              <a:rPr lang="fi-FI" dirty="0" smtClean="0"/>
              <a:t> </a:t>
            </a:r>
            <a:r>
              <a:rPr lang="fi-FI" dirty="0" err="1" smtClean="0"/>
              <a:t>week</a:t>
            </a:r>
            <a:r>
              <a:rPr lang="fi-FI" dirty="0" smtClean="0"/>
              <a:t>.</a:t>
            </a:r>
          </a:p>
          <a:p>
            <a:pPr marL="533400" lvl="1" indent="-257175">
              <a:buFont typeface="Arial" panose="020B0604020202020204" pitchFamily="34" charset="0"/>
              <a:buChar char="•"/>
            </a:pPr>
            <a:r>
              <a:rPr lang="fi-FI" dirty="0" smtClean="0"/>
              <a:t>340 data </a:t>
            </a:r>
            <a:r>
              <a:rPr lang="fi-FI" dirty="0" err="1" smtClean="0"/>
              <a:t>features</a:t>
            </a:r>
            <a:r>
              <a:rPr lang="fi-FI" dirty="0" smtClean="0"/>
              <a:t> </a:t>
            </a:r>
            <a:r>
              <a:rPr lang="fi-FI" dirty="0" err="1" smtClean="0"/>
              <a:t>created</a:t>
            </a:r>
            <a:r>
              <a:rPr lang="fi-FI" dirty="0" smtClean="0"/>
              <a:t>.</a:t>
            </a:r>
          </a:p>
          <a:p>
            <a:pPr marL="533400" lvl="1" indent="-257175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dirty="0" err="1" smtClean="0"/>
              <a:t>Positive</a:t>
            </a:r>
            <a:r>
              <a:rPr lang="fi-FI" dirty="0" smtClean="0"/>
              <a:t> feedback.</a:t>
            </a:r>
            <a:endParaRPr lang="fi-FI" dirty="0"/>
          </a:p>
        </p:txBody>
      </p:sp>
      <p:sp>
        <p:nvSpPr>
          <p:cNvPr id="5124" name="Dian numeron paikkamerkki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6D4B2E-48A1-4314-812E-44C372EA1614}" type="slidenum">
              <a:rPr lang="fi-FI"/>
              <a:pPr/>
              <a:t>6</a:t>
            </a:fld>
            <a:endParaRPr lang="fi-FI"/>
          </a:p>
        </p:txBody>
      </p:sp>
      <p:pic>
        <p:nvPicPr>
          <p:cNvPr id="5" name="Picture 3" descr="karttakerttu_00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250"/>
            <a:ext cx="2873029" cy="682739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18147"/>
            <a:ext cx="4633362" cy="57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9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042988" y="981075"/>
            <a:ext cx="7056437" cy="1368425"/>
          </a:xfrm>
        </p:spPr>
        <p:txBody>
          <a:bodyPr/>
          <a:lstStyle/>
          <a:p>
            <a:pPr eaLnBrk="1" hangingPunct="1"/>
            <a:r>
              <a:rPr lang="fi-FI" smtClean="0"/>
              <a:t>More information</a:t>
            </a: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1042988" y="2708275"/>
            <a:ext cx="7056437" cy="5762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dirty="0" smtClean="0">
                <a:latin typeface="Arial" charset="0"/>
                <a:cs typeface="Arial" charset="0"/>
              </a:rPr>
              <a:t>Karttakerttu.fi</a:t>
            </a:r>
            <a:endParaRPr lang="fi-FI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fi-FI" dirty="0" smtClean="0">
                <a:latin typeface="Arial" charset="0"/>
                <a:cs typeface="Arial" charset="0"/>
              </a:rPr>
              <a:t>www.nls.fi</a:t>
            </a:r>
            <a:endParaRPr lang="fi-FI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lvopohja_su">
  <a:themeElements>
    <a:clrScheme name="Maanmittauslaito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1B5CC"/>
      </a:accent1>
      <a:accent2>
        <a:srgbClr val="776F65"/>
      </a:accent2>
      <a:accent3>
        <a:srgbClr val="00B588"/>
      </a:accent3>
      <a:accent4>
        <a:srgbClr val="91BD10"/>
      </a:accent4>
      <a:accent5>
        <a:srgbClr val="FF7900"/>
      </a:accent5>
      <a:accent6>
        <a:srgbClr val="5E172D"/>
      </a:accent6>
      <a:hlink>
        <a:srgbClr val="71B5CC"/>
      </a:hlink>
      <a:folHlink>
        <a:srgbClr val="71B5CC"/>
      </a:folHlink>
    </a:clrScheme>
    <a:fontScheme name="Maanmittauslaitos">
      <a:majorFont>
        <a:latin typeface="Georgi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ED1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kalvopohja_fgi_en</Template>
  <TotalTime>172</TotalTime>
  <Words>207</Words>
  <Application>Microsoft Office PowerPoint</Application>
  <PresentationFormat>Näytössä katseltava diaesitys (4:3)</PresentationFormat>
  <Paragraphs>40</Paragraphs>
  <Slides>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Calibri</vt:lpstr>
      <vt:lpstr>Georgia</vt:lpstr>
      <vt:lpstr>Verdana</vt:lpstr>
      <vt:lpstr>kalvopohja_su</vt:lpstr>
      <vt:lpstr>Bringing the local knowledge to the maps</vt:lpstr>
      <vt:lpstr>Identified pros of VGI</vt:lpstr>
      <vt:lpstr>PowerPoint-esitys</vt:lpstr>
      <vt:lpstr>PowerPoint-esitys</vt:lpstr>
      <vt:lpstr>PowerPoint-esitys</vt:lpstr>
      <vt:lpstr>PowerPoint-esitys</vt:lpstr>
      <vt:lpstr>More information</vt:lpstr>
    </vt:vector>
  </TitlesOfParts>
  <Company>Maanmittauslaitos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heading</dc:title>
  <dc:creator>Keränen Elina</dc:creator>
  <cp:lastModifiedBy>Laakso Mari</cp:lastModifiedBy>
  <cp:revision>4</cp:revision>
  <dcterms:created xsi:type="dcterms:W3CDTF">2017-03-31T07:20:25Z</dcterms:created>
  <dcterms:modified xsi:type="dcterms:W3CDTF">2017-03-31T10:15:24Z</dcterms:modified>
</cp:coreProperties>
</file>