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notesSlides/notesSlide14.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Default Extension="tiff" ContentType="image/tiff"/>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3"/>
  </p:notesMasterIdLst>
  <p:sldIdLst>
    <p:sldId id="424" r:id="rId2"/>
    <p:sldId id="447" r:id="rId3"/>
    <p:sldId id="448" r:id="rId4"/>
    <p:sldId id="449" r:id="rId5"/>
    <p:sldId id="450" r:id="rId6"/>
    <p:sldId id="494" r:id="rId7"/>
    <p:sldId id="468" r:id="rId8"/>
    <p:sldId id="479" r:id="rId9"/>
    <p:sldId id="480" r:id="rId10"/>
    <p:sldId id="495" r:id="rId11"/>
    <p:sldId id="496" r:id="rId12"/>
    <p:sldId id="497" r:id="rId13"/>
    <p:sldId id="498" r:id="rId14"/>
    <p:sldId id="472" r:id="rId15"/>
    <p:sldId id="473" r:id="rId16"/>
    <p:sldId id="500" r:id="rId17"/>
    <p:sldId id="485" r:id="rId18"/>
    <p:sldId id="488" r:id="rId19"/>
    <p:sldId id="482" r:id="rId20"/>
    <p:sldId id="499" r:id="rId21"/>
    <p:sldId id="476" r:id="rId22"/>
    <p:sldId id="489" r:id="rId23"/>
    <p:sldId id="437" r:id="rId24"/>
    <p:sldId id="501" r:id="rId25"/>
    <p:sldId id="423" r:id="rId26"/>
    <p:sldId id="460" r:id="rId27"/>
    <p:sldId id="281" r:id="rId28"/>
    <p:sldId id="463" r:id="rId29"/>
    <p:sldId id="470" r:id="rId30"/>
    <p:sldId id="433" r:id="rId31"/>
    <p:sldId id="465" r:id="rId3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p:clrMru>
</p:presentationPr>
</file>

<file path=ppt/tableStyles.xml><?xml version="1.0" encoding="utf-8"?>
<a:tblStyleLst xmlns:a="http://schemas.openxmlformats.org/drawingml/2006/main" def="{5C22544A-7EE6-4342-B048-85BDC9FD1C3A}">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5" autoAdjust="0"/>
    <p:restoredTop sz="89785" autoAdjust="0"/>
  </p:normalViewPr>
  <p:slideViewPr>
    <p:cSldViewPr>
      <p:cViewPr>
        <p:scale>
          <a:sx n="71" d="100"/>
          <a:sy n="71" d="100"/>
        </p:scale>
        <p:origin x="-732" y="12"/>
      </p:cViewPr>
      <p:guideLst>
        <p:guide orient="horz" pos="2160"/>
        <p:guide pos="2880"/>
      </p:guideLst>
    </p:cSldViewPr>
  </p:slideViewPr>
  <p:outlineViewPr>
    <p:cViewPr>
      <p:scale>
        <a:sx n="33" d="100"/>
        <a:sy n="33" d="100"/>
      </p:scale>
      <p:origin x="0" y="10416"/>
    </p:cViewPr>
  </p:outlineViewPr>
  <p:notesTextViewPr>
    <p:cViewPr>
      <p:scale>
        <a:sx n="100" d="100"/>
        <a:sy n="100" d="100"/>
      </p:scale>
      <p:origin x="0" y="0"/>
    </p:cViewPr>
  </p:notesTextViewPr>
  <p:sorterViewPr>
    <p:cViewPr>
      <p:scale>
        <a:sx n="66" d="100"/>
        <a:sy n="66" d="100"/>
      </p:scale>
      <p:origin x="0" y="558"/>
    </p:cViewPr>
  </p:sorterViewPr>
  <p:notesViewPr>
    <p:cSldViewPr>
      <p:cViewPr varScale="1">
        <p:scale>
          <a:sx n="52" d="100"/>
          <a:sy n="52" d="100"/>
        </p:scale>
        <p:origin x="-2832" y="-10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2FF4AB-6166-4C7A-9A4B-7282172249CD}" type="datetimeFigureOut">
              <a:rPr lang="en-IE" smtClean="0"/>
              <a:pPr/>
              <a:t>24/09/2014</a:t>
            </a:fld>
            <a:endParaRPr lang="en-IE"/>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IE"/>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481E0B5-CE75-4250-9BE3-D3B7A279F600}" type="slidenum">
              <a:rPr lang="en-IE" smtClean="0"/>
              <a:pPr/>
              <a:t>‹#›</a:t>
            </a:fld>
            <a:endParaRPr lang="en-IE"/>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dx.doi.org/10.1016/j.spasta.2012.03.002"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dx.doi.org/10.1525/bio.2009.59.11.9"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sciencedirect.com/science/article/pii/S0143622813002531" TargetMode="External"/><Relationship Id="rId2" Type="http://schemas.openxmlformats.org/officeDocument/2006/relationships/slide" Target="../slides/slide5.xml"/><Relationship Id="rId1" Type="http://schemas.openxmlformats.org/officeDocument/2006/relationships/notesMaster" Target="../notesMasters/notesMaster1.xml"/><Relationship Id="rId5" Type="http://schemas.openxmlformats.org/officeDocument/2006/relationships/hyperlink" Target="http://www.sciencedirect.com/science/journal/01436228/46/supp/C" TargetMode="External"/><Relationship Id="rId4" Type="http://schemas.openxmlformats.org/officeDocument/2006/relationships/hyperlink" Target="http://www.sciencedirect.com/science/journal/01436228"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link.springer.com/chapter/10.1007/978-94-007-4587-2_7"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4481E0B5-CE75-4250-9BE3-D3B7A279F600}" type="slidenum">
              <a:rPr lang="en-IE" smtClean="0"/>
              <a:pPr/>
              <a:t>1</a:t>
            </a:fld>
            <a:endParaRPr lang="en-IE"/>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4481E0B5-CE75-4250-9BE3-D3B7A279F600}" type="slidenum">
              <a:rPr lang="en-IE" smtClean="0"/>
              <a:pPr/>
              <a:t>12</a:t>
            </a:fld>
            <a:endParaRPr lang="en-IE"/>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err="1" smtClean="0"/>
              <a:t>Bioblitz</a:t>
            </a:r>
            <a:endParaRPr lang="en-IE" dirty="0" smtClean="0"/>
          </a:p>
          <a:p>
            <a:r>
              <a:rPr lang="en-IE" dirty="0" smtClean="0"/>
              <a:t>http://discovery.ucl.ac.uk/1433169/</a:t>
            </a:r>
          </a:p>
          <a:p>
            <a:r>
              <a:rPr lang="en-IE" dirty="0" smtClean="0"/>
              <a:t>http://maps.biodiversityireland.ie/#/Home</a:t>
            </a:r>
          </a:p>
          <a:p>
            <a:r>
              <a:rPr lang="en-IE" dirty="0" smtClean="0"/>
              <a:t>http://www.biodiversityireland.ie/</a:t>
            </a:r>
            <a:endParaRPr lang="en-IE" dirty="0"/>
          </a:p>
        </p:txBody>
      </p:sp>
      <p:sp>
        <p:nvSpPr>
          <p:cNvPr id="4" name="Slide Number Placeholder 3"/>
          <p:cNvSpPr>
            <a:spLocks noGrp="1"/>
          </p:cNvSpPr>
          <p:nvPr>
            <p:ph type="sldNum" sz="quarter" idx="10"/>
          </p:nvPr>
        </p:nvSpPr>
        <p:spPr/>
        <p:txBody>
          <a:bodyPr/>
          <a:lstStyle/>
          <a:p>
            <a:fld id="{4481E0B5-CE75-4250-9BE3-D3B7A279F600}" type="slidenum">
              <a:rPr lang="en-IE" smtClean="0"/>
              <a:pPr/>
              <a:t>14</a:t>
            </a:fld>
            <a:endParaRPr lang="en-IE"/>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smtClean="0"/>
              <a:t>FB page</a:t>
            </a:r>
          </a:p>
          <a:p>
            <a:r>
              <a:rPr lang="en-IE" dirty="0" smtClean="0"/>
              <a:t>https://www.facebook.com/media/set/?set=a.10151913629137154.1073741826.8955392153&amp;type=1</a:t>
            </a:r>
            <a:endParaRPr lang="en-IE" dirty="0"/>
          </a:p>
        </p:txBody>
      </p:sp>
      <p:sp>
        <p:nvSpPr>
          <p:cNvPr id="4" name="Slide Number Placeholder 3"/>
          <p:cNvSpPr>
            <a:spLocks noGrp="1"/>
          </p:cNvSpPr>
          <p:nvPr>
            <p:ph type="sldNum" sz="quarter" idx="10"/>
          </p:nvPr>
        </p:nvSpPr>
        <p:spPr/>
        <p:txBody>
          <a:bodyPr/>
          <a:lstStyle/>
          <a:p>
            <a:fld id="{4481E0B5-CE75-4250-9BE3-D3B7A279F600}" type="slidenum">
              <a:rPr lang="en-IE" smtClean="0"/>
              <a:pPr/>
              <a:t>15</a:t>
            </a:fld>
            <a:endParaRPr lang="en-IE"/>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smtClean="0"/>
              <a:t>http://exchange.maps.arcgis.com/apps/OnePane/basicviewer/index.html?appid=c457169604a545e4b641463246628416</a:t>
            </a:r>
          </a:p>
          <a:p>
            <a:r>
              <a:rPr lang="en-IE" dirty="0" smtClean="0"/>
              <a:t>http://maps.esri.ca/gallery/</a:t>
            </a:r>
            <a:endParaRPr lang="en-IE" dirty="0"/>
          </a:p>
        </p:txBody>
      </p:sp>
      <p:sp>
        <p:nvSpPr>
          <p:cNvPr id="4" name="Slide Number Placeholder 3"/>
          <p:cNvSpPr>
            <a:spLocks noGrp="1"/>
          </p:cNvSpPr>
          <p:nvPr>
            <p:ph type="sldNum" sz="quarter" idx="10"/>
          </p:nvPr>
        </p:nvSpPr>
        <p:spPr/>
        <p:txBody>
          <a:bodyPr/>
          <a:lstStyle/>
          <a:p>
            <a:fld id="{4481E0B5-CE75-4250-9BE3-D3B7A279F600}" type="slidenum">
              <a:rPr lang="en-IE" smtClean="0"/>
              <a:pPr/>
              <a:t>16</a:t>
            </a:fld>
            <a:endParaRPr lang="en-IE"/>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4481E0B5-CE75-4250-9BE3-D3B7A279F600}" type="slidenum">
              <a:rPr lang="en-IE" smtClean="0"/>
              <a:pPr/>
              <a:t>17</a:t>
            </a:fld>
            <a:endParaRPr lang="en-IE"/>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4481E0B5-CE75-4250-9BE3-D3B7A279F600}" type="slidenum">
              <a:rPr lang="en-IE" smtClean="0"/>
              <a:pPr/>
              <a:t>18</a:t>
            </a:fld>
            <a:endParaRPr lang="en-IE"/>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sz="1200" i="1" kern="1200" baseline="0" dirty="0" smtClean="0">
                <a:solidFill>
                  <a:schemeClr val="tx1"/>
                </a:solidFill>
                <a:latin typeface="+mn-lt"/>
                <a:ea typeface="+mn-ea"/>
                <a:cs typeface="+mn-cs"/>
              </a:rPr>
              <a:t>Nate </a:t>
            </a:r>
            <a:r>
              <a:rPr lang="en-IE" sz="1200" i="1" kern="1200" baseline="0" dirty="0" err="1" smtClean="0">
                <a:solidFill>
                  <a:schemeClr val="tx1"/>
                </a:solidFill>
                <a:latin typeface="+mn-lt"/>
                <a:ea typeface="+mn-ea"/>
                <a:cs typeface="+mn-cs"/>
              </a:rPr>
              <a:t>Engler,Teresa</a:t>
            </a:r>
            <a:r>
              <a:rPr lang="en-IE" sz="1200" i="1" kern="1200" baseline="0" dirty="0" smtClean="0">
                <a:solidFill>
                  <a:schemeClr val="tx1"/>
                </a:solidFill>
                <a:latin typeface="+mn-lt"/>
                <a:ea typeface="+mn-ea"/>
                <a:cs typeface="+mn-cs"/>
              </a:rPr>
              <a:t> </a:t>
            </a:r>
            <a:r>
              <a:rPr lang="en-IE" sz="1200" i="1" kern="1200" baseline="0" dirty="0" err="1" smtClean="0">
                <a:solidFill>
                  <a:schemeClr val="tx1"/>
                </a:solidFill>
                <a:latin typeface="+mn-lt"/>
                <a:ea typeface="+mn-ea"/>
                <a:cs typeface="+mn-cs"/>
              </a:rPr>
              <a:t>Scassa</a:t>
            </a:r>
            <a:r>
              <a:rPr lang="en-IE" sz="1200" i="1" kern="1200" baseline="0" dirty="0" smtClean="0">
                <a:solidFill>
                  <a:schemeClr val="tx1"/>
                </a:solidFill>
                <a:latin typeface="+mn-lt"/>
                <a:ea typeface="+mn-ea"/>
                <a:cs typeface="+mn-cs"/>
              </a:rPr>
              <a:t>, D. R. Fraser Taylor, (2014), </a:t>
            </a:r>
            <a:r>
              <a:rPr lang="en-IE" sz="1200" kern="1200" baseline="0" dirty="0" err="1" smtClean="0">
                <a:solidFill>
                  <a:schemeClr val="tx1"/>
                </a:solidFill>
                <a:latin typeface="+mn-lt"/>
                <a:ea typeface="+mn-ea"/>
                <a:cs typeface="+mn-cs"/>
              </a:rPr>
              <a:t>Cybercartography</a:t>
            </a:r>
            <a:r>
              <a:rPr lang="en-IE" sz="1200" kern="1200" baseline="0" dirty="0" smtClean="0">
                <a:solidFill>
                  <a:schemeClr val="tx1"/>
                </a:solidFill>
                <a:latin typeface="+mn-lt"/>
                <a:ea typeface="+mn-ea"/>
                <a:cs typeface="+mn-cs"/>
              </a:rPr>
              <a:t> and Volunteered Geographic Information, Chapter 4 in D.R. Fraser Taylor and Tracey P. Lauriault, Developments in the Theory and Practice of </a:t>
            </a:r>
            <a:r>
              <a:rPr lang="en-IE" sz="1200" kern="1200" baseline="0" dirty="0" err="1" smtClean="0">
                <a:solidFill>
                  <a:schemeClr val="tx1"/>
                </a:solidFill>
                <a:latin typeface="+mn-lt"/>
                <a:ea typeface="+mn-ea"/>
                <a:cs typeface="+mn-cs"/>
              </a:rPr>
              <a:t>Cybercartography</a:t>
            </a:r>
            <a:r>
              <a:rPr lang="en-IE" sz="1200" kern="1200" baseline="0" dirty="0" smtClean="0">
                <a:solidFill>
                  <a:schemeClr val="tx1"/>
                </a:solidFill>
                <a:latin typeface="+mn-lt"/>
                <a:ea typeface="+mn-ea"/>
                <a:cs typeface="+mn-cs"/>
              </a:rPr>
              <a:t>, 2nd Edition, Elsevier.</a:t>
            </a:r>
            <a:endParaRPr lang="en-IE" dirty="0"/>
          </a:p>
        </p:txBody>
      </p:sp>
      <p:sp>
        <p:nvSpPr>
          <p:cNvPr id="4" name="Slide Number Placeholder 3"/>
          <p:cNvSpPr>
            <a:spLocks noGrp="1"/>
          </p:cNvSpPr>
          <p:nvPr>
            <p:ph type="sldNum" sz="quarter" idx="10"/>
          </p:nvPr>
        </p:nvSpPr>
        <p:spPr/>
        <p:txBody>
          <a:bodyPr/>
          <a:lstStyle/>
          <a:p>
            <a:fld id="{4481E0B5-CE75-4250-9BE3-D3B7A279F600}" type="slidenum">
              <a:rPr lang="en-IE" smtClean="0"/>
              <a:pPr/>
              <a:t>19</a:t>
            </a:fld>
            <a:endParaRPr lang="en-IE"/>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dirty="0" smtClean="0"/>
              <a:t>In </a:t>
            </a:r>
            <a:r>
              <a:rPr lang="en-IE" dirty="0" err="1" smtClean="0"/>
              <a:t>Hickling</a:t>
            </a:r>
            <a:r>
              <a:rPr lang="en-IE" dirty="0" smtClean="0"/>
              <a:t> Arthurs Low (HAL)</a:t>
            </a:r>
            <a:r>
              <a:rPr lang="en-IE" baseline="0" dirty="0" smtClean="0"/>
              <a:t>, 2012, </a:t>
            </a:r>
            <a:r>
              <a:rPr lang="en-IE" i="1" dirty="0" smtClean="0"/>
              <a:t>Volunteered Geographic Information (VGI) Primer</a:t>
            </a:r>
            <a:r>
              <a:rPr lang="en-IE" dirty="0" smtClean="0"/>
              <a:t>, </a:t>
            </a:r>
            <a:r>
              <a:rPr lang="en-IE" sz="1200" kern="1200" dirty="0" smtClean="0">
                <a:solidFill>
                  <a:schemeClr val="tx1"/>
                </a:solidFill>
                <a:latin typeface="+mn-lt"/>
                <a:ea typeface="+mn-ea"/>
                <a:cs typeface="+mn-cs"/>
              </a:rPr>
              <a:t>CANADIAN GEOSPATIAL DATA INFRASTRUCTURE </a:t>
            </a:r>
          </a:p>
          <a:p>
            <a:r>
              <a:rPr lang="en-IE" sz="1200" kern="1200" dirty="0" smtClean="0">
                <a:solidFill>
                  <a:schemeClr val="tx1"/>
                </a:solidFill>
                <a:latin typeface="+mn-lt"/>
                <a:ea typeface="+mn-ea"/>
                <a:cs typeface="+mn-cs"/>
              </a:rPr>
              <a:t>INFORMATION PRODUCT 21e,</a:t>
            </a:r>
            <a:r>
              <a:rPr lang="en-IE" sz="1200" kern="1200" baseline="0" dirty="0" smtClean="0">
                <a:solidFill>
                  <a:schemeClr val="tx1"/>
                </a:solidFill>
                <a:latin typeface="+mn-lt"/>
                <a:ea typeface="+mn-ea"/>
                <a:cs typeface="+mn-cs"/>
              </a:rPr>
              <a:t> </a:t>
            </a:r>
            <a:r>
              <a:rPr lang="en-IE" dirty="0" smtClean="0"/>
              <a:t>Science &amp; Technology Policy Research and Analysis Resource team, </a:t>
            </a:r>
            <a:r>
              <a:rPr lang="en-IE" dirty="0" err="1" smtClean="0"/>
              <a:t>GeoConnections</a:t>
            </a:r>
            <a:r>
              <a:rPr lang="en-IE" dirty="0" smtClean="0"/>
              <a:t>. Ottawa: Natural Resources</a:t>
            </a:r>
            <a:r>
              <a:rPr lang="en-IE" baseline="0" dirty="0" smtClean="0"/>
              <a:t> Canada.</a:t>
            </a:r>
            <a:r>
              <a:rPr lang="en-IE" dirty="0" smtClean="0"/>
              <a:t> http://ftp2.cits.rncan.gc.ca/pub/geott/ess_pubs/291/291948/cgdi_ip_21e.pdf</a:t>
            </a:r>
          </a:p>
          <a:p>
            <a:endParaRPr lang="en-IE" dirty="0" smtClean="0"/>
          </a:p>
          <a:p>
            <a:r>
              <a:rPr lang="en-IE" dirty="0" smtClean="0"/>
              <a:t>Canadian </a:t>
            </a:r>
            <a:r>
              <a:rPr lang="en-IE" dirty="0" err="1" smtClean="0"/>
              <a:t>Geomatics</a:t>
            </a:r>
            <a:r>
              <a:rPr lang="en-IE" dirty="0" smtClean="0"/>
              <a:t> Community Strategy "White Paper" and Scenarios (January 2013) was prepared for Natural Resources Canada by </a:t>
            </a:r>
            <a:r>
              <a:rPr lang="en-IE" dirty="0" err="1" smtClean="0"/>
              <a:t>Hickling</a:t>
            </a:r>
            <a:r>
              <a:rPr lang="en-IE" dirty="0" smtClean="0"/>
              <a:t> Arthurs Low Corporation (HAL). </a:t>
            </a:r>
          </a:p>
          <a:p>
            <a:endParaRPr lang="en-IE" dirty="0" smtClean="0"/>
          </a:p>
          <a:p>
            <a:endParaRPr lang="en-IE" dirty="0" smtClean="0"/>
          </a:p>
          <a:p>
            <a:endParaRPr lang="en-IE" dirty="0"/>
          </a:p>
        </p:txBody>
      </p:sp>
      <p:sp>
        <p:nvSpPr>
          <p:cNvPr id="4" name="Slide Number Placeholder 3"/>
          <p:cNvSpPr>
            <a:spLocks noGrp="1"/>
          </p:cNvSpPr>
          <p:nvPr>
            <p:ph type="sldNum" sz="quarter" idx="10"/>
          </p:nvPr>
        </p:nvSpPr>
        <p:spPr/>
        <p:txBody>
          <a:bodyPr/>
          <a:lstStyle/>
          <a:p>
            <a:fld id="{4481E0B5-CE75-4250-9BE3-D3B7A279F600}" type="slidenum">
              <a:rPr lang="en-IE" smtClean="0"/>
              <a:pPr/>
              <a:t>21</a:t>
            </a:fld>
            <a:endParaRPr lang="en-IE"/>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IE" sz="1200" kern="1200" dirty="0" smtClean="0">
                <a:solidFill>
                  <a:schemeClr val="tx1"/>
                </a:solidFill>
                <a:latin typeface="+mn-lt"/>
                <a:ea typeface="+mn-ea"/>
                <a:cs typeface="+mn-cs"/>
              </a:rPr>
              <a:t>“The range of contribution models for VGI input to Web</a:t>
            </a:r>
            <a:r>
              <a:rPr lang="en-IE" sz="1200" kern="1200" baseline="0" dirty="0" smtClean="0">
                <a:solidFill>
                  <a:schemeClr val="tx1"/>
                </a:solidFill>
                <a:latin typeface="+mn-lt"/>
                <a:ea typeface="+mn-ea"/>
                <a:cs typeface="+mn-cs"/>
              </a:rPr>
              <a:t> </a:t>
            </a:r>
            <a:r>
              <a:rPr lang="en-IE" sz="1200" kern="1200" dirty="0" smtClean="0">
                <a:solidFill>
                  <a:schemeClr val="tx1"/>
                </a:solidFill>
                <a:latin typeface="+mn-lt"/>
                <a:ea typeface="+mn-ea"/>
                <a:cs typeface="+mn-cs"/>
              </a:rPr>
              <a:t>-</a:t>
            </a:r>
            <a:r>
              <a:rPr lang="en-IE" sz="1200" kern="1200" baseline="0" dirty="0" smtClean="0">
                <a:solidFill>
                  <a:schemeClr val="tx1"/>
                </a:solidFill>
                <a:latin typeface="+mn-lt"/>
                <a:ea typeface="+mn-ea"/>
                <a:cs typeface="+mn-cs"/>
              </a:rPr>
              <a:t> </a:t>
            </a:r>
            <a:r>
              <a:rPr lang="en-IE" sz="1200" kern="1200" dirty="0" smtClean="0">
                <a:solidFill>
                  <a:schemeClr val="tx1"/>
                </a:solidFill>
                <a:latin typeface="+mn-lt"/>
                <a:ea typeface="+mn-ea"/>
                <a:cs typeface="+mn-cs"/>
              </a:rPr>
              <a:t>based geospatial databases is also broad. Figure 2 illustrates this spectrum, from systems that are restricted to authorized contributors who are typically in</a:t>
            </a:r>
            <a:r>
              <a:rPr lang="en-IE" sz="1200" kern="1200" baseline="0" dirty="0" smtClean="0">
                <a:solidFill>
                  <a:schemeClr val="tx1"/>
                </a:solidFill>
                <a:latin typeface="+mn-lt"/>
                <a:ea typeface="+mn-ea"/>
                <a:cs typeface="+mn-cs"/>
              </a:rPr>
              <a:t> </a:t>
            </a:r>
            <a:r>
              <a:rPr lang="en-IE" sz="1200" kern="1200" dirty="0" smtClean="0">
                <a:solidFill>
                  <a:schemeClr val="tx1"/>
                </a:solidFill>
                <a:latin typeface="+mn-lt"/>
                <a:ea typeface="+mn-ea"/>
                <a:cs typeface="+mn-cs"/>
              </a:rPr>
              <a:t>the expert professional or authority categories, to open systems that will accept content from anyone, with variations of these models in between. It also shows that the formality of quality control methods covers a spectrum, from iterative refinements made by individual citizen contributors (the “crowd”) to quality assessment by trained geographic professionals”. </a:t>
            </a:r>
          </a:p>
          <a:p>
            <a:endParaRPr lang="en-IE" dirty="0" smtClean="0"/>
          </a:p>
          <a:p>
            <a:endParaRPr lang="en-IE" dirty="0" smtClean="0"/>
          </a:p>
          <a:p>
            <a:endParaRPr lang="en-IE" dirty="0" smtClean="0"/>
          </a:p>
          <a:p>
            <a:r>
              <a:rPr lang="en-IE" dirty="0" err="1" smtClean="0"/>
              <a:t>Hickling</a:t>
            </a:r>
            <a:r>
              <a:rPr lang="en-IE" dirty="0" smtClean="0"/>
              <a:t> Arthurs Low (HAL)</a:t>
            </a:r>
            <a:r>
              <a:rPr lang="en-IE" baseline="0" dirty="0" smtClean="0"/>
              <a:t>, 2012, </a:t>
            </a:r>
            <a:r>
              <a:rPr lang="en-IE" i="1" dirty="0" smtClean="0"/>
              <a:t>Volunteered Geographic Information (VGI) Primer</a:t>
            </a:r>
            <a:r>
              <a:rPr lang="en-IE" dirty="0" smtClean="0"/>
              <a:t>, </a:t>
            </a:r>
            <a:r>
              <a:rPr lang="en-IE" sz="1200" kern="1200" dirty="0" smtClean="0">
                <a:solidFill>
                  <a:schemeClr val="tx1"/>
                </a:solidFill>
                <a:latin typeface="+mn-lt"/>
                <a:ea typeface="+mn-ea"/>
                <a:cs typeface="+mn-cs"/>
              </a:rPr>
              <a:t>CANADIAN GEOSPATIAL DATA INFRASTRUCTURE </a:t>
            </a:r>
          </a:p>
          <a:p>
            <a:r>
              <a:rPr lang="en-IE" sz="1200" kern="1200" dirty="0" smtClean="0">
                <a:solidFill>
                  <a:schemeClr val="tx1"/>
                </a:solidFill>
                <a:latin typeface="+mn-lt"/>
                <a:ea typeface="+mn-ea"/>
                <a:cs typeface="+mn-cs"/>
              </a:rPr>
              <a:t>INFORMATION PRODUCT 21e,</a:t>
            </a:r>
            <a:r>
              <a:rPr lang="en-IE" sz="1200" kern="1200" baseline="0" dirty="0" smtClean="0">
                <a:solidFill>
                  <a:schemeClr val="tx1"/>
                </a:solidFill>
                <a:latin typeface="+mn-lt"/>
                <a:ea typeface="+mn-ea"/>
                <a:cs typeface="+mn-cs"/>
              </a:rPr>
              <a:t> </a:t>
            </a:r>
            <a:r>
              <a:rPr lang="en-IE" dirty="0" smtClean="0"/>
              <a:t>Science &amp; Technology Policy Research and Analysis Resource team, </a:t>
            </a:r>
            <a:r>
              <a:rPr lang="en-IE" dirty="0" err="1" smtClean="0"/>
              <a:t>GeoConnections</a:t>
            </a:r>
            <a:r>
              <a:rPr lang="en-IE" dirty="0" smtClean="0"/>
              <a:t>. Ottawa: Natural Resources</a:t>
            </a:r>
            <a:r>
              <a:rPr lang="en-IE" baseline="0" dirty="0" smtClean="0"/>
              <a:t> Canada.</a:t>
            </a:r>
            <a:r>
              <a:rPr lang="en-IE" dirty="0" smtClean="0"/>
              <a:t> http://ftp2.cits.rncan.gc.ca/pub/geott/ess_pubs/291/291948/cgdi_ip_21e.pdf</a:t>
            </a:r>
          </a:p>
          <a:p>
            <a:endParaRPr lang="en-IE" dirty="0"/>
          </a:p>
        </p:txBody>
      </p:sp>
      <p:sp>
        <p:nvSpPr>
          <p:cNvPr id="4" name="Slide Number Placeholder 3"/>
          <p:cNvSpPr>
            <a:spLocks noGrp="1"/>
          </p:cNvSpPr>
          <p:nvPr>
            <p:ph type="sldNum" sz="quarter" idx="10"/>
          </p:nvPr>
        </p:nvSpPr>
        <p:spPr/>
        <p:txBody>
          <a:bodyPr/>
          <a:lstStyle/>
          <a:p>
            <a:fld id="{4481E0B5-CE75-4250-9BE3-D3B7A279F600}" type="slidenum">
              <a:rPr lang="en-IE" smtClean="0"/>
              <a:pPr/>
              <a:t>22</a:t>
            </a:fld>
            <a:endParaRPr lang="en-I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4481E0B5-CE75-4250-9BE3-D3B7A279F600}" type="slidenum">
              <a:rPr lang="en-IE" smtClean="0"/>
              <a:pPr/>
              <a:t>28</a:t>
            </a:fld>
            <a:endParaRPr lang="en-IE"/>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IE" sz="1200" kern="1200" dirty="0" smtClean="0">
                <a:solidFill>
                  <a:schemeClr val="tx1"/>
                </a:solidFill>
                <a:latin typeface="+mn-lt"/>
                <a:ea typeface="+mn-ea"/>
                <a:cs typeface="+mn-cs"/>
              </a:rPr>
              <a:t>Volunteered geographic information (VGI) is a phenomenon of recent years, offering an alternative mechanism for the acquisition and compilation of geographic information. As such it offers substantial advantages, but suffers from a general lack of quality assurance.</a:t>
            </a:r>
            <a:endParaRPr lang="en-IE" dirty="0" smtClean="0"/>
          </a:p>
          <a:p>
            <a:pPr rtl="0"/>
            <a:r>
              <a:rPr lang="en-IE" dirty="0" smtClean="0"/>
              <a:t/>
            </a:r>
            <a:br>
              <a:rPr lang="en-IE" dirty="0" smtClean="0"/>
            </a:br>
            <a:r>
              <a:rPr lang="en-IE" sz="1200" kern="1200" dirty="0" smtClean="0">
                <a:solidFill>
                  <a:schemeClr val="tx1"/>
                </a:solidFill>
                <a:latin typeface="+mn-lt"/>
                <a:ea typeface="+mn-ea"/>
                <a:cs typeface="+mn-cs"/>
              </a:rPr>
              <a:t>A version of crowd-sourcing in which members of the general public create and contribute </a:t>
            </a:r>
            <a:r>
              <a:rPr lang="en-IE" sz="1200" kern="1200" dirty="0" err="1" smtClean="0">
                <a:solidFill>
                  <a:schemeClr val="tx1"/>
                </a:solidFill>
                <a:latin typeface="+mn-lt"/>
                <a:ea typeface="+mn-ea"/>
                <a:cs typeface="+mn-cs"/>
              </a:rPr>
              <a:t>georeferenced</a:t>
            </a:r>
            <a:r>
              <a:rPr lang="en-IE" sz="1200" kern="1200" dirty="0" smtClean="0">
                <a:solidFill>
                  <a:schemeClr val="tx1"/>
                </a:solidFill>
                <a:latin typeface="+mn-lt"/>
                <a:ea typeface="+mn-ea"/>
                <a:cs typeface="+mn-cs"/>
              </a:rPr>
              <a:t> facts about the Earth’s surface and near-surface to websites where the facts are synthesized into databases. This phenomenon is part of a broader trend, but has special characteristics that are attributable to the geographic nature of the information, in other words to the requirement that every contributed fact specifies both a geographic location and a description of one or more properties present at that location.</a:t>
            </a:r>
            <a:endParaRPr lang="en-IE" dirty="0" smtClean="0"/>
          </a:p>
          <a:p>
            <a:pPr rtl="0"/>
            <a:r>
              <a:rPr lang="en-IE" dirty="0" smtClean="0"/>
              <a:t/>
            </a:r>
            <a:br>
              <a:rPr lang="en-IE" dirty="0" smtClean="0"/>
            </a:br>
            <a:r>
              <a:rPr lang="en-IE" sz="1200" i="1" kern="1200" dirty="0" err="1" smtClean="0">
                <a:solidFill>
                  <a:schemeClr val="tx1"/>
                </a:solidFill>
                <a:latin typeface="+mn-lt"/>
                <a:ea typeface="+mn-ea"/>
                <a:cs typeface="+mn-cs"/>
              </a:rPr>
              <a:t>Goodchild</a:t>
            </a:r>
            <a:r>
              <a:rPr lang="en-IE" sz="1200" i="1" kern="1200" dirty="0" smtClean="0">
                <a:solidFill>
                  <a:schemeClr val="tx1"/>
                </a:solidFill>
                <a:latin typeface="+mn-lt"/>
                <a:ea typeface="+mn-ea"/>
                <a:cs typeface="+mn-cs"/>
              </a:rPr>
              <a:t>, Michael F., and </a:t>
            </a:r>
            <a:r>
              <a:rPr lang="en-IE" sz="1200" i="1" kern="1200" dirty="0" err="1" smtClean="0">
                <a:solidFill>
                  <a:schemeClr val="tx1"/>
                </a:solidFill>
                <a:latin typeface="+mn-lt"/>
                <a:ea typeface="+mn-ea"/>
                <a:cs typeface="+mn-cs"/>
              </a:rPr>
              <a:t>Linna</a:t>
            </a:r>
            <a:r>
              <a:rPr lang="en-IE" sz="1200" i="1" kern="1200" dirty="0" smtClean="0">
                <a:solidFill>
                  <a:schemeClr val="tx1"/>
                </a:solidFill>
                <a:latin typeface="+mn-lt"/>
                <a:ea typeface="+mn-ea"/>
                <a:cs typeface="+mn-cs"/>
              </a:rPr>
              <a:t> Li. 2012. “Assuring the Quality of Volunteered Geographic Information.” Spatial Statistics 1 (May): 110–20. doi:</a:t>
            </a:r>
            <a:r>
              <a:rPr lang="en-IE" sz="1200" i="1" u="sng" strike="noStrike" kern="1200" dirty="0" smtClean="0">
                <a:solidFill>
                  <a:schemeClr val="tx1"/>
                </a:solidFill>
                <a:latin typeface="+mn-lt"/>
                <a:ea typeface="+mn-ea"/>
                <a:cs typeface="+mn-cs"/>
                <a:hlinkClick r:id="rId3"/>
              </a:rPr>
              <a:t>10.1016/j.spasta.2012.03.002</a:t>
            </a:r>
            <a:r>
              <a:rPr lang="en-IE" sz="1200" i="1" kern="1200" dirty="0" smtClean="0">
                <a:solidFill>
                  <a:schemeClr val="tx1"/>
                </a:solidFill>
                <a:latin typeface="+mn-lt"/>
                <a:ea typeface="+mn-ea"/>
                <a:cs typeface="+mn-cs"/>
              </a:rPr>
              <a:t>.</a:t>
            </a:r>
            <a:endParaRPr lang="en-IE" dirty="0" smtClean="0"/>
          </a:p>
          <a:p>
            <a:pPr rtl="0"/>
            <a:r>
              <a:rPr lang="en-IE" dirty="0" smtClean="0"/>
              <a:t/>
            </a:r>
            <a:br>
              <a:rPr lang="en-IE" dirty="0" smtClean="0"/>
            </a:br>
            <a:r>
              <a:rPr lang="en-IE" sz="1200" kern="1200" dirty="0" smtClean="0">
                <a:solidFill>
                  <a:schemeClr val="tx1"/>
                </a:solidFill>
                <a:latin typeface="+mn-lt"/>
                <a:ea typeface="+mn-ea"/>
                <a:cs typeface="+mn-cs"/>
              </a:rPr>
              <a:t>M.F. </a:t>
            </a:r>
            <a:r>
              <a:rPr lang="en-IE" sz="1200" kern="1200" dirty="0" err="1" smtClean="0">
                <a:solidFill>
                  <a:schemeClr val="tx1"/>
                </a:solidFill>
                <a:latin typeface="+mn-lt"/>
                <a:ea typeface="+mn-ea"/>
                <a:cs typeface="+mn-cs"/>
              </a:rPr>
              <a:t>Goodchild</a:t>
            </a:r>
            <a:r>
              <a:rPr lang="en-IE" sz="1200" kern="1200" dirty="0" smtClean="0">
                <a:solidFill>
                  <a:schemeClr val="tx1"/>
                </a:solidFill>
                <a:latin typeface="+mn-lt"/>
                <a:ea typeface="+mn-ea"/>
                <a:cs typeface="+mn-cs"/>
              </a:rPr>
              <a:t>, Citizens as sensors: the world of volunteered geography, </a:t>
            </a:r>
            <a:r>
              <a:rPr lang="en-IE" sz="1200" kern="1200" dirty="0" err="1" smtClean="0">
                <a:solidFill>
                  <a:schemeClr val="tx1"/>
                </a:solidFill>
                <a:latin typeface="+mn-lt"/>
                <a:ea typeface="+mn-ea"/>
                <a:cs typeface="+mn-cs"/>
              </a:rPr>
              <a:t>GeoJournal</a:t>
            </a:r>
            <a:r>
              <a:rPr lang="en-IE" sz="1200" kern="1200" dirty="0" smtClean="0">
                <a:solidFill>
                  <a:schemeClr val="tx1"/>
                </a:solidFill>
                <a:latin typeface="+mn-lt"/>
                <a:ea typeface="+mn-ea"/>
                <a:cs typeface="+mn-cs"/>
              </a:rPr>
              <a:t>, 69 (4) (2007), pp. 211–221</a:t>
            </a:r>
            <a:endParaRPr lang="en-IE" dirty="0"/>
          </a:p>
        </p:txBody>
      </p:sp>
      <p:sp>
        <p:nvSpPr>
          <p:cNvPr id="4" name="Slide Number Placeholder 3"/>
          <p:cNvSpPr>
            <a:spLocks noGrp="1"/>
          </p:cNvSpPr>
          <p:nvPr>
            <p:ph type="sldNum" sz="quarter" idx="10"/>
          </p:nvPr>
        </p:nvSpPr>
        <p:spPr/>
        <p:txBody>
          <a:bodyPr/>
          <a:lstStyle/>
          <a:p>
            <a:fld id="{4481E0B5-CE75-4250-9BE3-D3B7A279F600}" type="slidenum">
              <a:rPr lang="en-IE" smtClean="0"/>
              <a:pPr/>
              <a:t>3</a:t>
            </a:fld>
            <a:endParaRPr lang="en-IE"/>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4481E0B5-CE75-4250-9BE3-D3B7A279F600}" type="slidenum">
              <a:rPr lang="en-IE" smtClean="0"/>
              <a:pPr/>
              <a:t>29</a:t>
            </a:fld>
            <a:endParaRPr lang="en-IE"/>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4481E0B5-CE75-4250-9BE3-D3B7A279F600}" type="slidenum">
              <a:rPr lang="en-IE" smtClean="0"/>
              <a:pPr/>
              <a:t>30</a:t>
            </a:fld>
            <a:endParaRPr lang="en-IE"/>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IE" dirty="0"/>
          </a:p>
        </p:txBody>
      </p:sp>
      <p:sp>
        <p:nvSpPr>
          <p:cNvPr id="4" name="Slide Number Placeholder 3"/>
          <p:cNvSpPr>
            <a:spLocks noGrp="1"/>
          </p:cNvSpPr>
          <p:nvPr>
            <p:ph type="sldNum" sz="quarter" idx="10"/>
          </p:nvPr>
        </p:nvSpPr>
        <p:spPr/>
        <p:txBody>
          <a:bodyPr/>
          <a:lstStyle/>
          <a:p>
            <a:fld id="{4481E0B5-CE75-4250-9BE3-D3B7A279F600}" type="slidenum">
              <a:rPr lang="en-IE" smtClean="0"/>
              <a:pPr/>
              <a:t>31</a:t>
            </a:fld>
            <a:endParaRPr lang="en-IE"/>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IE" sz="1200" kern="1200" dirty="0" smtClean="0">
                <a:solidFill>
                  <a:schemeClr val="tx1"/>
                </a:solidFill>
                <a:latin typeface="+mn-lt"/>
                <a:ea typeface="+mn-ea"/>
                <a:cs typeface="+mn-cs"/>
              </a:rPr>
              <a:t>Citizen science is the process whereby citizens are involved in science as researchers: a process where concerned citizens, government agencies, industry, academia,</a:t>
            </a:r>
            <a:endParaRPr lang="en-IE" dirty="0" smtClean="0"/>
          </a:p>
          <a:p>
            <a:pPr rtl="0"/>
            <a:r>
              <a:rPr lang="en-IE" sz="1200" kern="1200" dirty="0" smtClean="0">
                <a:solidFill>
                  <a:schemeClr val="tx1"/>
                </a:solidFill>
                <a:latin typeface="+mn-lt"/>
                <a:ea typeface="+mn-ea"/>
                <a:cs typeface="+mn-cs"/>
              </a:rPr>
              <a:t>community groups, and local institutions collaborate to monitor, track and respond to issues of common community [environmental] concern. The focus of recent citizen science is not the traditional “scientists using citizens as data collectors,” but rather, “citizens as scientists”</a:t>
            </a:r>
            <a:endParaRPr lang="en-IE" dirty="0" smtClean="0"/>
          </a:p>
          <a:p>
            <a:pPr rtl="0"/>
            <a:r>
              <a:rPr lang="en-IE" dirty="0" smtClean="0"/>
              <a:t/>
            </a:r>
            <a:br>
              <a:rPr lang="en-IE" dirty="0" smtClean="0"/>
            </a:br>
            <a:r>
              <a:rPr lang="en-IE" sz="1200" i="1" kern="1200" dirty="0" smtClean="0">
                <a:solidFill>
                  <a:schemeClr val="tx1"/>
                </a:solidFill>
                <a:latin typeface="+mn-lt"/>
                <a:ea typeface="+mn-ea"/>
                <a:cs typeface="+mn-cs"/>
              </a:rPr>
              <a:t>Conrad, Cathy C., and Krista G. </a:t>
            </a:r>
            <a:r>
              <a:rPr lang="en-IE" sz="1200" i="1" kern="1200" dirty="0" err="1" smtClean="0">
                <a:solidFill>
                  <a:schemeClr val="tx1"/>
                </a:solidFill>
                <a:latin typeface="+mn-lt"/>
                <a:ea typeface="+mn-ea"/>
                <a:cs typeface="+mn-cs"/>
              </a:rPr>
              <a:t>Hilchey</a:t>
            </a:r>
            <a:r>
              <a:rPr lang="en-IE" sz="1200" i="1" kern="1200" dirty="0" smtClean="0">
                <a:solidFill>
                  <a:schemeClr val="tx1"/>
                </a:solidFill>
                <a:latin typeface="+mn-lt"/>
                <a:ea typeface="+mn-ea"/>
                <a:cs typeface="+mn-cs"/>
              </a:rPr>
              <a:t>. 2011. “A Review of Citizen Science and Community-Based Environmental Monitoring: Issues and Opportunities.” Environmental Monitoring and Assessment 176 (1-4): 273–91. doi:10.1007/s10661-010-1582-5.</a:t>
            </a:r>
            <a:endParaRPr lang="en-IE" dirty="0" smtClean="0"/>
          </a:p>
          <a:p>
            <a:pPr rtl="0"/>
            <a:r>
              <a:rPr lang="en-IE" dirty="0" smtClean="0"/>
              <a:t/>
            </a:r>
            <a:br>
              <a:rPr lang="en-IE" dirty="0" smtClean="0"/>
            </a:br>
            <a:r>
              <a:rPr lang="en-IE" sz="1200" kern="1200" dirty="0" smtClean="0">
                <a:solidFill>
                  <a:schemeClr val="tx1"/>
                </a:solidFill>
                <a:latin typeface="+mn-lt"/>
                <a:ea typeface="+mn-ea"/>
                <a:cs typeface="+mn-cs"/>
              </a:rPr>
              <a:t>A research technique which enlists the public in gathering scientific data and information. Large-scale citizen science projects can engage participants in continental or even global data-gathering networks</a:t>
            </a:r>
            <a:endParaRPr lang="en-IE" dirty="0" smtClean="0"/>
          </a:p>
          <a:p>
            <a:pPr rtl="0"/>
            <a:r>
              <a:rPr lang="en-IE" dirty="0" smtClean="0"/>
              <a:t/>
            </a:r>
            <a:br>
              <a:rPr lang="en-IE" dirty="0" smtClean="0"/>
            </a:br>
            <a:r>
              <a:rPr lang="en-IE" sz="1200" i="1" kern="1200" dirty="0" err="1" smtClean="0">
                <a:solidFill>
                  <a:schemeClr val="tx1"/>
                </a:solidFill>
                <a:latin typeface="+mn-lt"/>
                <a:ea typeface="+mn-ea"/>
                <a:cs typeface="+mn-cs"/>
              </a:rPr>
              <a:t>Bonney</a:t>
            </a:r>
            <a:r>
              <a:rPr lang="en-IE" sz="1200" i="1" kern="1200" dirty="0" smtClean="0">
                <a:solidFill>
                  <a:schemeClr val="tx1"/>
                </a:solidFill>
                <a:latin typeface="+mn-lt"/>
                <a:ea typeface="+mn-ea"/>
                <a:cs typeface="+mn-cs"/>
              </a:rPr>
              <a:t>, Rick, </a:t>
            </a:r>
            <a:r>
              <a:rPr lang="en-IE" sz="1200" i="1" kern="1200" dirty="0" err="1" smtClean="0">
                <a:solidFill>
                  <a:schemeClr val="tx1"/>
                </a:solidFill>
                <a:latin typeface="+mn-lt"/>
                <a:ea typeface="+mn-ea"/>
                <a:cs typeface="+mn-cs"/>
              </a:rPr>
              <a:t>Caren</a:t>
            </a:r>
            <a:r>
              <a:rPr lang="en-IE" sz="1200" i="1" kern="1200" dirty="0" smtClean="0">
                <a:solidFill>
                  <a:schemeClr val="tx1"/>
                </a:solidFill>
                <a:latin typeface="+mn-lt"/>
                <a:ea typeface="+mn-ea"/>
                <a:cs typeface="+mn-cs"/>
              </a:rPr>
              <a:t> B. Cooper, Janis Dickinson, Steve </a:t>
            </a:r>
            <a:r>
              <a:rPr lang="en-IE" sz="1200" i="1" kern="1200" dirty="0" err="1" smtClean="0">
                <a:solidFill>
                  <a:schemeClr val="tx1"/>
                </a:solidFill>
                <a:latin typeface="+mn-lt"/>
                <a:ea typeface="+mn-ea"/>
                <a:cs typeface="+mn-cs"/>
              </a:rPr>
              <a:t>Kelling</a:t>
            </a:r>
            <a:r>
              <a:rPr lang="en-IE" sz="1200" i="1" kern="1200" dirty="0" smtClean="0">
                <a:solidFill>
                  <a:schemeClr val="tx1"/>
                </a:solidFill>
                <a:latin typeface="+mn-lt"/>
                <a:ea typeface="+mn-ea"/>
                <a:cs typeface="+mn-cs"/>
              </a:rPr>
              <a:t>, Tina Phillips, Kenneth V. Rosenberg, and Jennifer Shirk. 2009. “Citizen Science: A Developing Tool for Expanding Science Knowledge and Scientific Literacy.” </a:t>
            </a:r>
            <a:r>
              <a:rPr lang="en-IE" sz="1200" i="1" kern="1200" dirty="0" err="1" smtClean="0">
                <a:solidFill>
                  <a:schemeClr val="tx1"/>
                </a:solidFill>
                <a:latin typeface="+mn-lt"/>
                <a:ea typeface="+mn-ea"/>
                <a:cs typeface="+mn-cs"/>
              </a:rPr>
              <a:t>BioScience</a:t>
            </a:r>
            <a:r>
              <a:rPr lang="en-IE" sz="1200" i="1" kern="1200" dirty="0" smtClean="0">
                <a:solidFill>
                  <a:schemeClr val="tx1"/>
                </a:solidFill>
                <a:latin typeface="+mn-lt"/>
                <a:ea typeface="+mn-ea"/>
                <a:cs typeface="+mn-cs"/>
              </a:rPr>
              <a:t> 59 (11): 977–84. doi:</a:t>
            </a:r>
            <a:r>
              <a:rPr lang="en-IE" sz="1200" i="1" u="sng" strike="noStrike" kern="1200" dirty="0" smtClean="0">
                <a:solidFill>
                  <a:schemeClr val="tx1"/>
                </a:solidFill>
                <a:latin typeface="+mn-lt"/>
                <a:ea typeface="+mn-ea"/>
                <a:cs typeface="+mn-cs"/>
                <a:hlinkClick r:id="rId3"/>
              </a:rPr>
              <a:t>10.1525/bio.2009.59.11.9</a:t>
            </a:r>
            <a:r>
              <a:rPr lang="en-IE" sz="1200" i="1" kern="1200" dirty="0" smtClean="0">
                <a:solidFill>
                  <a:schemeClr val="tx1"/>
                </a:solidFill>
                <a:latin typeface="+mn-lt"/>
                <a:ea typeface="+mn-ea"/>
                <a:cs typeface="+mn-cs"/>
              </a:rPr>
              <a:t>.</a:t>
            </a:r>
          </a:p>
          <a:p>
            <a:pPr rtl="0"/>
            <a:endParaRPr lang="en-IE" sz="1200" i="1" kern="1200" dirty="0" smtClean="0">
              <a:solidFill>
                <a:schemeClr val="tx1"/>
              </a:solidFill>
              <a:latin typeface="+mn-lt"/>
              <a:ea typeface="+mn-ea"/>
              <a:cs typeface="+mn-cs"/>
            </a:endParaRPr>
          </a:p>
          <a:p>
            <a:pPr rtl="0"/>
            <a:r>
              <a:rPr lang="en-IE" sz="1200" i="1" kern="1200" dirty="0" err="1" smtClean="0">
                <a:solidFill>
                  <a:schemeClr val="tx1"/>
                </a:solidFill>
                <a:latin typeface="+mn-lt"/>
                <a:ea typeface="+mn-ea"/>
                <a:cs typeface="+mn-cs"/>
              </a:rPr>
              <a:t>Muki</a:t>
            </a:r>
            <a:r>
              <a:rPr lang="en-IE" sz="1200" i="1" kern="1200" dirty="0" smtClean="0">
                <a:solidFill>
                  <a:schemeClr val="tx1"/>
                </a:solidFill>
                <a:latin typeface="+mn-lt"/>
                <a:ea typeface="+mn-ea"/>
                <a:cs typeface="+mn-cs"/>
              </a:rPr>
              <a:t> </a:t>
            </a:r>
            <a:r>
              <a:rPr lang="en-IE" sz="1200" i="1" kern="1200" dirty="0" err="1" smtClean="0">
                <a:solidFill>
                  <a:schemeClr val="tx1"/>
                </a:solidFill>
                <a:latin typeface="+mn-lt"/>
                <a:ea typeface="+mn-ea"/>
                <a:cs typeface="+mn-cs"/>
              </a:rPr>
              <a:t>Hacklay</a:t>
            </a:r>
            <a:r>
              <a:rPr lang="en-IE" sz="1200" i="1" kern="1200" dirty="0" smtClean="0">
                <a:solidFill>
                  <a:schemeClr val="tx1"/>
                </a:solidFill>
                <a:latin typeface="+mn-lt"/>
                <a:ea typeface="+mn-ea"/>
                <a:cs typeface="+mn-cs"/>
              </a:rPr>
              <a:t> 2011 classification of citizen science activities http://povesham.wordpress.com/2011/07/20/classification-of-citizen-science-activities/</a:t>
            </a:r>
          </a:p>
          <a:p>
            <a:pPr rtl="0"/>
            <a:endParaRPr lang="en-IE" sz="1200" i="1" kern="1200" dirty="0" smtClean="0">
              <a:solidFill>
                <a:schemeClr val="tx1"/>
              </a:solidFill>
              <a:latin typeface="+mn-lt"/>
              <a:ea typeface="+mn-ea"/>
              <a:cs typeface="+mn-cs"/>
            </a:endParaRPr>
          </a:p>
          <a:p>
            <a:pPr rtl="0"/>
            <a:r>
              <a:rPr lang="en-IE" sz="1200" b="1" i="0" kern="1200" dirty="0" smtClean="0">
                <a:solidFill>
                  <a:schemeClr val="tx1"/>
                </a:solidFill>
                <a:latin typeface="+mn-lt"/>
                <a:ea typeface="+mn-ea"/>
                <a:cs typeface="+mn-cs"/>
              </a:rPr>
              <a:t>Marine Litter Watch </a:t>
            </a:r>
            <a:r>
              <a:rPr lang="en-IE" dirty="0" smtClean="0"/>
              <a:t>collect data on marine litter on beaches relevant for the MSFD to support official monitoring</a:t>
            </a:r>
            <a:r>
              <a:rPr lang="en-IE" baseline="0" dirty="0" smtClean="0"/>
              <a:t> </a:t>
            </a:r>
            <a:r>
              <a:rPr lang="en-IE" sz="1200" i="0" kern="1200" dirty="0" smtClean="0">
                <a:solidFill>
                  <a:schemeClr val="tx1"/>
                </a:solidFill>
                <a:latin typeface="+mn-lt"/>
                <a:ea typeface="+mn-ea"/>
                <a:cs typeface="+mn-cs"/>
              </a:rPr>
              <a:t>http://www.eea.europa.eu/themes/coast_sea/marine-litterwatch</a:t>
            </a:r>
          </a:p>
          <a:p>
            <a:pPr rtl="0"/>
            <a:r>
              <a:rPr lang="en-IE" b="1" dirty="0" err="1" smtClean="0"/>
              <a:t>Safecast</a:t>
            </a:r>
            <a:r>
              <a:rPr lang="en-IE" b="1" dirty="0" smtClean="0"/>
              <a:t> </a:t>
            </a:r>
            <a:r>
              <a:rPr lang="en-IE" dirty="0" smtClean="0"/>
              <a:t>mapping radiation levels and building a sensor network, enabling people to contribute and freely use the data collected</a:t>
            </a:r>
            <a:r>
              <a:rPr lang="en-IE" baseline="0" dirty="0" smtClean="0"/>
              <a:t> http://blog.safecast.org/</a:t>
            </a:r>
            <a:endParaRPr lang="en-IE" b="1" dirty="0" smtClean="0"/>
          </a:p>
          <a:p>
            <a:pPr rtl="0"/>
            <a:r>
              <a:rPr lang="en-IE" b="1" dirty="0" smtClean="0"/>
              <a:t>Project Noah</a:t>
            </a:r>
            <a:r>
              <a:rPr lang="en-IE" dirty="0" smtClean="0"/>
              <a:t> is a tool to explore and document wildlife and a platform to harness the power of citizen scientists everywhere http://www.projectnoah.org/</a:t>
            </a:r>
          </a:p>
          <a:p>
            <a:pPr rtl="0"/>
            <a:r>
              <a:rPr lang="en-IE" b="1" dirty="0" smtClean="0"/>
              <a:t>Galaxy Zoo</a:t>
            </a:r>
            <a:r>
              <a:rPr lang="en-IE" dirty="0" smtClean="0"/>
              <a:t> a project to classify galaxies http://www.galaxyzoo.org/</a:t>
            </a:r>
          </a:p>
          <a:p>
            <a:pPr rtl="0"/>
            <a:endParaRPr lang="en-IE" dirty="0" smtClean="0"/>
          </a:p>
          <a:p>
            <a:endParaRPr lang="en-IE" dirty="0"/>
          </a:p>
        </p:txBody>
      </p:sp>
      <p:sp>
        <p:nvSpPr>
          <p:cNvPr id="4" name="Slide Number Placeholder 3"/>
          <p:cNvSpPr>
            <a:spLocks noGrp="1"/>
          </p:cNvSpPr>
          <p:nvPr>
            <p:ph type="sldNum" sz="quarter" idx="10"/>
          </p:nvPr>
        </p:nvSpPr>
        <p:spPr/>
        <p:txBody>
          <a:bodyPr/>
          <a:lstStyle/>
          <a:p>
            <a:fld id="{4481E0B5-CE75-4250-9BE3-D3B7A279F600}" type="slidenum">
              <a:rPr lang="en-IE" smtClean="0"/>
              <a:pPr/>
              <a:t>4</a:t>
            </a:fld>
            <a:endParaRPr lang="en-IE"/>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rtl="0"/>
            <a:r>
              <a:rPr lang="en-IE" sz="1200" b="1" kern="1200" dirty="0" smtClean="0">
                <a:solidFill>
                  <a:schemeClr val="tx1"/>
                </a:solidFill>
                <a:latin typeface="+mn-lt"/>
                <a:ea typeface="+mn-ea"/>
                <a:cs typeface="+mn-cs"/>
              </a:rPr>
              <a:t>Def: Participatory Mapping</a:t>
            </a:r>
            <a:endParaRPr lang="en-IE" dirty="0" smtClean="0"/>
          </a:p>
          <a:p>
            <a:pPr rtl="0"/>
            <a:r>
              <a:rPr lang="en-IE" dirty="0" smtClean="0"/>
              <a:t/>
            </a:r>
            <a:br>
              <a:rPr lang="en-IE" dirty="0" smtClean="0"/>
            </a:br>
            <a:r>
              <a:rPr lang="en-IE" sz="1200" kern="1200" dirty="0" smtClean="0">
                <a:solidFill>
                  <a:schemeClr val="tx1"/>
                </a:solidFill>
                <a:latin typeface="+mn-lt"/>
                <a:ea typeface="+mn-ea"/>
                <a:cs typeface="+mn-cs"/>
              </a:rPr>
              <a:t>Participatory mapping – “also called community-based mapping - is a general term used to define a set of approaches and techniques that combines the tools of modern cartography with participatory methods to represent the spatial knowledge of local communities. It is based on the premise that local inhabitants possess expert knowledge of their local environments which can be expressed in a geographical framework which is easily understandable and universally recognised. Participatory maps often represent a socially or culturally distinct understanding of landscape and include information that is excluded from mainstream or official maps. Maps created by local communities represent the place in which they live, showing those elements that communities themselves perceive as important such as customary land boundaries, traditional natural resource management practices, sacred areas, and so on”. </a:t>
            </a:r>
            <a:endParaRPr lang="en-IE" dirty="0" smtClean="0"/>
          </a:p>
          <a:p>
            <a:pPr rtl="0"/>
            <a:r>
              <a:rPr lang="en-IE" dirty="0" smtClean="0"/>
              <a:t/>
            </a:r>
            <a:br>
              <a:rPr lang="en-IE" dirty="0" smtClean="0"/>
            </a:br>
            <a:r>
              <a:rPr lang="en-IE" sz="1200" kern="1200" dirty="0" smtClean="0">
                <a:solidFill>
                  <a:schemeClr val="tx1"/>
                </a:solidFill>
                <a:latin typeface="+mn-lt"/>
                <a:ea typeface="+mn-ea"/>
                <a:cs typeface="+mn-cs"/>
              </a:rPr>
              <a:t>“Participatory mapping relies on the ability of individuals to recall their transactional experiences in a place or landscape i.e., the actualized affordances, or in the absence of previous experience, the ability to locate the potential affordances of places on a map”. (Brown and </a:t>
            </a:r>
            <a:r>
              <a:rPr lang="en-IE" sz="1200" kern="1200" dirty="0" err="1" smtClean="0">
                <a:solidFill>
                  <a:schemeClr val="tx1"/>
                </a:solidFill>
                <a:latin typeface="+mn-lt"/>
                <a:ea typeface="+mn-ea"/>
                <a:cs typeface="+mn-cs"/>
              </a:rPr>
              <a:t>Kytta</a:t>
            </a:r>
            <a:r>
              <a:rPr lang="en-IE" sz="1200" kern="1200" dirty="0" smtClean="0">
                <a:solidFill>
                  <a:schemeClr val="tx1"/>
                </a:solidFill>
                <a:latin typeface="+mn-lt"/>
                <a:ea typeface="+mn-ea"/>
                <a:cs typeface="+mn-cs"/>
              </a:rPr>
              <a:t>, 2014)</a:t>
            </a:r>
            <a:endParaRPr lang="en-IE" dirty="0" smtClean="0"/>
          </a:p>
          <a:p>
            <a:r>
              <a:rPr lang="en-IE" dirty="0" smtClean="0"/>
              <a:t/>
            </a:r>
            <a:br>
              <a:rPr lang="en-IE" dirty="0" smtClean="0"/>
            </a:br>
            <a:r>
              <a:rPr lang="en-IE" sz="1200" b="0" kern="1200" dirty="0" smtClean="0">
                <a:solidFill>
                  <a:schemeClr val="tx1"/>
                </a:solidFill>
                <a:latin typeface="+mn-lt"/>
                <a:ea typeface="+mn-ea"/>
                <a:cs typeface="+mn-cs"/>
                <a:hlinkClick r:id="rId3"/>
              </a:rPr>
              <a:t>Greg </a:t>
            </a:r>
            <a:r>
              <a:rPr lang="en-IE" sz="1200" b="0" kern="1200" dirty="0" err="1" smtClean="0">
                <a:solidFill>
                  <a:schemeClr val="tx1"/>
                </a:solidFill>
                <a:latin typeface="+mn-lt"/>
                <a:ea typeface="+mn-ea"/>
                <a:cs typeface="+mn-cs"/>
                <a:hlinkClick r:id="rId3"/>
              </a:rPr>
              <a:t>Brown</a:t>
            </a:r>
            <a:r>
              <a:rPr lang="en-IE" sz="1200" b="0" kern="1200" dirty="0" err="1" smtClean="0">
                <a:solidFill>
                  <a:schemeClr val="tx1"/>
                </a:solidFill>
                <a:latin typeface="+mn-lt"/>
                <a:ea typeface="+mn-ea"/>
                <a:cs typeface="+mn-cs"/>
                <a:hlinkClick r:id="rId3" tooltip="Affiliation: a"/>
              </a:rPr>
              <a:t>a</a:t>
            </a:r>
            <a:r>
              <a:rPr lang="en-IE" sz="1200" b="0" kern="1200" dirty="0" smtClean="0">
                <a:solidFill>
                  <a:schemeClr val="tx1"/>
                </a:solidFill>
                <a:latin typeface="+mn-lt"/>
                <a:ea typeface="+mn-ea"/>
                <a:cs typeface="+mn-cs"/>
              </a:rPr>
              <a:t> and </a:t>
            </a:r>
            <a:r>
              <a:rPr lang="en-IE" sz="1200" b="0" kern="1200" dirty="0" err="1" smtClean="0">
                <a:solidFill>
                  <a:schemeClr val="tx1"/>
                </a:solidFill>
                <a:latin typeface="+mn-lt"/>
                <a:ea typeface="+mn-ea"/>
                <a:cs typeface="+mn-cs"/>
                <a:hlinkClick r:id="rId3"/>
              </a:rPr>
              <a:t>Marketta</a:t>
            </a:r>
            <a:r>
              <a:rPr lang="en-IE" sz="1200" b="0" kern="1200" dirty="0" smtClean="0">
                <a:solidFill>
                  <a:schemeClr val="tx1"/>
                </a:solidFill>
                <a:latin typeface="+mn-lt"/>
                <a:ea typeface="+mn-ea"/>
                <a:cs typeface="+mn-cs"/>
                <a:hlinkClick r:id="rId3"/>
              </a:rPr>
              <a:t> </a:t>
            </a:r>
            <a:r>
              <a:rPr lang="en-IE" sz="1200" b="0" kern="1200" dirty="0" err="1" smtClean="0">
                <a:solidFill>
                  <a:schemeClr val="tx1"/>
                </a:solidFill>
                <a:latin typeface="+mn-lt"/>
                <a:ea typeface="+mn-ea"/>
                <a:cs typeface="+mn-cs"/>
                <a:hlinkClick r:id="rId3"/>
              </a:rPr>
              <a:t>Kyttä</a:t>
            </a:r>
            <a:r>
              <a:rPr lang="en-IE" sz="1200" b="0" kern="1200" dirty="0" err="1" smtClean="0">
                <a:solidFill>
                  <a:schemeClr val="tx1"/>
                </a:solidFill>
                <a:latin typeface="+mn-lt"/>
                <a:ea typeface="+mn-ea"/>
                <a:cs typeface="+mn-cs"/>
                <a:hlinkClick r:id="rId3" tooltip="Affiliation: b"/>
              </a:rPr>
              <a:t>b</a:t>
            </a:r>
            <a:r>
              <a:rPr lang="en-IE" sz="1200" b="0" kern="1200" dirty="0" smtClean="0">
                <a:solidFill>
                  <a:schemeClr val="tx1"/>
                </a:solidFill>
                <a:latin typeface="+mn-lt"/>
                <a:ea typeface="+mn-ea"/>
                <a:cs typeface="+mn-cs"/>
              </a:rPr>
              <a:t>, 2014,</a:t>
            </a:r>
            <a:r>
              <a:rPr lang="en-IE" sz="1200" b="0" kern="1200" baseline="0" dirty="0" smtClean="0">
                <a:solidFill>
                  <a:schemeClr val="tx1"/>
                </a:solidFill>
                <a:latin typeface="+mn-lt"/>
                <a:ea typeface="+mn-ea"/>
                <a:cs typeface="+mn-cs"/>
              </a:rPr>
              <a:t> </a:t>
            </a:r>
            <a:r>
              <a:rPr lang="en-IE" b="0" dirty="0" smtClean="0"/>
              <a:t>Key issues and research priorities for public participation GIS (PPGIS): A synthesis based on empirical research, </a:t>
            </a:r>
            <a:r>
              <a:rPr lang="en-IE" b="0" dirty="0" smtClean="0">
                <a:hlinkClick r:id="rId4" tooltip="Go to Applied Geography on ScienceDirect"/>
              </a:rPr>
              <a:t>Applied Geography</a:t>
            </a:r>
            <a:endParaRPr lang="en-IE" b="0" dirty="0" smtClean="0"/>
          </a:p>
          <a:p>
            <a:r>
              <a:rPr lang="en-IE" b="0" dirty="0" smtClean="0">
                <a:hlinkClick r:id="rId5" tooltip="Go to table of contents for this volume/issue"/>
              </a:rPr>
              <a:t>Volume 46</a:t>
            </a:r>
            <a:r>
              <a:rPr lang="en-IE" b="0" dirty="0" smtClean="0"/>
              <a:t>, January 2014, Pages 122–136</a:t>
            </a:r>
            <a:r>
              <a:rPr lang="en-IE" b="0" baseline="0" dirty="0" smtClean="0"/>
              <a:t> </a:t>
            </a:r>
            <a:r>
              <a:rPr lang="en-IE" sz="1200" b="0" u="sng" strike="noStrike" kern="1200" dirty="0" smtClean="0">
                <a:solidFill>
                  <a:schemeClr val="tx1"/>
                </a:solidFill>
                <a:latin typeface="+mn-lt"/>
                <a:ea typeface="+mn-ea"/>
                <a:cs typeface="+mn-cs"/>
                <a:hlinkClick r:id="rId3"/>
              </a:rPr>
              <a:t>http://www.sciencedirect.com/science/article/pii/S0143622813002531</a:t>
            </a:r>
            <a:r>
              <a:rPr lang="en-IE" sz="1200" b="0" kern="1200" dirty="0" smtClean="0">
                <a:solidFill>
                  <a:schemeClr val="tx1"/>
                </a:solidFill>
                <a:latin typeface="+mn-lt"/>
                <a:ea typeface="+mn-ea"/>
                <a:cs typeface="+mn-cs"/>
              </a:rPr>
              <a:t> </a:t>
            </a:r>
          </a:p>
          <a:p>
            <a:pPr rtl="0"/>
            <a:endParaRPr lang="en-IE" sz="1200" kern="1200" dirty="0" smtClean="0">
              <a:solidFill>
                <a:schemeClr val="tx1"/>
              </a:solidFill>
              <a:latin typeface="+mn-lt"/>
              <a:ea typeface="+mn-ea"/>
              <a:cs typeface="+mn-cs"/>
            </a:endParaRPr>
          </a:p>
          <a:p>
            <a:pPr lvl="1"/>
            <a:r>
              <a:rPr lang="en-IE" dirty="0" smtClean="0"/>
              <a:t>Community Mapping - </a:t>
            </a:r>
          </a:p>
          <a:p>
            <a:pPr lvl="1"/>
            <a:r>
              <a:rPr lang="en-IE" dirty="0" smtClean="0"/>
              <a:t>Counter Mapping - </a:t>
            </a:r>
            <a:r>
              <a:rPr lang="en-IE" dirty="0" err="1" smtClean="0"/>
              <a:t>kalimantan</a:t>
            </a:r>
            <a:endParaRPr lang="en-IE" dirty="0"/>
          </a:p>
        </p:txBody>
      </p:sp>
      <p:sp>
        <p:nvSpPr>
          <p:cNvPr id="4" name="Slide Number Placeholder 3"/>
          <p:cNvSpPr>
            <a:spLocks noGrp="1"/>
          </p:cNvSpPr>
          <p:nvPr>
            <p:ph type="sldNum" sz="quarter" idx="10"/>
          </p:nvPr>
        </p:nvSpPr>
        <p:spPr/>
        <p:txBody>
          <a:bodyPr/>
          <a:lstStyle/>
          <a:p>
            <a:fld id="{4481E0B5-CE75-4250-9BE3-D3B7A279F600}" type="slidenum">
              <a:rPr lang="en-IE" smtClean="0"/>
              <a:pPr/>
              <a:t>5</a:t>
            </a:fld>
            <a:endParaRPr lang="en-I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200" kern="1200" baseline="0" dirty="0" smtClean="0">
                <a:solidFill>
                  <a:schemeClr val="tx1"/>
                </a:solidFill>
                <a:latin typeface="+mn-lt"/>
                <a:ea typeface="+mn-ea"/>
                <a:cs typeface="+mn-cs"/>
              </a:rPr>
              <a:t>Daren C. </a:t>
            </a:r>
            <a:r>
              <a:rPr lang="en-IE" sz="1200" kern="1200" baseline="0" dirty="0" err="1" smtClean="0">
                <a:solidFill>
                  <a:schemeClr val="tx1"/>
                </a:solidFill>
                <a:latin typeface="+mn-lt"/>
                <a:ea typeface="+mn-ea"/>
                <a:cs typeface="+mn-cs"/>
              </a:rPr>
              <a:t>Brabham</a:t>
            </a:r>
            <a:r>
              <a:rPr lang="en-IE" sz="1200" kern="1200" baseline="0" dirty="0" smtClean="0">
                <a:solidFill>
                  <a:schemeClr val="tx1"/>
                </a:solidFill>
                <a:latin typeface="+mn-lt"/>
                <a:ea typeface="+mn-ea"/>
                <a:cs typeface="+mn-cs"/>
              </a:rPr>
              <a:t> IBM </a:t>
            </a:r>
            <a:r>
              <a:rPr lang="en-IE" sz="1200" kern="1200" baseline="0" dirty="0" err="1" smtClean="0">
                <a:solidFill>
                  <a:schemeClr val="tx1"/>
                </a:solidFill>
                <a:latin typeface="+mn-lt"/>
                <a:ea typeface="+mn-ea"/>
                <a:cs typeface="+mn-cs"/>
              </a:rPr>
              <a:t>Center</a:t>
            </a:r>
            <a:r>
              <a:rPr lang="en-IE" sz="1200" kern="1200" baseline="0" dirty="0" smtClean="0">
                <a:solidFill>
                  <a:schemeClr val="tx1"/>
                </a:solidFill>
                <a:latin typeface="+mn-lt"/>
                <a:ea typeface="+mn-ea"/>
                <a:cs typeface="+mn-cs"/>
              </a:rPr>
              <a:t> for The Business of Government, 2013, Using </a:t>
            </a:r>
            <a:r>
              <a:rPr lang="en-IE" sz="1200" kern="1200" baseline="0" dirty="0" err="1" smtClean="0">
                <a:solidFill>
                  <a:schemeClr val="tx1"/>
                </a:solidFill>
                <a:latin typeface="+mn-lt"/>
                <a:ea typeface="+mn-ea"/>
                <a:cs typeface="+mn-cs"/>
              </a:rPr>
              <a:t>Crowdsourcing</a:t>
            </a:r>
            <a:r>
              <a:rPr lang="en-IE" sz="1200" kern="1200" baseline="0" dirty="0" smtClean="0">
                <a:solidFill>
                  <a:schemeClr val="tx1"/>
                </a:solidFill>
                <a:latin typeface="+mn-lt"/>
                <a:ea typeface="+mn-ea"/>
                <a:cs typeface="+mn-cs"/>
              </a:rPr>
              <a:t> In Government,, </a:t>
            </a:r>
            <a:r>
              <a:rPr lang="en-IE" dirty="0" smtClean="0"/>
              <a:t>http://www.businessofgovernment.org/report/using-crowdsourcing-government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IE"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IE" dirty="0" smtClean="0"/>
              <a:t>Definition: “</a:t>
            </a:r>
            <a:r>
              <a:rPr lang="en-IE" sz="1200" kern="1200" baseline="0" dirty="0" err="1" smtClean="0">
                <a:solidFill>
                  <a:schemeClr val="tx1"/>
                </a:solidFill>
                <a:latin typeface="+mn-lt"/>
                <a:ea typeface="+mn-ea"/>
                <a:cs typeface="+mn-cs"/>
              </a:rPr>
              <a:t>Crowdsourcing</a:t>
            </a:r>
            <a:r>
              <a:rPr lang="en-IE" sz="1200" kern="1200" baseline="0" dirty="0" smtClean="0">
                <a:solidFill>
                  <a:schemeClr val="tx1"/>
                </a:solidFill>
                <a:latin typeface="+mn-lt"/>
                <a:ea typeface="+mn-ea"/>
                <a:cs typeface="+mn-cs"/>
              </a:rPr>
              <a:t> is a type of participative online activity in which an individual, an institution, a non-profit organization, or company proposes to a group of individuals of varying knowledge, heterogeneity, and number, via a flexible open call, the voluntary undertaking of a task</a:t>
            </a:r>
            <a:r>
              <a:rPr lang="en-IE" sz="1200" kern="1200" baseline="0" dirty="0" smtClean="0">
                <a:solidFill>
                  <a:schemeClr val="tx1"/>
                </a:solidFill>
                <a:latin typeface="+mn-lt"/>
                <a:ea typeface="+mn-ea"/>
                <a:cs typeface="+mn-cs"/>
              </a:rPr>
              <a:t>. The </a:t>
            </a:r>
            <a:r>
              <a:rPr lang="en-IE" sz="1200" kern="1200" baseline="0" dirty="0" smtClean="0">
                <a:solidFill>
                  <a:schemeClr val="tx1"/>
                </a:solidFill>
                <a:latin typeface="+mn-lt"/>
                <a:ea typeface="+mn-ea"/>
                <a:cs typeface="+mn-cs"/>
              </a:rPr>
              <a:t>undertaking of the task, of variable complexity and modularity, and in which the crowd should participate bringing their work, money, knowledge and/or experience, always entails mutual benefit</a:t>
            </a:r>
            <a:r>
              <a:rPr lang="en-IE" sz="1200" kern="1200" baseline="0" dirty="0" smtClean="0">
                <a:solidFill>
                  <a:schemeClr val="tx1"/>
                </a:solidFill>
                <a:latin typeface="+mn-lt"/>
                <a:ea typeface="+mn-ea"/>
                <a:cs typeface="+mn-cs"/>
              </a:rPr>
              <a:t>. The </a:t>
            </a:r>
            <a:r>
              <a:rPr lang="en-IE" sz="1200" kern="1200" baseline="0" dirty="0" smtClean="0">
                <a:solidFill>
                  <a:schemeClr val="tx1"/>
                </a:solidFill>
                <a:latin typeface="+mn-lt"/>
                <a:ea typeface="+mn-ea"/>
                <a:cs typeface="+mn-cs"/>
              </a:rPr>
              <a:t>user will receive the satisfaction of a given type of need, be it economic, social recognition, self-esteem, or the development of individual skills, while the </a:t>
            </a:r>
            <a:r>
              <a:rPr lang="en-IE" sz="1200" kern="1200" baseline="0" dirty="0" err="1" smtClean="0">
                <a:solidFill>
                  <a:schemeClr val="tx1"/>
                </a:solidFill>
                <a:latin typeface="+mn-lt"/>
                <a:ea typeface="+mn-ea"/>
                <a:cs typeface="+mn-cs"/>
              </a:rPr>
              <a:t>crowdsourcer</a:t>
            </a:r>
            <a:r>
              <a:rPr lang="en-IE" sz="1200" kern="1200" baseline="0" dirty="0" smtClean="0">
                <a:solidFill>
                  <a:schemeClr val="tx1"/>
                </a:solidFill>
                <a:latin typeface="+mn-lt"/>
                <a:ea typeface="+mn-ea"/>
                <a:cs typeface="+mn-cs"/>
              </a:rPr>
              <a:t> will obtain and utilize to their advantage what the user has brought to the venture, whose form will depend on the type of activity undertaken”.(</a:t>
            </a:r>
            <a:r>
              <a:rPr lang="en-IE" sz="1200" kern="1200" baseline="0" dirty="0" err="1" smtClean="0">
                <a:solidFill>
                  <a:schemeClr val="tx1"/>
                </a:solidFill>
                <a:latin typeface="+mn-lt"/>
                <a:ea typeface="+mn-ea"/>
                <a:cs typeface="+mn-cs"/>
              </a:rPr>
              <a:t>Estellés-Arolas</a:t>
            </a:r>
            <a:r>
              <a:rPr lang="en-IE" sz="1200" kern="1200" baseline="0" dirty="0" smtClean="0">
                <a:solidFill>
                  <a:schemeClr val="tx1"/>
                </a:solidFill>
                <a:latin typeface="+mn-lt"/>
                <a:ea typeface="+mn-ea"/>
                <a:cs typeface="+mn-cs"/>
              </a:rPr>
              <a:t> and </a:t>
            </a:r>
            <a:r>
              <a:rPr lang="en-IE" sz="1200" kern="1200" baseline="0" dirty="0" err="1" smtClean="0">
                <a:solidFill>
                  <a:schemeClr val="tx1"/>
                </a:solidFill>
                <a:latin typeface="+mn-lt"/>
                <a:ea typeface="+mn-ea"/>
                <a:cs typeface="+mn-cs"/>
              </a:rPr>
              <a:t>González</a:t>
            </a:r>
            <a:r>
              <a:rPr lang="en-IE" sz="1200" kern="1200" baseline="0" dirty="0" smtClean="0">
                <a:solidFill>
                  <a:schemeClr val="tx1"/>
                </a:solidFill>
                <a:latin typeface="+mn-lt"/>
                <a:ea typeface="+mn-ea"/>
                <a:cs typeface="+mn-cs"/>
              </a:rPr>
              <a:t>-</a:t>
            </a:r>
            <a:r>
              <a:rPr lang="en-IE" sz="1200" kern="1200" baseline="0" dirty="0" err="1" smtClean="0">
                <a:solidFill>
                  <a:schemeClr val="tx1"/>
                </a:solidFill>
                <a:latin typeface="+mn-lt"/>
                <a:ea typeface="+mn-ea"/>
                <a:cs typeface="+mn-cs"/>
              </a:rPr>
              <a:t>Ladrón</a:t>
            </a:r>
            <a:r>
              <a:rPr lang="en-IE" sz="1200" kern="1200" baseline="0" dirty="0" smtClean="0">
                <a:solidFill>
                  <a:schemeClr val="tx1"/>
                </a:solidFill>
                <a:latin typeface="+mn-lt"/>
                <a:ea typeface="+mn-ea"/>
                <a:cs typeface="+mn-cs"/>
              </a:rPr>
              <a:t>-de-Guevara, 2012, p.197) </a:t>
            </a:r>
            <a:endParaRPr lang="en-IE" dirty="0" smtClean="0"/>
          </a:p>
          <a:p>
            <a:endParaRPr lang="en-IE" dirty="0" smtClean="0"/>
          </a:p>
          <a:p>
            <a:r>
              <a:rPr lang="en-IE" dirty="0" smtClean="0"/>
              <a:t>Involves people not normally in your workspace to help collect information</a:t>
            </a:r>
          </a:p>
          <a:p>
            <a:pPr lvl="0">
              <a:buFont typeface="Arial" pitchFamily="34" charset="0"/>
              <a:buChar char="•"/>
            </a:pPr>
            <a:r>
              <a:rPr lang="en-IE" dirty="0" smtClean="0"/>
              <a:t>An organization has a task it needs performed</a:t>
            </a:r>
          </a:p>
          <a:p>
            <a:pPr lvl="0">
              <a:buFont typeface="Arial" pitchFamily="34" charset="0"/>
              <a:buChar char="•"/>
            </a:pPr>
            <a:r>
              <a:rPr lang="en-IE" dirty="0" smtClean="0"/>
              <a:t>An online community voluntarily performs the task</a:t>
            </a:r>
          </a:p>
          <a:p>
            <a:pPr lvl="0">
              <a:buFont typeface="Arial" pitchFamily="34" charset="0"/>
              <a:buChar char="•"/>
            </a:pPr>
            <a:r>
              <a:rPr lang="en-IE" dirty="0" smtClean="0"/>
              <a:t>The result is mutual benefit for the organization and the online community.</a:t>
            </a:r>
          </a:p>
          <a:p>
            <a:pPr marL="228600" indent="-228600">
              <a:buFont typeface="+mj-lt"/>
              <a:buAutoNum type="arabicPeriod"/>
            </a:pPr>
            <a:endParaRPr lang="en-IE" sz="1200" kern="1200" baseline="0" dirty="0" smtClean="0">
              <a:solidFill>
                <a:schemeClr val="tx1"/>
              </a:solidFill>
              <a:latin typeface="+mn-lt"/>
              <a:ea typeface="+mn-ea"/>
              <a:cs typeface="+mn-cs"/>
            </a:endParaRPr>
          </a:p>
          <a:p>
            <a:pPr marL="228600" indent="-228600">
              <a:buFont typeface="+mj-lt"/>
              <a:buNone/>
            </a:pPr>
            <a:r>
              <a:rPr lang="en-IE" sz="1200" b="1" kern="1200" baseline="0" dirty="0" smtClean="0">
                <a:solidFill>
                  <a:schemeClr val="tx1"/>
                </a:solidFill>
                <a:latin typeface="+mn-lt"/>
                <a:ea typeface="+mn-ea"/>
                <a:cs typeface="+mn-cs"/>
              </a:rPr>
              <a:t>Google Flu Trends - </a:t>
            </a:r>
            <a:r>
              <a:rPr lang="en-IE" sz="1200" kern="1200" baseline="0" dirty="0" smtClean="0">
                <a:solidFill>
                  <a:schemeClr val="tx1"/>
                </a:solidFill>
                <a:latin typeface="+mn-lt"/>
                <a:ea typeface="+mn-ea"/>
                <a:cs typeface="+mn-cs"/>
              </a:rPr>
              <a:t>http://www.google.org/flutrends/about/how.html</a:t>
            </a:r>
          </a:p>
          <a:p>
            <a:pPr marL="228600" indent="-228600">
              <a:buFont typeface="+mj-lt"/>
              <a:buNone/>
            </a:pPr>
            <a:r>
              <a:rPr lang="en-IE" sz="1200" b="1" kern="1200" baseline="0" dirty="0" smtClean="0">
                <a:solidFill>
                  <a:schemeClr val="tx1"/>
                </a:solidFill>
                <a:latin typeface="+mn-lt"/>
                <a:ea typeface="+mn-ea"/>
                <a:cs typeface="+mn-cs"/>
              </a:rPr>
              <a:t>Mechanical Turk </a:t>
            </a:r>
            <a:r>
              <a:rPr lang="en-IE" sz="1200" kern="1200" baseline="0" dirty="0" smtClean="0">
                <a:solidFill>
                  <a:schemeClr val="tx1"/>
                </a:solidFill>
                <a:latin typeface="+mn-lt"/>
                <a:ea typeface="+mn-ea"/>
                <a:cs typeface="+mn-cs"/>
              </a:rPr>
              <a:t>- https://www.mturk.com/mturk/welcome </a:t>
            </a:r>
          </a:p>
          <a:p>
            <a:pPr marL="228600" indent="-228600">
              <a:buFont typeface="+mj-lt"/>
              <a:buNone/>
            </a:pPr>
            <a:r>
              <a:rPr lang="en-IE" sz="1200" b="1" kern="1200" baseline="0" dirty="0" smtClean="0">
                <a:solidFill>
                  <a:schemeClr val="tx1"/>
                </a:solidFill>
                <a:latin typeface="+mn-lt"/>
                <a:ea typeface="+mn-ea"/>
                <a:cs typeface="+mn-cs"/>
              </a:rPr>
              <a:t>Notification Edit Service Manual</a:t>
            </a:r>
            <a:r>
              <a:rPr lang="en-IE" sz="1200" kern="1200" baseline="0" dirty="0" smtClean="0">
                <a:solidFill>
                  <a:schemeClr val="tx1"/>
                </a:solidFill>
                <a:latin typeface="+mn-lt"/>
                <a:ea typeface="+mn-ea"/>
                <a:cs typeface="+mn-cs"/>
              </a:rPr>
              <a:t> - http://nes.land.vic.gov.au/WebSite/help/NES_User_Manual_V1.8.pdf, </a:t>
            </a:r>
            <a:r>
              <a:rPr lang="en-IE" sz="1200" b="1" kern="1200" baseline="0" dirty="0" smtClean="0">
                <a:solidFill>
                  <a:schemeClr val="tx1"/>
                </a:solidFill>
                <a:latin typeface="+mn-lt"/>
                <a:ea typeface="+mn-ea"/>
                <a:cs typeface="+mn-cs"/>
              </a:rPr>
              <a:t>site - </a:t>
            </a:r>
            <a:r>
              <a:rPr lang="en-IE" sz="1200" kern="1200" baseline="0" dirty="0" smtClean="0">
                <a:solidFill>
                  <a:schemeClr val="tx1"/>
                </a:solidFill>
                <a:latin typeface="+mn-lt"/>
                <a:ea typeface="+mn-ea"/>
                <a:cs typeface="+mn-cs"/>
              </a:rPr>
              <a:t>http://nes.land.vic.gov.au/WebSite/Login.aspx?ReturnUrl=%2fWebSite%2fDefault.aspx</a:t>
            </a:r>
          </a:p>
          <a:p>
            <a:endParaRPr lang="en-IE" dirty="0"/>
          </a:p>
        </p:txBody>
      </p:sp>
      <p:sp>
        <p:nvSpPr>
          <p:cNvPr id="4" name="Slide Number Placeholder 3"/>
          <p:cNvSpPr>
            <a:spLocks noGrp="1"/>
          </p:cNvSpPr>
          <p:nvPr>
            <p:ph type="sldNum" sz="quarter" idx="10"/>
          </p:nvPr>
        </p:nvSpPr>
        <p:spPr/>
        <p:txBody>
          <a:bodyPr/>
          <a:lstStyle/>
          <a:p>
            <a:fld id="{4481E0B5-CE75-4250-9BE3-D3B7A279F600}" type="slidenum">
              <a:rPr lang="en-IE" smtClean="0"/>
              <a:pPr/>
              <a:t>6</a:t>
            </a:fld>
            <a:endParaRPr lang="en-IE"/>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E" sz="1200" kern="1200" baseline="0" dirty="0" smtClean="0">
                <a:solidFill>
                  <a:schemeClr val="tx1"/>
                </a:solidFill>
                <a:latin typeface="+mn-lt"/>
                <a:ea typeface="+mn-ea"/>
                <a:cs typeface="+mn-cs"/>
              </a:rPr>
              <a:t>Daren C. </a:t>
            </a:r>
            <a:r>
              <a:rPr lang="en-IE" sz="1200" kern="1200" baseline="0" dirty="0" err="1" smtClean="0">
                <a:solidFill>
                  <a:schemeClr val="tx1"/>
                </a:solidFill>
                <a:latin typeface="+mn-lt"/>
                <a:ea typeface="+mn-ea"/>
                <a:cs typeface="+mn-cs"/>
              </a:rPr>
              <a:t>Brabham</a:t>
            </a:r>
            <a:r>
              <a:rPr lang="en-IE" sz="1200" kern="1200" baseline="0" dirty="0" smtClean="0">
                <a:solidFill>
                  <a:schemeClr val="tx1"/>
                </a:solidFill>
                <a:latin typeface="+mn-lt"/>
                <a:ea typeface="+mn-ea"/>
                <a:cs typeface="+mn-cs"/>
              </a:rPr>
              <a:t> IBM </a:t>
            </a:r>
            <a:r>
              <a:rPr lang="en-IE" sz="1200" kern="1200" baseline="0" dirty="0" err="1" smtClean="0">
                <a:solidFill>
                  <a:schemeClr val="tx1"/>
                </a:solidFill>
                <a:latin typeface="+mn-lt"/>
                <a:ea typeface="+mn-ea"/>
                <a:cs typeface="+mn-cs"/>
              </a:rPr>
              <a:t>Center</a:t>
            </a:r>
            <a:r>
              <a:rPr lang="en-IE" sz="1200" kern="1200" baseline="0" dirty="0" smtClean="0">
                <a:solidFill>
                  <a:schemeClr val="tx1"/>
                </a:solidFill>
                <a:latin typeface="+mn-lt"/>
                <a:ea typeface="+mn-ea"/>
                <a:cs typeface="+mn-cs"/>
              </a:rPr>
              <a:t> for The Business of Government, 2013, Using </a:t>
            </a:r>
            <a:r>
              <a:rPr lang="en-IE" sz="1200" kern="1200" baseline="0" dirty="0" err="1" smtClean="0">
                <a:solidFill>
                  <a:schemeClr val="tx1"/>
                </a:solidFill>
                <a:latin typeface="+mn-lt"/>
                <a:ea typeface="+mn-ea"/>
                <a:cs typeface="+mn-cs"/>
              </a:rPr>
              <a:t>Crowdsourcing</a:t>
            </a:r>
            <a:r>
              <a:rPr lang="en-IE" sz="1200" kern="1200" baseline="0" dirty="0" smtClean="0">
                <a:solidFill>
                  <a:schemeClr val="tx1"/>
                </a:solidFill>
                <a:latin typeface="+mn-lt"/>
                <a:ea typeface="+mn-ea"/>
                <a:cs typeface="+mn-cs"/>
              </a:rPr>
              <a:t> In Government,, </a:t>
            </a:r>
            <a:r>
              <a:rPr lang="en-IE" dirty="0" smtClean="0"/>
              <a:t>http://</a:t>
            </a:r>
            <a:r>
              <a:rPr lang="en-IE" dirty="0" smtClean="0"/>
              <a:t>www.businessofgovernment.org/report/using-crowdsourcing-government</a:t>
            </a:r>
          </a:p>
          <a:p>
            <a:pPr marL="0" marR="0" indent="0" algn="l" defTabSz="914400" rtl="0" eaLnBrk="1" fontAlgn="auto" latinLnBrk="0" hangingPunct="1">
              <a:lnSpc>
                <a:spcPct val="100000"/>
              </a:lnSpc>
              <a:spcBef>
                <a:spcPts val="0"/>
              </a:spcBef>
              <a:spcAft>
                <a:spcPts val="0"/>
              </a:spcAft>
              <a:buClrTx/>
              <a:buSzTx/>
              <a:buFontTx/>
              <a:buNone/>
              <a:tabLst/>
              <a:defRPr/>
            </a:pPr>
            <a:endParaRPr lang="en-IE" dirty="0" smtClean="0"/>
          </a:p>
          <a:p>
            <a:r>
              <a:rPr lang="en-IE" sz="1200" kern="1200" baseline="0" dirty="0" smtClean="0">
                <a:solidFill>
                  <a:schemeClr val="tx1"/>
                </a:solidFill>
                <a:latin typeface="+mn-lt"/>
                <a:ea typeface="+mn-ea"/>
                <a:cs typeface="+mn-cs"/>
              </a:rPr>
              <a:t>4 types of approaches—</a:t>
            </a:r>
          </a:p>
          <a:p>
            <a:pPr marL="228600" indent="-228600">
              <a:buFont typeface="+mj-lt"/>
              <a:buAutoNum type="arabicPeriod"/>
            </a:pPr>
            <a:r>
              <a:rPr lang="en-IE" sz="1200" kern="1200" baseline="0" dirty="0" smtClean="0">
                <a:solidFill>
                  <a:schemeClr val="tx1"/>
                </a:solidFill>
                <a:latin typeface="+mn-lt"/>
                <a:ea typeface="+mn-ea"/>
                <a:cs typeface="+mn-cs"/>
              </a:rPr>
              <a:t>the Knowledge Discovery and Management approach, </a:t>
            </a:r>
          </a:p>
          <a:p>
            <a:pPr marL="228600" indent="-228600">
              <a:buFont typeface="+mj-lt"/>
              <a:buAutoNum type="arabicPeriod"/>
            </a:pPr>
            <a:r>
              <a:rPr lang="en-IE" sz="1200" kern="1200" baseline="0" dirty="0" smtClean="0">
                <a:solidFill>
                  <a:schemeClr val="tx1"/>
                </a:solidFill>
                <a:latin typeface="+mn-lt"/>
                <a:ea typeface="+mn-ea"/>
                <a:cs typeface="+mn-cs"/>
              </a:rPr>
              <a:t>the Distributed Human Intelligence Tasking approach, </a:t>
            </a:r>
          </a:p>
          <a:p>
            <a:pPr marL="228600" indent="-228600">
              <a:buFont typeface="+mj-lt"/>
              <a:buAutoNum type="arabicPeriod"/>
            </a:pPr>
            <a:r>
              <a:rPr lang="en-IE" sz="1200" kern="1200" baseline="0" dirty="0" smtClean="0">
                <a:solidFill>
                  <a:schemeClr val="tx1"/>
                </a:solidFill>
                <a:latin typeface="+mn-lt"/>
                <a:ea typeface="+mn-ea"/>
                <a:cs typeface="+mn-cs"/>
              </a:rPr>
              <a:t>the Broadcast Search approach, and </a:t>
            </a:r>
          </a:p>
          <a:p>
            <a:pPr marL="228600" indent="-228600">
              <a:buFont typeface="+mj-lt"/>
              <a:buAutoNum type="arabicPeriod"/>
            </a:pPr>
            <a:r>
              <a:rPr lang="en-IE" sz="1200" kern="1200" baseline="0" dirty="0" smtClean="0">
                <a:solidFill>
                  <a:schemeClr val="tx1"/>
                </a:solidFill>
                <a:latin typeface="+mn-lt"/>
                <a:ea typeface="+mn-ea"/>
                <a:cs typeface="+mn-cs"/>
              </a:rPr>
              <a:t>the Peer-Vetted Creative Production approach</a:t>
            </a:r>
          </a:p>
          <a:p>
            <a:pPr marL="0" marR="0" indent="0" algn="l" defTabSz="914400" rtl="0" eaLnBrk="1" fontAlgn="auto" latinLnBrk="0" hangingPunct="1">
              <a:lnSpc>
                <a:spcPct val="100000"/>
              </a:lnSpc>
              <a:spcBef>
                <a:spcPts val="0"/>
              </a:spcBef>
              <a:spcAft>
                <a:spcPts val="0"/>
              </a:spcAft>
              <a:buClrTx/>
              <a:buSzTx/>
              <a:buFontTx/>
              <a:buNone/>
              <a:tabLst/>
              <a:defRPr/>
            </a:pPr>
            <a:endParaRPr lang="en-IE" dirty="0" smtClean="0"/>
          </a:p>
          <a:p>
            <a:endParaRPr lang="en-IE" dirty="0" smtClean="0"/>
          </a:p>
          <a:p>
            <a:r>
              <a:rPr lang="en-IE" dirty="0" smtClean="0"/>
              <a:t>No science</a:t>
            </a:r>
          </a:p>
          <a:p>
            <a:r>
              <a:rPr lang="en-IE" dirty="0" smtClean="0"/>
              <a:t>Human sensor to see patterns</a:t>
            </a:r>
          </a:p>
          <a:p>
            <a:r>
              <a:rPr lang="en-IE" dirty="0" err="1" smtClean="0"/>
              <a:t>Treadless</a:t>
            </a:r>
            <a:endParaRPr lang="en-IE" dirty="0" smtClean="0"/>
          </a:p>
          <a:p>
            <a:r>
              <a:rPr lang="en-IE" dirty="0" smtClean="0"/>
              <a:t>Top down</a:t>
            </a:r>
            <a:endParaRPr lang="en-IE" dirty="0"/>
          </a:p>
        </p:txBody>
      </p:sp>
      <p:sp>
        <p:nvSpPr>
          <p:cNvPr id="4" name="Slide Number Placeholder 3"/>
          <p:cNvSpPr>
            <a:spLocks noGrp="1"/>
          </p:cNvSpPr>
          <p:nvPr>
            <p:ph type="sldNum" sz="quarter" idx="10"/>
          </p:nvPr>
        </p:nvSpPr>
        <p:spPr/>
        <p:txBody>
          <a:bodyPr/>
          <a:lstStyle/>
          <a:p>
            <a:fld id="{4481E0B5-CE75-4250-9BE3-D3B7A279F600}" type="slidenum">
              <a:rPr lang="en-IE" smtClean="0"/>
              <a:pPr/>
              <a:t>7</a:t>
            </a:fld>
            <a:endParaRPr lang="en-IE"/>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sz="1200" b="0" i="0" u="none" strike="noStrike" kern="1200" dirty="0" err="1" smtClean="0">
                <a:solidFill>
                  <a:schemeClr val="tx1"/>
                </a:solidFill>
                <a:latin typeface="+mn-lt"/>
                <a:ea typeface="+mn-ea"/>
                <a:cs typeface="+mn-cs"/>
              </a:rPr>
              <a:t>Haklay</a:t>
            </a:r>
            <a:r>
              <a:rPr lang="en-IE" sz="1200" b="0" i="0" u="none" strike="noStrike" kern="1200" dirty="0" smtClean="0">
                <a:solidFill>
                  <a:schemeClr val="tx1"/>
                </a:solidFill>
                <a:latin typeface="+mn-lt"/>
                <a:ea typeface="+mn-ea"/>
                <a:cs typeface="+mn-cs"/>
              </a:rPr>
              <a:t>, </a:t>
            </a:r>
            <a:r>
              <a:rPr lang="en-IE" sz="1200" b="0" i="0" u="none" strike="noStrike" kern="1200" dirty="0" err="1" smtClean="0">
                <a:solidFill>
                  <a:schemeClr val="tx1"/>
                </a:solidFill>
                <a:latin typeface="+mn-lt"/>
                <a:ea typeface="+mn-ea"/>
                <a:cs typeface="+mn-cs"/>
              </a:rPr>
              <a:t>Muki</a:t>
            </a:r>
            <a:r>
              <a:rPr lang="en-IE" sz="1200" b="0" i="0" u="none" strike="noStrike" kern="1200" dirty="0" smtClean="0">
                <a:solidFill>
                  <a:schemeClr val="tx1"/>
                </a:solidFill>
                <a:latin typeface="+mn-lt"/>
                <a:ea typeface="+mn-ea"/>
                <a:cs typeface="+mn-cs"/>
              </a:rPr>
              <a:t>. 2013. “Citizen Science and Volunteered Geographic Information: Overview and Typology of Participation.” In </a:t>
            </a:r>
            <a:r>
              <a:rPr lang="en-IE" sz="1200" b="0" i="0" u="none" strike="noStrike" kern="1200" dirty="0" err="1" smtClean="0">
                <a:solidFill>
                  <a:schemeClr val="tx1"/>
                </a:solidFill>
                <a:latin typeface="+mn-lt"/>
                <a:ea typeface="+mn-ea"/>
                <a:cs typeface="+mn-cs"/>
              </a:rPr>
              <a:t>Crowdsourcing</a:t>
            </a:r>
            <a:r>
              <a:rPr lang="en-IE" sz="1200" b="0" i="0" u="none" strike="noStrike" kern="1200" dirty="0" smtClean="0">
                <a:solidFill>
                  <a:schemeClr val="tx1"/>
                </a:solidFill>
                <a:latin typeface="+mn-lt"/>
                <a:ea typeface="+mn-ea"/>
                <a:cs typeface="+mn-cs"/>
              </a:rPr>
              <a:t> Geographic Knowledge, edited by Daniel Sui, Sarah Elwood, and Michael </a:t>
            </a:r>
            <a:r>
              <a:rPr lang="en-IE" sz="1200" b="0" i="0" u="none" strike="noStrike" kern="1200" dirty="0" err="1" smtClean="0">
                <a:solidFill>
                  <a:schemeClr val="tx1"/>
                </a:solidFill>
                <a:latin typeface="+mn-lt"/>
                <a:ea typeface="+mn-ea"/>
                <a:cs typeface="+mn-cs"/>
              </a:rPr>
              <a:t>Goodchild</a:t>
            </a:r>
            <a:r>
              <a:rPr lang="en-IE" sz="1200" b="0" i="0" u="none" strike="noStrike" kern="1200" dirty="0" smtClean="0">
                <a:solidFill>
                  <a:schemeClr val="tx1"/>
                </a:solidFill>
                <a:latin typeface="+mn-lt"/>
                <a:ea typeface="+mn-ea"/>
                <a:cs typeface="+mn-cs"/>
              </a:rPr>
              <a:t>, 105–22. Springer Netherlands. </a:t>
            </a:r>
            <a:r>
              <a:rPr lang="en-IE" sz="1200" b="0" i="0" u="sng" strike="noStrike" kern="1200" dirty="0" smtClean="0">
                <a:solidFill>
                  <a:schemeClr val="tx1"/>
                </a:solidFill>
                <a:latin typeface="+mn-lt"/>
                <a:ea typeface="+mn-ea"/>
                <a:cs typeface="+mn-cs"/>
                <a:hlinkClick r:id="rId3"/>
              </a:rPr>
              <a:t>http://link.springer.com/chapter/10.1007/978-94-007-4587-2_7</a:t>
            </a:r>
            <a:r>
              <a:rPr lang="en-IE" sz="1200" b="0" i="0" u="none" strike="noStrike" kern="1200" dirty="0" smtClean="0">
                <a:solidFill>
                  <a:schemeClr val="tx1"/>
                </a:solidFill>
                <a:latin typeface="+mn-lt"/>
                <a:ea typeface="+mn-ea"/>
                <a:cs typeface="+mn-cs"/>
              </a:rPr>
              <a:t>.</a:t>
            </a:r>
          </a:p>
          <a:p>
            <a:endParaRPr lang="en-IE" sz="1200" b="0" i="0" u="none" strike="noStrike" kern="1200" dirty="0" smtClean="0">
              <a:solidFill>
                <a:schemeClr val="tx1"/>
              </a:solidFill>
              <a:latin typeface="+mn-lt"/>
              <a:ea typeface="+mn-ea"/>
              <a:cs typeface="+mn-cs"/>
            </a:endParaRPr>
          </a:p>
          <a:p>
            <a:r>
              <a:rPr lang="en-IE" sz="1200" kern="1200" baseline="0" dirty="0" smtClean="0">
                <a:solidFill>
                  <a:schemeClr val="tx1"/>
                </a:solidFill>
                <a:latin typeface="+mn-lt"/>
                <a:ea typeface="+mn-ea"/>
                <a:cs typeface="+mn-cs"/>
              </a:rPr>
              <a:t>“This typology exposes how citizen science integrates and challenges the way in which science discovers and produces knowledge. Questions about the way in which knowledge is produced and truths are discovered are part of the epistemology of science. As noted above, throughout the 20th century, as science became more specialised, it also became professionalised”. </a:t>
            </a:r>
            <a:endParaRPr lang="en-IE" sz="1200" b="0" i="0" u="none" strike="noStrike" kern="1200" dirty="0" smtClean="0">
              <a:solidFill>
                <a:schemeClr val="tx1"/>
              </a:solidFill>
              <a:latin typeface="+mn-lt"/>
              <a:ea typeface="+mn-ea"/>
              <a:cs typeface="+mn-cs"/>
            </a:endParaRPr>
          </a:p>
          <a:p>
            <a:endParaRPr lang="en-IE" sz="1200" b="0" i="0" u="none" strike="noStrike" kern="1200" dirty="0" smtClean="0">
              <a:solidFill>
                <a:schemeClr val="tx1"/>
              </a:solidFill>
              <a:latin typeface="+mn-lt"/>
              <a:ea typeface="+mn-ea"/>
              <a:cs typeface="+mn-cs"/>
            </a:endParaRPr>
          </a:p>
          <a:p>
            <a:pPr marL="228600" indent="-228600">
              <a:buFont typeface="+mj-lt"/>
              <a:buAutoNum type="arabicPeriod"/>
            </a:pPr>
            <a:r>
              <a:rPr lang="en-IE" sz="1200" b="1" kern="1200" baseline="0" dirty="0" err="1" smtClean="0">
                <a:solidFill>
                  <a:schemeClr val="tx1"/>
                </a:solidFill>
                <a:latin typeface="+mn-lt"/>
                <a:ea typeface="+mn-ea"/>
                <a:cs typeface="+mn-cs"/>
              </a:rPr>
              <a:t>Crowdsourcing</a:t>
            </a:r>
            <a:r>
              <a:rPr lang="en-IE" sz="1200" b="1" kern="1200" baseline="0" dirty="0" smtClean="0">
                <a:solidFill>
                  <a:schemeClr val="tx1"/>
                </a:solidFill>
                <a:latin typeface="+mn-lt"/>
                <a:ea typeface="+mn-ea"/>
                <a:cs typeface="+mn-cs"/>
              </a:rPr>
              <a:t>: “</a:t>
            </a:r>
            <a:r>
              <a:rPr lang="en-IE" sz="1200" kern="1200" baseline="0" dirty="0" smtClean="0">
                <a:solidFill>
                  <a:schemeClr val="tx1"/>
                </a:solidFill>
                <a:latin typeface="+mn-lt"/>
                <a:ea typeface="+mn-ea"/>
                <a:cs typeface="+mn-cs"/>
              </a:rPr>
              <a:t>At the most basic level, participation is limited to the provision of resources, and the cognitive engagement is minimal. Volunteered computing relies on many participants that are engaged at this level and, following Howe (2006), this can be termed ‘</a:t>
            </a:r>
            <a:r>
              <a:rPr lang="en-IE" sz="1200" kern="1200" baseline="0" dirty="0" err="1" smtClean="0">
                <a:solidFill>
                  <a:schemeClr val="tx1"/>
                </a:solidFill>
                <a:latin typeface="+mn-lt"/>
                <a:ea typeface="+mn-ea"/>
                <a:cs typeface="+mn-cs"/>
              </a:rPr>
              <a:t>crowdsourcing</a:t>
            </a:r>
            <a:r>
              <a:rPr lang="en-IE" sz="1200" kern="1200" baseline="0" dirty="0" smtClean="0">
                <a:solidFill>
                  <a:schemeClr val="tx1"/>
                </a:solidFill>
                <a:latin typeface="+mn-lt"/>
                <a:ea typeface="+mn-ea"/>
                <a:cs typeface="+mn-cs"/>
              </a:rPr>
              <a:t>’. </a:t>
            </a:r>
            <a:r>
              <a:rPr lang="en-IE" sz="1200" b="1" i="1" kern="1200" baseline="0" dirty="0" smtClean="0">
                <a:solidFill>
                  <a:schemeClr val="tx1"/>
                </a:solidFill>
                <a:latin typeface="+mn-lt"/>
                <a:ea typeface="+mn-ea"/>
                <a:cs typeface="+mn-cs"/>
              </a:rPr>
              <a:t>In participatory sensing</a:t>
            </a:r>
            <a:r>
              <a:rPr lang="en-IE" sz="1200" kern="1200" baseline="0" dirty="0" smtClean="0">
                <a:solidFill>
                  <a:schemeClr val="tx1"/>
                </a:solidFill>
                <a:latin typeface="+mn-lt"/>
                <a:ea typeface="+mn-ea"/>
                <a:cs typeface="+mn-cs"/>
              </a:rPr>
              <a:t>, the implementation of a similar level of engagement will have participants asked to carry sensors around and bring them back to the experiment organiser. The advantage of this approach, from the perspective of scientific framing, is that, as long as the characteristics of the instrumentation are known (e.g. the accuracy of a GPS receiver), the experiment is controlled to some extent, and some assumptions about the quality of the information can be used. At the same time, running projects at the </a:t>
            </a:r>
            <a:r>
              <a:rPr lang="en-IE" sz="1200" kern="1200" baseline="0" dirty="0" err="1" smtClean="0">
                <a:solidFill>
                  <a:schemeClr val="tx1"/>
                </a:solidFill>
                <a:latin typeface="+mn-lt"/>
                <a:ea typeface="+mn-ea"/>
                <a:cs typeface="+mn-cs"/>
              </a:rPr>
              <a:t>crowdsourcing</a:t>
            </a:r>
            <a:r>
              <a:rPr lang="en-IE" sz="1200" kern="1200" baseline="0" dirty="0" smtClean="0">
                <a:solidFill>
                  <a:schemeClr val="tx1"/>
                </a:solidFill>
                <a:latin typeface="+mn-lt"/>
                <a:ea typeface="+mn-ea"/>
                <a:cs typeface="+mn-cs"/>
              </a:rPr>
              <a:t> level means that, despite the willingness of the participants to engage with a scientific project, their most valuable input – their cognitive ability – is wasted”.</a:t>
            </a:r>
            <a:r>
              <a:rPr lang="en-IE" sz="1200" b="1" i="1" kern="1200" baseline="0" dirty="0" smtClean="0">
                <a:solidFill>
                  <a:schemeClr val="tx1"/>
                </a:solidFill>
                <a:latin typeface="+mn-lt"/>
                <a:ea typeface="+mn-ea"/>
                <a:cs typeface="+mn-cs"/>
              </a:rPr>
              <a:t> Climateprediction.net </a:t>
            </a:r>
          </a:p>
          <a:p>
            <a:pPr marL="228600" indent="-228600">
              <a:buFont typeface="+mj-lt"/>
              <a:buAutoNum type="arabicPeriod"/>
            </a:pPr>
            <a:r>
              <a:rPr lang="en-IE" sz="1200" b="1" kern="1200" baseline="0" dirty="0" smtClean="0">
                <a:solidFill>
                  <a:schemeClr val="tx1"/>
                </a:solidFill>
                <a:latin typeface="+mn-lt"/>
                <a:ea typeface="+mn-ea"/>
                <a:cs typeface="+mn-cs"/>
              </a:rPr>
              <a:t>Distributed intelligence: “</a:t>
            </a:r>
            <a:r>
              <a:rPr lang="en-IE" sz="1200" kern="1200" baseline="0" dirty="0" smtClean="0">
                <a:solidFill>
                  <a:schemeClr val="tx1"/>
                </a:solidFill>
                <a:latin typeface="+mn-lt"/>
                <a:ea typeface="+mn-ea"/>
                <a:cs typeface="+mn-cs"/>
              </a:rPr>
              <a:t>in which the cognitive ability of the participants is the resource that is being used. </a:t>
            </a:r>
            <a:r>
              <a:rPr lang="en-IE" sz="1200" b="1" i="1" kern="1200" baseline="0" dirty="0" smtClean="0">
                <a:solidFill>
                  <a:schemeClr val="tx1"/>
                </a:solidFill>
                <a:latin typeface="+mn-lt"/>
                <a:ea typeface="+mn-ea"/>
                <a:cs typeface="+mn-cs"/>
              </a:rPr>
              <a:t>Galaxy Zoo </a:t>
            </a:r>
            <a:r>
              <a:rPr lang="en-IE" sz="1200" kern="1200" baseline="0" dirty="0" smtClean="0">
                <a:solidFill>
                  <a:schemeClr val="tx1"/>
                </a:solidFill>
                <a:latin typeface="+mn-lt"/>
                <a:ea typeface="+mn-ea"/>
                <a:cs typeface="+mn-cs"/>
              </a:rPr>
              <a:t>and many of the ‘classic’ citizen science projects are working at this level. The participants are asked to take some basic training, and then collect data or carry out a simple interpretation activity. Usually, the training activity includes a test that provides the scientists with an indication of the quality of the work that the participant can carry out. With this type of engagement, there is a need to be aware of questions that volunteers will raise while working on the project and how to support their learning beyond the initial training”.</a:t>
            </a:r>
          </a:p>
          <a:p>
            <a:pPr marL="228600" indent="-228600">
              <a:buFont typeface="+mj-lt"/>
              <a:buAutoNum type="arabicPeriod"/>
            </a:pPr>
            <a:r>
              <a:rPr lang="en-IE" sz="1200" b="1" kern="1200" baseline="0" dirty="0" smtClean="0">
                <a:solidFill>
                  <a:schemeClr val="tx1"/>
                </a:solidFill>
                <a:latin typeface="+mn-lt"/>
                <a:ea typeface="+mn-ea"/>
                <a:cs typeface="+mn-cs"/>
              </a:rPr>
              <a:t>Community science</a:t>
            </a:r>
            <a:r>
              <a:rPr lang="en-IE" sz="1200" kern="1200" baseline="0" dirty="0" smtClean="0">
                <a:solidFill>
                  <a:schemeClr val="tx1"/>
                </a:solidFill>
                <a:latin typeface="+mn-lt"/>
                <a:ea typeface="+mn-ea"/>
                <a:cs typeface="+mn-cs"/>
              </a:rPr>
              <a:t> “is a level of participation in which the problem definition is set by the participants, and in consultation with scientists and experts, a data collection method is devised. The participants are then engaged in data collection, but require the assistance of the experts in analysing and interpreting the results. This method is common in environmental justice cases, and goes towards Irwin’s (1995) call to have science that matches the needs of citizens. However, participatory science can occur in other types of projects and activities – especially when considering the volunteers who become experts in the data collection and analysis through their engagement. In such cases, the participants can suggest new research questions that can be explored with the data they have collected. The participants are not involved in detailed analysis of the results of their effort – perhaps because of the level of knowledge that is required to infer scientific conclusions from the data.”</a:t>
            </a:r>
          </a:p>
          <a:p>
            <a:pPr marL="228600" indent="-228600">
              <a:buFont typeface="+mj-lt"/>
              <a:buAutoNum type="arabicPeriod"/>
            </a:pPr>
            <a:r>
              <a:rPr lang="en-IE" sz="1200" b="1" kern="1200" baseline="0" dirty="0" smtClean="0">
                <a:solidFill>
                  <a:schemeClr val="tx1"/>
                </a:solidFill>
                <a:latin typeface="+mn-lt"/>
                <a:ea typeface="+mn-ea"/>
                <a:cs typeface="+mn-cs"/>
              </a:rPr>
              <a:t>extreme citizen science</a:t>
            </a:r>
            <a:r>
              <a:rPr lang="en-IE" sz="1200" kern="1200" baseline="0" dirty="0" smtClean="0">
                <a:solidFill>
                  <a:schemeClr val="tx1"/>
                </a:solidFill>
                <a:latin typeface="+mn-lt"/>
                <a:ea typeface="+mn-ea"/>
                <a:cs typeface="+mn-cs"/>
              </a:rPr>
              <a:t>: “Finally, collaborative science is a completely integrated activity, as it is in parts of astronomy where professional and non-professional scientists are involved in deciding on which scientific problems to work and the nature of the data collection so it is valid and answers the needs of scientific protocols while matching the motivations and interests of the participants. The participants can choose their level of engagement and can be potentially involved in the analysis and publication or utilisation of results. This form of citizen science can be termed ‘extreme citizen science’ and requires the scientists to act as facilitators, in addition to their role as experts. This mode of science also opens the possibility of citizen science without professional scientists, in which the whole process is carried out by the participants to achieve a specific goal”  </a:t>
            </a:r>
            <a:endParaRPr lang="en-IE" dirty="0"/>
          </a:p>
        </p:txBody>
      </p:sp>
      <p:sp>
        <p:nvSpPr>
          <p:cNvPr id="4" name="Slide Number Placeholder 3"/>
          <p:cNvSpPr>
            <a:spLocks noGrp="1"/>
          </p:cNvSpPr>
          <p:nvPr>
            <p:ph type="sldNum" sz="quarter" idx="10"/>
          </p:nvPr>
        </p:nvSpPr>
        <p:spPr/>
        <p:txBody>
          <a:bodyPr/>
          <a:lstStyle/>
          <a:p>
            <a:fld id="{4481E0B5-CE75-4250-9BE3-D3B7A279F600}" type="slidenum">
              <a:rPr lang="en-IE" smtClean="0"/>
              <a:pPr/>
              <a:t>8</a:t>
            </a:fld>
            <a:endParaRPr lang="en-IE"/>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buFont typeface="Arial" pitchFamily="34" charset="0"/>
              <a:buChar char="•"/>
            </a:pPr>
            <a:r>
              <a:rPr lang="en-IE" sz="1200" b="1" kern="1200" dirty="0" smtClean="0">
                <a:solidFill>
                  <a:schemeClr val="tx1"/>
                </a:solidFill>
                <a:latin typeface="+mn-lt"/>
                <a:ea typeface="+mn-ea"/>
                <a:cs typeface="+mn-cs"/>
              </a:rPr>
              <a:t>Neophyte</a:t>
            </a:r>
            <a:r>
              <a:rPr lang="en-IE" sz="1200" kern="1200" dirty="0" smtClean="0">
                <a:solidFill>
                  <a:schemeClr val="tx1"/>
                </a:solidFill>
                <a:latin typeface="+mn-lt"/>
                <a:ea typeface="+mn-ea"/>
                <a:cs typeface="+mn-cs"/>
              </a:rPr>
              <a:t>: “someone with no formal background in a subject, but possessing the interest, time, and willingness to offer an opinion on a subject”; </a:t>
            </a:r>
          </a:p>
          <a:p>
            <a:pPr>
              <a:buFont typeface="Arial" pitchFamily="34" charset="0"/>
              <a:buChar char="•"/>
            </a:pPr>
            <a:r>
              <a:rPr lang="en-IE" sz="1200" b="1" kern="1200" dirty="0" smtClean="0">
                <a:solidFill>
                  <a:schemeClr val="tx1"/>
                </a:solidFill>
                <a:latin typeface="+mn-lt"/>
                <a:ea typeface="+mn-ea"/>
                <a:cs typeface="+mn-cs"/>
              </a:rPr>
              <a:t>Interested Amateur</a:t>
            </a:r>
            <a:r>
              <a:rPr lang="en-IE" sz="1200" kern="1200" dirty="0" smtClean="0">
                <a:solidFill>
                  <a:schemeClr val="tx1"/>
                </a:solidFill>
                <a:latin typeface="+mn-lt"/>
                <a:ea typeface="+mn-ea"/>
                <a:cs typeface="+mn-cs"/>
              </a:rPr>
              <a:t>:</a:t>
            </a:r>
            <a:r>
              <a:rPr lang="en-IE" sz="1200" kern="1200" baseline="0" dirty="0" smtClean="0">
                <a:solidFill>
                  <a:schemeClr val="tx1"/>
                </a:solidFill>
                <a:latin typeface="+mn-lt"/>
                <a:ea typeface="+mn-ea"/>
                <a:cs typeface="+mn-cs"/>
              </a:rPr>
              <a:t> “</a:t>
            </a:r>
            <a:r>
              <a:rPr lang="en-IE" sz="1200" kern="1200" dirty="0" smtClean="0">
                <a:solidFill>
                  <a:schemeClr val="tx1"/>
                </a:solidFill>
                <a:latin typeface="+mn-lt"/>
                <a:ea typeface="+mn-ea"/>
                <a:cs typeface="+mn-cs"/>
              </a:rPr>
              <a:t>someone who has "discovered" their interest in a subject, begun reading the background literature, consulted with other colleagues and experts</a:t>
            </a:r>
            <a:r>
              <a:rPr lang="en-IE" sz="1200" kern="1200" baseline="0" dirty="0" smtClean="0">
                <a:solidFill>
                  <a:schemeClr val="tx1"/>
                </a:solidFill>
                <a:latin typeface="+mn-lt"/>
                <a:ea typeface="+mn-ea"/>
                <a:cs typeface="+mn-cs"/>
              </a:rPr>
              <a:t> </a:t>
            </a:r>
            <a:r>
              <a:rPr lang="en-IE" sz="1200" kern="1200" dirty="0" smtClean="0">
                <a:solidFill>
                  <a:schemeClr val="tx1"/>
                </a:solidFill>
                <a:latin typeface="+mn-lt"/>
                <a:ea typeface="+mn-ea"/>
                <a:cs typeface="+mn-cs"/>
              </a:rPr>
              <a:t>about specific issues, is experimenting with its application, and is gaining experience in appreciating the subject”; </a:t>
            </a:r>
          </a:p>
          <a:p>
            <a:pPr>
              <a:buFont typeface="Arial" pitchFamily="34" charset="0"/>
              <a:buChar char="•"/>
            </a:pPr>
            <a:r>
              <a:rPr lang="en-IE" sz="1200" b="1" i="0" kern="1200" baseline="0" dirty="0" smtClean="0">
                <a:solidFill>
                  <a:schemeClr val="tx1"/>
                </a:solidFill>
                <a:latin typeface="+mn-lt"/>
                <a:ea typeface="+mn-ea"/>
                <a:cs typeface="+mn-cs"/>
              </a:rPr>
              <a:t>Expert Amateur</a:t>
            </a:r>
            <a:r>
              <a:rPr lang="en-IE" sz="1200" i="0" kern="1200" baseline="0" dirty="0" smtClean="0">
                <a:solidFill>
                  <a:schemeClr val="tx1"/>
                </a:solidFill>
                <a:latin typeface="+mn-lt"/>
                <a:ea typeface="+mn-ea"/>
                <a:cs typeface="+mn-cs"/>
              </a:rPr>
              <a:t>: “someone who may know a great deal about a subject, </a:t>
            </a:r>
            <a:r>
              <a:rPr lang="en-IE" sz="1200" kern="1200" baseline="0" dirty="0" smtClean="0">
                <a:solidFill>
                  <a:schemeClr val="tx1"/>
                </a:solidFill>
                <a:latin typeface="+mn-lt"/>
                <a:ea typeface="+mn-ea"/>
                <a:cs typeface="+mn-cs"/>
              </a:rPr>
              <a:t>practices it passionately on occasion, but still does not rely on it for a living”;</a:t>
            </a:r>
          </a:p>
          <a:p>
            <a:pPr>
              <a:buFont typeface="Arial" pitchFamily="34" charset="0"/>
              <a:buChar char="•"/>
            </a:pPr>
            <a:r>
              <a:rPr lang="en-IE" sz="1200" b="1" i="0" kern="1200" baseline="0" dirty="0" smtClean="0">
                <a:solidFill>
                  <a:schemeClr val="tx1"/>
                </a:solidFill>
                <a:latin typeface="+mn-lt"/>
                <a:ea typeface="+mn-ea"/>
                <a:cs typeface="+mn-cs"/>
              </a:rPr>
              <a:t>Expert Professional: </a:t>
            </a:r>
            <a:r>
              <a:rPr lang="en-IE" sz="1200" i="0" kern="1200" baseline="0" dirty="0" smtClean="0">
                <a:solidFill>
                  <a:schemeClr val="tx1"/>
                </a:solidFill>
                <a:latin typeface="+mn-lt"/>
                <a:ea typeface="+mn-ea"/>
                <a:cs typeface="+mn-cs"/>
              </a:rPr>
              <a:t>“someone who has studied &amp; practices a subject, </a:t>
            </a:r>
            <a:r>
              <a:rPr lang="en-IE" sz="1200" kern="1200" baseline="0" dirty="0" smtClean="0">
                <a:solidFill>
                  <a:schemeClr val="tx1"/>
                </a:solidFill>
                <a:latin typeface="+mn-lt"/>
                <a:ea typeface="+mn-ea"/>
                <a:cs typeface="+mn-cs"/>
              </a:rPr>
              <a:t>relies on that knowledge for a living, and may be sued if their products, opinions and/or recommendations are proven inadequate, incorrect or </a:t>
            </a:r>
            <a:r>
              <a:rPr lang="en-IE" sz="1200" kern="1200" baseline="0" dirty="0" err="1" smtClean="0">
                <a:solidFill>
                  <a:schemeClr val="tx1"/>
                </a:solidFill>
                <a:latin typeface="+mn-lt"/>
                <a:ea typeface="+mn-ea"/>
                <a:cs typeface="+mn-cs"/>
              </a:rPr>
              <a:t>libelous</a:t>
            </a:r>
            <a:r>
              <a:rPr lang="en-IE" sz="1200" kern="1200" baseline="0" dirty="0" smtClean="0">
                <a:solidFill>
                  <a:schemeClr val="tx1"/>
                </a:solidFill>
                <a:latin typeface="+mn-lt"/>
                <a:ea typeface="+mn-ea"/>
                <a:cs typeface="+mn-cs"/>
              </a:rPr>
              <a:t>”</a:t>
            </a:r>
          </a:p>
          <a:p>
            <a:pPr>
              <a:buFont typeface="Arial" pitchFamily="34" charset="0"/>
              <a:buChar char="•"/>
            </a:pPr>
            <a:r>
              <a:rPr lang="en-IE" sz="1200" b="1" i="0" kern="1200" baseline="0" dirty="0" smtClean="0">
                <a:solidFill>
                  <a:schemeClr val="tx1"/>
                </a:solidFill>
                <a:latin typeface="+mn-lt"/>
                <a:ea typeface="+mn-ea"/>
                <a:cs typeface="+mn-cs"/>
              </a:rPr>
              <a:t>Expert Authority</a:t>
            </a:r>
            <a:r>
              <a:rPr lang="en-IE" sz="1200" i="0" kern="1200" baseline="0" dirty="0" smtClean="0">
                <a:solidFill>
                  <a:schemeClr val="tx1"/>
                </a:solidFill>
                <a:latin typeface="+mn-lt"/>
                <a:ea typeface="+mn-ea"/>
                <a:cs typeface="+mn-cs"/>
              </a:rPr>
              <a:t>: “someone who has widely studied and long practiced a </a:t>
            </a:r>
            <a:r>
              <a:rPr lang="en-IE" sz="1200" kern="1200" baseline="0" dirty="0" smtClean="0">
                <a:solidFill>
                  <a:schemeClr val="tx1"/>
                </a:solidFill>
                <a:latin typeface="+mn-lt"/>
                <a:ea typeface="+mn-ea"/>
                <a:cs typeface="+mn-cs"/>
              </a:rPr>
              <a:t>subject to the point where he or she is recognized to possess an established record of providing high-quality products and services and/or well-informed opinions -- and stands to lose that reputation and perhaps their livelihood if that credibility is lost even temporarily”.</a:t>
            </a:r>
          </a:p>
          <a:p>
            <a:pPr>
              <a:buFont typeface="Arial" pitchFamily="34" charset="0"/>
              <a:buChar char="•"/>
            </a:pPr>
            <a:endParaRPr lang="en-IE" sz="1200" kern="1200" dirty="0" smtClean="0">
              <a:solidFill>
                <a:schemeClr val="tx1"/>
              </a:solidFill>
              <a:latin typeface="+mn-lt"/>
              <a:ea typeface="+mn-ea"/>
              <a:cs typeface="+mn-cs"/>
            </a:endParaRPr>
          </a:p>
          <a:p>
            <a:r>
              <a:rPr lang="en-IE" dirty="0" smtClean="0"/>
              <a:t>Diagram: In </a:t>
            </a:r>
            <a:r>
              <a:rPr lang="en-IE" dirty="0" err="1" smtClean="0"/>
              <a:t>Hickling</a:t>
            </a:r>
            <a:r>
              <a:rPr lang="en-IE" dirty="0" smtClean="0"/>
              <a:t> Arthurs Low (HAL)</a:t>
            </a:r>
            <a:r>
              <a:rPr lang="en-IE" baseline="0" dirty="0" smtClean="0"/>
              <a:t>, 2012, </a:t>
            </a:r>
            <a:r>
              <a:rPr lang="en-IE" i="1" dirty="0" smtClean="0"/>
              <a:t>Volunteered Geographic Information (VGI) Primer</a:t>
            </a:r>
            <a:r>
              <a:rPr lang="en-IE" dirty="0" smtClean="0"/>
              <a:t>, </a:t>
            </a:r>
            <a:r>
              <a:rPr lang="en-IE" sz="1200" kern="1200" dirty="0" smtClean="0">
                <a:solidFill>
                  <a:schemeClr val="tx1"/>
                </a:solidFill>
                <a:latin typeface="+mn-lt"/>
                <a:ea typeface="+mn-ea"/>
                <a:cs typeface="+mn-cs"/>
              </a:rPr>
              <a:t>CANADIAN GEOSPATIAL DATA INFRASTRUCTURE </a:t>
            </a:r>
            <a:r>
              <a:rPr lang="en-IE" sz="1200" kern="1200" baseline="0" dirty="0" smtClean="0">
                <a:solidFill>
                  <a:schemeClr val="tx1"/>
                </a:solidFill>
                <a:latin typeface="+mn-lt"/>
                <a:ea typeface="+mn-ea"/>
                <a:cs typeface="+mn-cs"/>
              </a:rPr>
              <a:t> </a:t>
            </a:r>
            <a:r>
              <a:rPr lang="en-IE" sz="1200" kern="1200" dirty="0" smtClean="0">
                <a:solidFill>
                  <a:schemeClr val="tx1"/>
                </a:solidFill>
                <a:latin typeface="+mn-lt"/>
                <a:ea typeface="+mn-ea"/>
                <a:cs typeface="+mn-cs"/>
              </a:rPr>
              <a:t>INFORMATION PRODUCT 21e,</a:t>
            </a:r>
            <a:r>
              <a:rPr lang="en-IE" sz="1200" kern="1200" baseline="0" dirty="0" smtClean="0">
                <a:solidFill>
                  <a:schemeClr val="tx1"/>
                </a:solidFill>
                <a:latin typeface="+mn-lt"/>
                <a:ea typeface="+mn-ea"/>
                <a:cs typeface="+mn-cs"/>
              </a:rPr>
              <a:t> </a:t>
            </a:r>
            <a:r>
              <a:rPr lang="en-IE" dirty="0" smtClean="0"/>
              <a:t>Science &amp; Technology Policy Research and Analysis Resource team, </a:t>
            </a:r>
            <a:r>
              <a:rPr lang="en-IE" dirty="0" err="1" smtClean="0"/>
              <a:t>GeoConnections</a:t>
            </a:r>
            <a:r>
              <a:rPr lang="en-IE" dirty="0" smtClean="0"/>
              <a:t>. Ottawa: Natural Resources</a:t>
            </a:r>
            <a:r>
              <a:rPr lang="en-IE" baseline="0" dirty="0" smtClean="0"/>
              <a:t> Canada.</a:t>
            </a:r>
            <a:r>
              <a:rPr lang="en-IE" dirty="0" smtClean="0"/>
              <a:t> http://ftp2.cits.rncan.gc.ca/pub/geott/ess_pubs/291/291948/cgdi_ip_21e.pdf</a:t>
            </a:r>
          </a:p>
          <a:p>
            <a:endParaRPr lang="en-IE" dirty="0" smtClean="0"/>
          </a:p>
          <a:p>
            <a:r>
              <a:rPr lang="en-IE" dirty="0" smtClean="0"/>
              <a:t>Typology  C</a:t>
            </a:r>
            <a:r>
              <a:rPr lang="en-IE" sz="1200" kern="1200" dirty="0" smtClean="0">
                <a:solidFill>
                  <a:schemeClr val="tx1"/>
                </a:solidFill>
                <a:latin typeface="+mn-lt"/>
                <a:ea typeface="+mn-ea"/>
                <a:cs typeface="+mn-cs"/>
              </a:rPr>
              <a:t>oleman, D., </a:t>
            </a:r>
            <a:r>
              <a:rPr lang="en-IE" sz="1200" kern="1200" dirty="0" err="1" smtClean="0">
                <a:solidFill>
                  <a:schemeClr val="tx1"/>
                </a:solidFill>
                <a:latin typeface="+mn-lt"/>
                <a:ea typeface="+mn-ea"/>
                <a:cs typeface="+mn-cs"/>
              </a:rPr>
              <a:t>Georgiadou</a:t>
            </a:r>
            <a:r>
              <a:rPr lang="en-IE" sz="1200" kern="1200" dirty="0" smtClean="0">
                <a:solidFill>
                  <a:schemeClr val="tx1"/>
                </a:solidFill>
                <a:latin typeface="+mn-lt"/>
                <a:ea typeface="+mn-ea"/>
                <a:cs typeface="+mn-cs"/>
              </a:rPr>
              <a:t>, Y., &amp; </a:t>
            </a:r>
            <a:r>
              <a:rPr lang="en-IE" sz="1200" kern="1200" dirty="0" err="1" smtClean="0">
                <a:solidFill>
                  <a:schemeClr val="tx1"/>
                </a:solidFill>
                <a:latin typeface="+mn-lt"/>
                <a:ea typeface="+mn-ea"/>
                <a:cs typeface="+mn-cs"/>
              </a:rPr>
              <a:t>Labonte</a:t>
            </a:r>
            <a:r>
              <a:rPr lang="en-IE" sz="1200" kern="1200" dirty="0" smtClean="0">
                <a:solidFill>
                  <a:schemeClr val="tx1"/>
                </a:solidFill>
                <a:latin typeface="+mn-lt"/>
                <a:ea typeface="+mn-ea"/>
                <a:cs typeface="+mn-cs"/>
              </a:rPr>
              <a:t>, J. (2009). Volunteered Geographic Information: the nature and motivation of </a:t>
            </a:r>
            <a:r>
              <a:rPr lang="en-IE" sz="1200" kern="1200" dirty="0" err="1" smtClean="0">
                <a:solidFill>
                  <a:schemeClr val="tx1"/>
                </a:solidFill>
                <a:latin typeface="+mn-lt"/>
                <a:ea typeface="+mn-ea"/>
                <a:cs typeface="+mn-cs"/>
              </a:rPr>
              <a:t>produsers</a:t>
            </a:r>
            <a:r>
              <a:rPr lang="en-IE" sz="1200" kern="1200" dirty="0" smtClean="0">
                <a:solidFill>
                  <a:schemeClr val="tx1"/>
                </a:solidFill>
                <a:latin typeface="+mn-lt"/>
                <a:ea typeface="+mn-ea"/>
                <a:cs typeface="+mn-cs"/>
              </a:rPr>
              <a:t>. </a:t>
            </a:r>
            <a:r>
              <a:rPr lang="en-IE" sz="1200" i="1" kern="1200" dirty="0" smtClean="0">
                <a:solidFill>
                  <a:schemeClr val="tx1"/>
                </a:solidFill>
                <a:latin typeface="+mn-lt"/>
                <a:ea typeface="+mn-ea"/>
                <a:cs typeface="+mn-cs"/>
              </a:rPr>
              <a:t>International Journal of Spatial Data Infrastructures Research</a:t>
            </a:r>
            <a:r>
              <a:rPr lang="en-IE" sz="1200" kern="1200" dirty="0" smtClean="0">
                <a:solidFill>
                  <a:schemeClr val="tx1"/>
                </a:solidFill>
                <a:latin typeface="+mn-lt"/>
                <a:ea typeface="+mn-ea"/>
                <a:cs typeface="+mn-cs"/>
              </a:rPr>
              <a:t>, </a:t>
            </a:r>
            <a:r>
              <a:rPr lang="en-IE" sz="1200" kern="1200" dirty="0" err="1" smtClean="0">
                <a:solidFill>
                  <a:schemeClr val="tx1"/>
                </a:solidFill>
                <a:latin typeface="+mn-lt"/>
                <a:ea typeface="+mn-ea"/>
                <a:cs typeface="+mn-cs"/>
              </a:rPr>
              <a:t>Vol</a:t>
            </a:r>
            <a:r>
              <a:rPr lang="en-IE" sz="1200" kern="1200" dirty="0" smtClean="0">
                <a:solidFill>
                  <a:schemeClr val="tx1"/>
                </a:solidFill>
                <a:latin typeface="+mn-lt"/>
                <a:ea typeface="+mn-ea"/>
                <a:cs typeface="+mn-cs"/>
              </a:rPr>
              <a:t> 4</a:t>
            </a:r>
          </a:p>
        </p:txBody>
      </p:sp>
      <p:sp>
        <p:nvSpPr>
          <p:cNvPr id="4" name="Slide Number Placeholder 3"/>
          <p:cNvSpPr>
            <a:spLocks noGrp="1"/>
          </p:cNvSpPr>
          <p:nvPr>
            <p:ph type="sldNum" sz="quarter" idx="10"/>
          </p:nvPr>
        </p:nvSpPr>
        <p:spPr/>
        <p:txBody>
          <a:bodyPr/>
          <a:lstStyle/>
          <a:p>
            <a:fld id="{4481E0B5-CE75-4250-9BE3-D3B7A279F600}" type="slidenum">
              <a:rPr lang="en-IE" smtClean="0"/>
              <a:pPr/>
              <a:t>9</a:t>
            </a:fld>
            <a:endParaRPr lang="en-IE"/>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IE" sz="1400" i="1" dirty="0" smtClean="0">
                <a:latin typeface="Garamond" pitchFamily="18" charset="0"/>
              </a:rPr>
              <a:t>A data assemblage is conceived</a:t>
            </a:r>
            <a:r>
              <a:rPr lang="en-IE" sz="1400" i="1" baseline="0" dirty="0" smtClean="0">
                <a:latin typeface="Garamond" pitchFamily="18" charset="0"/>
              </a:rPr>
              <a:t> </a:t>
            </a:r>
            <a:r>
              <a:rPr lang="en-IE" sz="1400" i="1" dirty="0" smtClean="0">
                <a:latin typeface="Garamond" pitchFamily="18" charset="0"/>
              </a:rPr>
              <a:t>as a complex socio-technical system consisting of a number of inter-related elements — systems of thought; forms of knowledge; finance; political economy; </a:t>
            </a:r>
            <a:r>
              <a:rPr lang="en-IE" sz="1400" i="1" dirty="0" err="1" smtClean="0">
                <a:latin typeface="Garamond" pitchFamily="18" charset="0"/>
              </a:rPr>
              <a:t>governmentalities</a:t>
            </a:r>
            <a:r>
              <a:rPr lang="en-IE" sz="1400" i="1" dirty="0" smtClean="0">
                <a:latin typeface="Garamond" pitchFamily="18" charset="0"/>
              </a:rPr>
              <a:t>; </a:t>
            </a:r>
            <a:r>
              <a:rPr lang="en-IE" sz="1400" i="1" dirty="0" err="1" smtClean="0">
                <a:latin typeface="Garamond" pitchFamily="18" charset="0"/>
              </a:rPr>
              <a:t>materialities</a:t>
            </a:r>
            <a:r>
              <a:rPr lang="en-IE" sz="1400" i="1" dirty="0" smtClean="0">
                <a:latin typeface="Garamond" pitchFamily="18" charset="0"/>
              </a:rPr>
              <a:t> and infrastructures; practices; organisations and institutions; subjectivities and communities; places; and marketplaces — that work together to frame how data are produced, managed, analyzed, shared and used. </a:t>
            </a:r>
          </a:p>
          <a:p>
            <a:endParaRPr lang="en-IE" sz="1400" i="1" dirty="0" smtClean="0">
              <a:latin typeface="Garamond" pitchFamily="18" charset="0"/>
            </a:endParaRPr>
          </a:p>
          <a:p>
            <a:r>
              <a:rPr lang="en-IE" sz="1400" i="1" dirty="0" smtClean="0">
                <a:latin typeface="Garamond" pitchFamily="18" charset="0"/>
              </a:rPr>
              <a:t>This framework we think has utility in understanding and contextualizing the wider changing data landscape.</a:t>
            </a:r>
            <a:endParaRPr lang="en-IE" sz="1400" dirty="0"/>
          </a:p>
        </p:txBody>
      </p:sp>
      <p:sp>
        <p:nvSpPr>
          <p:cNvPr id="4" name="Slide Number Placeholder 3"/>
          <p:cNvSpPr>
            <a:spLocks noGrp="1"/>
          </p:cNvSpPr>
          <p:nvPr>
            <p:ph type="sldNum" sz="quarter" idx="10"/>
          </p:nvPr>
        </p:nvSpPr>
        <p:spPr/>
        <p:txBody>
          <a:bodyPr/>
          <a:lstStyle/>
          <a:p>
            <a:fld id="{4481E0B5-CE75-4250-9BE3-D3B7A279F600}" type="slidenum">
              <a:rPr lang="en-IE" smtClean="0"/>
              <a:pPr/>
              <a:t>11</a:t>
            </a:fld>
            <a:endParaRPr lang="en-IE"/>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Master" Target="../slideMasters/slideMaster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prog_city_2.jpg"/>
          <p:cNvPicPr>
            <a:picLocks noChangeAspect="1"/>
          </p:cNvPicPr>
          <p:nvPr userDrawn="1"/>
        </p:nvPicPr>
        <p:blipFill>
          <a:blip r:embed="rId2" cstate="print">
            <a:duotone>
              <a:prstClr val="black"/>
              <a:schemeClr val="accent1">
                <a:tint val="45000"/>
                <a:satMod val="400000"/>
              </a:schemeClr>
            </a:duotone>
          </a:blip>
          <a:srcRect b="16484"/>
          <a:stretch>
            <a:fillRect/>
          </a:stretch>
        </p:blipFill>
        <p:spPr>
          <a:xfrm>
            <a:off x="1" y="-27384"/>
            <a:ext cx="9143999" cy="6885384"/>
          </a:xfrm>
          <a:prstGeom prst="rect">
            <a:avLst/>
          </a:prstGeom>
        </p:spPr>
      </p:pic>
      <p:sp>
        <p:nvSpPr>
          <p:cNvPr id="2" name="Title 1"/>
          <p:cNvSpPr>
            <a:spLocks noGrp="1"/>
          </p:cNvSpPr>
          <p:nvPr>
            <p:ph type="ctrTitle"/>
          </p:nvPr>
        </p:nvSpPr>
        <p:spPr>
          <a:xfrm>
            <a:off x="685800" y="2030983"/>
            <a:ext cx="7772400" cy="1470025"/>
          </a:xfrm>
          <a:noFill/>
        </p:spPr>
        <p:txBody>
          <a:bodyPr>
            <a:normAutofit/>
          </a:bodyPr>
          <a:lstStyle>
            <a:lvl1pPr>
              <a:defRPr sz="2400" b="1">
                <a:solidFill>
                  <a:srgbClr val="FFFF00"/>
                </a:solidFill>
              </a:defRPr>
            </a:lvl1pPr>
          </a:lstStyle>
          <a:p>
            <a:endParaRPr lang="en-IE" dirty="0"/>
          </a:p>
        </p:txBody>
      </p:sp>
      <p:sp>
        <p:nvSpPr>
          <p:cNvPr id="3" name="Subtitle 2"/>
          <p:cNvSpPr>
            <a:spLocks noGrp="1"/>
          </p:cNvSpPr>
          <p:nvPr>
            <p:ph type="subTitle" idx="1"/>
          </p:nvPr>
        </p:nvSpPr>
        <p:spPr>
          <a:xfrm>
            <a:off x="1371600" y="3886200"/>
            <a:ext cx="6400800" cy="1752600"/>
          </a:xfrm>
          <a:noFill/>
        </p:spPr>
        <p:txBody>
          <a:bodyPr>
            <a:normAutofit/>
          </a:bodyPr>
          <a:lstStyle>
            <a:lvl1pPr marL="0" indent="0" algn="ctr">
              <a:buNone/>
              <a:defRPr lang="en-IE" sz="2000" b="0" kern="1200" dirty="0">
                <a:solidFill>
                  <a:srgbClr val="FFFF99"/>
                </a:solidFill>
                <a:latin typeface="Trebuchet MS" pitchFamily="34" charset="0"/>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lang="en-US" dirty="0" smtClean="0"/>
              <a:t>Click to edit Master subtitle style</a:t>
            </a:r>
            <a:endParaRPr lang="en-IE" dirty="0"/>
          </a:p>
        </p:txBody>
      </p:sp>
      <p:sp>
        <p:nvSpPr>
          <p:cNvPr id="16" name="Title 1"/>
          <p:cNvSpPr txBox="1">
            <a:spLocks/>
          </p:cNvSpPr>
          <p:nvPr userDrawn="1"/>
        </p:nvSpPr>
        <p:spPr>
          <a:xfrm>
            <a:off x="683568" y="2174999"/>
            <a:ext cx="7772400" cy="1470025"/>
          </a:xfrm>
          <a:prstGeom prst="rect">
            <a:avLst/>
          </a:prstGeom>
          <a:noFill/>
        </p:spPr>
        <p:txBody>
          <a:bodyPr vert="horz" lIns="91440" tIns="45720" rIns="91440" bIns="45720" rtlCol="0" anchor="ctr">
            <a:normAutofit/>
          </a:bodyPr>
          <a:lstStyle>
            <a:lvl1pPr>
              <a:defRPr sz="3200" b="0">
                <a:solidFill>
                  <a:schemeClr val="bg1"/>
                </a:solidFill>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IE" sz="3200" b="0" i="0" u="none" strike="noStrike" kern="1200" cap="none" spc="0" normalizeH="0" baseline="0" noProof="0" dirty="0">
              <a:ln>
                <a:noFill/>
              </a:ln>
              <a:solidFill>
                <a:schemeClr val="bg1"/>
              </a:solidFill>
              <a:effectLst/>
              <a:uLnTx/>
              <a:uFillTx/>
              <a:latin typeface="Trebuchet MS" pitchFamily="34" charset="0"/>
              <a:ea typeface="+mj-ea"/>
              <a:cs typeface="+mj-cs"/>
            </a:endParaRPr>
          </a:p>
        </p:txBody>
      </p:sp>
      <p:grpSp>
        <p:nvGrpSpPr>
          <p:cNvPr id="13" name="Group 12"/>
          <p:cNvGrpSpPr/>
          <p:nvPr userDrawn="1"/>
        </p:nvGrpSpPr>
        <p:grpSpPr>
          <a:xfrm>
            <a:off x="107504" y="5629554"/>
            <a:ext cx="8928992" cy="1255830"/>
            <a:chOff x="107504" y="5629554"/>
            <a:chExt cx="8928992" cy="1255830"/>
          </a:xfrm>
        </p:grpSpPr>
        <p:sp>
          <p:nvSpPr>
            <p:cNvPr id="8" name="Rectangle 7"/>
            <p:cNvSpPr/>
            <p:nvPr userDrawn="1"/>
          </p:nvSpPr>
          <p:spPr>
            <a:xfrm>
              <a:off x="107504" y="5805264"/>
              <a:ext cx="8928992" cy="9361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9" name="Shape 23"/>
            <p:cNvPicPr preferRelativeResize="0"/>
            <p:nvPr userDrawn="1"/>
          </p:nvPicPr>
          <p:blipFill>
            <a:blip r:embed="rId3" cstate="print"/>
            <a:stretch>
              <a:fillRect/>
            </a:stretch>
          </p:blipFill>
          <p:spPr>
            <a:xfrm>
              <a:off x="7487816" y="5997190"/>
              <a:ext cx="755576" cy="476672"/>
            </a:xfrm>
            <a:prstGeom prst="rect">
              <a:avLst/>
            </a:prstGeom>
            <a:solidFill>
              <a:schemeClr val="bg1"/>
            </a:solidFill>
            <a:ln>
              <a:solidFill>
                <a:schemeClr val="bg1"/>
              </a:solidFill>
            </a:ln>
          </p:spPr>
        </p:pic>
        <p:pic>
          <p:nvPicPr>
            <p:cNvPr id="10" name="Shape 26"/>
            <p:cNvPicPr preferRelativeResize="0"/>
            <p:nvPr userDrawn="1"/>
          </p:nvPicPr>
          <p:blipFill>
            <a:blip r:embed="rId4" cstate="print"/>
            <a:stretch>
              <a:fillRect/>
            </a:stretch>
          </p:blipFill>
          <p:spPr>
            <a:xfrm>
              <a:off x="8351912" y="5997190"/>
              <a:ext cx="648072" cy="506384"/>
            </a:xfrm>
            <a:prstGeom prst="rect">
              <a:avLst/>
            </a:prstGeom>
            <a:solidFill>
              <a:schemeClr val="bg1"/>
            </a:solidFill>
            <a:ln>
              <a:solidFill>
                <a:schemeClr val="bg1"/>
              </a:solidFill>
            </a:ln>
          </p:spPr>
        </p:pic>
        <p:pic>
          <p:nvPicPr>
            <p:cNvPr id="11" name="Shape 27"/>
            <p:cNvPicPr preferRelativeResize="0"/>
            <p:nvPr userDrawn="1"/>
          </p:nvPicPr>
          <p:blipFill>
            <a:blip r:embed="rId5" cstate="print"/>
            <a:stretch>
              <a:fillRect/>
            </a:stretch>
          </p:blipFill>
          <p:spPr>
            <a:xfrm>
              <a:off x="5327576" y="6069198"/>
              <a:ext cx="648071" cy="476672"/>
            </a:xfrm>
            <a:prstGeom prst="rect">
              <a:avLst/>
            </a:prstGeom>
            <a:solidFill>
              <a:schemeClr val="bg1"/>
            </a:solidFill>
            <a:ln>
              <a:solidFill>
                <a:schemeClr val="bg1"/>
              </a:solidFill>
            </a:ln>
          </p:spPr>
        </p:pic>
        <p:pic>
          <p:nvPicPr>
            <p:cNvPr id="12" name="Shape 28"/>
            <p:cNvPicPr preferRelativeResize="0"/>
            <p:nvPr userDrawn="1"/>
          </p:nvPicPr>
          <p:blipFill>
            <a:blip r:embed="rId6" cstate="print"/>
            <a:stretch>
              <a:fillRect/>
            </a:stretch>
          </p:blipFill>
          <p:spPr>
            <a:xfrm>
              <a:off x="6191672" y="6069198"/>
              <a:ext cx="1259632" cy="410833"/>
            </a:xfrm>
            <a:prstGeom prst="rect">
              <a:avLst/>
            </a:prstGeom>
            <a:solidFill>
              <a:schemeClr val="bg1"/>
            </a:solidFill>
            <a:ln>
              <a:solidFill>
                <a:schemeClr val="bg1"/>
              </a:solidFill>
            </a:ln>
          </p:spPr>
        </p:pic>
        <p:pic>
          <p:nvPicPr>
            <p:cNvPr id="20" name="Picture 19" descr="programmableCityLogo.png"/>
            <p:cNvPicPr>
              <a:picLocks noChangeAspect="1"/>
            </p:cNvPicPr>
            <p:nvPr userDrawn="1"/>
          </p:nvPicPr>
          <p:blipFill>
            <a:blip r:embed="rId7" cstate="print"/>
            <a:srcRect r="67747"/>
            <a:stretch>
              <a:fillRect/>
            </a:stretch>
          </p:blipFill>
          <p:spPr>
            <a:xfrm>
              <a:off x="107504" y="5629554"/>
              <a:ext cx="1080120" cy="1255830"/>
            </a:xfrm>
            <a:prstGeom prst="rect">
              <a:avLst/>
            </a:prstGeom>
          </p:spPr>
        </p:pic>
        <p:pic>
          <p:nvPicPr>
            <p:cNvPr id="21" name="Picture 20" descr="programmableCityLogo.png"/>
            <p:cNvPicPr>
              <a:picLocks noChangeAspect="1"/>
            </p:cNvPicPr>
            <p:nvPr userDrawn="1"/>
          </p:nvPicPr>
          <p:blipFill>
            <a:blip r:embed="rId8" cstate="print"/>
            <a:srcRect l="32253" t="17202" b="54129"/>
            <a:stretch>
              <a:fillRect/>
            </a:stretch>
          </p:blipFill>
          <p:spPr>
            <a:xfrm>
              <a:off x="1107704" y="6021288"/>
              <a:ext cx="3176264" cy="504056"/>
            </a:xfrm>
            <a:prstGeom prst="rect">
              <a:avLst/>
            </a:prstGeom>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IE"/>
          </a:p>
        </p:txBody>
      </p:sp>
      <p:sp>
        <p:nvSpPr>
          <p:cNvPr id="3" name="Date Placeholder 2"/>
          <p:cNvSpPr>
            <a:spLocks noGrp="1"/>
          </p:cNvSpPr>
          <p:nvPr>
            <p:ph type="dt" sz="half" idx="10"/>
          </p:nvPr>
        </p:nvSpPr>
        <p:spPr/>
        <p:txBody>
          <a:bodyPr/>
          <a:lstStyle/>
          <a:p>
            <a:fld id="{20F0E3C4-0823-48EB-A820-D5D41DAC167B}" type="datetimeFigureOut">
              <a:rPr lang="en-IE" smtClean="0"/>
              <a:pPr/>
              <a:t>24/09/2014</a:t>
            </a:fld>
            <a:endParaRPr lang="en-IE"/>
          </a:p>
        </p:txBody>
      </p:sp>
      <p:sp>
        <p:nvSpPr>
          <p:cNvPr id="4" name="Footer Placeholder 3"/>
          <p:cNvSpPr>
            <a:spLocks noGrp="1"/>
          </p:cNvSpPr>
          <p:nvPr>
            <p:ph type="ftr" sz="quarter" idx="11"/>
          </p:nvPr>
        </p:nvSpPr>
        <p:spPr/>
        <p:txBody>
          <a:bodyPr/>
          <a:lstStyle/>
          <a:p>
            <a:endParaRPr lang="en-IE" dirty="0"/>
          </a:p>
        </p:txBody>
      </p:sp>
      <p:sp>
        <p:nvSpPr>
          <p:cNvPr id="5" name="Slide Number Placeholder 4"/>
          <p:cNvSpPr>
            <a:spLocks noGrp="1"/>
          </p:cNvSpPr>
          <p:nvPr>
            <p:ph type="sldNum" sz="quarter" idx="12"/>
          </p:nvPr>
        </p:nvSpPr>
        <p:spPr/>
        <p:txBody>
          <a:bodyPr/>
          <a:lstStyle/>
          <a:p>
            <a:fld id="{8BA0A45A-4E3D-4369-B6A1-E76FFDAB0CAE}" type="slidenum">
              <a:rPr lang="en-IE" smtClean="0"/>
              <a:pPr/>
              <a:t>‹#›</a:t>
            </a:fld>
            <a:endParaRPr lang="en-I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80000"/>
            </a:schemeClr>
          </a:solidFill>
        </p:spPr>
        <p:txBody>
          <a:bodyPr/>
          <a:lstStyle>
            <a:lvl1pPr>
              <a:defRPr baseline="0">
                <a:solidFill>
                  <a:schemeClr val="tx2">
                    <a:lumMod val="75000"/>
                  </a:schemeClr>
                </a:solidFill>
              </a:defRPr>
            </a:lvl1pPr>
          </a:lstStyle>
          <a:p>
            <a:r>
              <a:rPr lang="en-US" dirty="0" smtClean="0"/>
              <a:t>Click to edit Master title style</a:t>
            </a:r>
            <a:endParaRPr lang="en-IE" dirty="0"/>
          </a:p>
        </p:txBody>
      </p:sp>
      <p:sp>
        <p:nvSpPr>
          <p:cNvPr id="3" name="Content Placeholder 2"/>
          <p:cNvSpPr>
            <a:spLocks noGrp="1"/>
          </p:cNvSpPr>
          <p:nvPr>
            <p:ph idx="1"/>
          </p:nvPr>
        </p:nvSpPr>
        <p:spPr>
          <a:xfrm>
            <a:off x="179512" y="1700809"/>
            <a:ext cx="8784976" cy="4968552"/>
          </a:xfrm>
          <a:solidFill>
            <a:schemeClr val="bg1">
              <a:alpha val="80000"/>
            </a:schemeClr>
          </a:solidFill>
        </p:spPr>
        <p:txBody>
          <a:bodyPr/>
          <a:lstStyle>
            <a:lvl1pPr>
              <a:buClr>
                <a:schemeClr val="tx2">
                  <a:lumMod val="75000"/>
                </a:schemeClr>
              </a:buClr>
              <a:buSzPct val="125000"/>
              <a:buFont typeface="Arial" pitchFamily="34" charset="0"/>
              <a:buChar char="•"/>
              <a:defRPr baseline="0">
                <a:solidFill>
                  <a:schemeClr val="tx2">
                    <a:lumMod val="75000"/>
                  </a:schemeClr>
                </a:solidFill>
              </a:defRPr>
            </a:lvl1pPr>
            <a:lvl2pPr>
              <a:buClr>
                <a:schemeClr val="tx2">
                  <a:lumMod val="75000"/>
                </a:schemeClr>
              </a:buClr>
              <a:buSzPct val="125000"/>
              <a:buFont typeface="Arial" pitchFamily="34" charset="0"/>
              <a:buChar char="•"/>
              <a:defRPr baseline="0">
                <a:solidFill>
                  <a:schemeClr val="tx2">
                    <a:lumMod val="75000"/>
                  </a:schemeClr>
                </a:solidFill>
                <a:latin typeface="Trebuchet MS" pitchFamily="34" charset="0"/>
              </a:defRPr>
            </a:lvl2pPr>
            <a:lvl3pPr>
              <a:buClr>
                <a:schemeClr val="tx2">
                  <a:lumMod val="75000"/>
                </a:schemeClr>
              </a:buClr>
              <a:buSzPct val="125000"/>
              <a:buFont typeface="Arial" pitchFamily="34" charset="0"/>
              <a:buChar char="•"/>
              <a:defRPr baseline="0">
                <a:solidFill>
                  <a:schemeClr val="tx2">
                    <a:lumMod val="75000"/>
                  </a:schemeClr>
                </a:solidFill>
                <a:latin typeface="Trebuchet MS" pitchFamily="34" charset="0"/>
              </a:defRPr>
            </a:lvl3pPr>
            <a:lvl4pPr>
              <a:buClr>
                <a:schemeClr val="tx2">
                  <a:lumMod val="75000"/>
                </a:schemeClr>
              </a:buClr>
              <a:buSzPct val="125000"/>
              <a:buFont typeface="Arial" pitchFamily="34" charset="0"/>
              <a:buChar char="•"/>
              <a:defRPr baseline="0">
                <a:solidFill>
                  <a:schemeClr val="tx2">
                    <a:lumMod val="75000"/>
                  </a:schemeClr>
                </a:solidFill>
                <a:latin typeface="Trebuchet MS" pitchFamily="34" charset="0"/>
              </a:defRPr>
            </a:lvl4pPr>
            <a:lvl5pPr>
              <a:buClr>
                <a:schemeClr val="tx2">
                  <a:lumMod val="75000"/>
                </a:schemeClr>
              </a:buClr>
              <a:buSzPct val="125000"/>
              <a:buFont typeface="Arial" pitchFamily="34" charset="0"/>
              <a:buChar char="•"/>
              <a:defRPr baseline="0">
                <a:solidFill>
                  <a:schemeClr val="tx2">
                    <a:lumMod val="75000"/>
                  </a:schemeClr>
                </a:solidFill>
                <a:latin typeface="Trebuchet MS"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Date Placeholder 3"/>
          <p:cNvSpPr>
            <a:spLocks noGrp="1"/>
          </p:cNvSpPr>
          <p:nvPr>
            <p:ph type="dt" sz="half" idx="10"/>
          </p:nvPr>
        </p:nvSpPr>
        <p:spPr/>
        <p:txBody>
          <a:bodyPr/>
          <a:lstStyle/>
          <a:p>
            <a:fld id="{20F0E3C4-0823-48EB-A820-D5D41DAC167B}" type="datetimeFigureOut">
              <a:rPr lang="en-IE" smtClean="0"/>
              <a:pPr/>
              <a:t>24/09/2014</a:t>
            </a:fld>
            <a:endParaRPr lang="en-IE"/>
          </a:p>
        </p:txBody>
      </p:sp>
      <p:sp>
        <p:nvSpPr>
          <p:cNvPr id="5" name="Footer Placeholder 4"/>
          <p:cNvSpPr>
            <a:spLocks noGrp="1"/>
          </p:cNvSpPr>
          <p:nvPr>
            <p:ph type="ftr" sz="quarter" idx="11"/>
          </p:nvPr>
        </p:nvSpPr>
        <p:spPr/>
        <p:txBody>
          <a:bodyPr/>
          <a:lstStyle/>
          <a:p>
            <a:endParaRPr lang="en-IE"/>
          </a:p>
        </p:txBody>
      </p:sp>
      <p:sp>
        <p:nvSpPr>
          <p:cNvPr id="6" name="Slide Number Placeholder 5"/>
          <p:cNvSpPr>
            <a:spLocks noGrp="1"/>
          </p:cNvSpPr>
          <p:nvPr>
            <p:ph type="sldNum" sz="quarter" idx="12"/>
          </p:nvPr>
        </p:nvSpPr>
        <p:spPr/>
        <p:txBody>
          <a:bodyPr/>
          <a:lstStyle/>
          <a:p>
            <a:fld id="{8BA0A45A-4E3D-4369-B6A1-E76FFDAB0CAE}" type="slidenum">
              <a:rPr lang="en-IE" smtClean="0"/>
              <a:pPr/>
              <a:t>‹#›</a:t>
            </a:fld>
            <a:endParaRPr lang="en-I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solidFill>
            <a:schemeClr val="bg1">
              <a:alpha val="80000"/>
            </a:schemeClr>
          </a:solidFill>
        </p:spPr>
        <p:txBody>
          <a:bodyPr/>
          <a:lstStyle>
            <a:lvl1pPr>
              <a:defRPr baseline="0">
                <a:solidFill>
                  <a:schemeClr val="tx2">
                    <a:lumMod val="75000"/>
                  </a:schemeClr>
                </a:solidFill>
              </a:defRPr>
            </a:lvl1pPr>
          </a:lstStyle>
          <a:p>
            <a:r>
              <a:rPr lang="en-US" dirty="0" smtClean="0"/>
              <a:t>Click to edit Master title style</a:t>
            </a:r>
            <a:endParaRPr lang="en-IE" dirty="0"/>
          </a:p>
        </p:txBody>
      </p:sp>
      <p:sp>
        <p:nvSpPr>
          <p:cNvPr id="3" name="Content Placeholder 2"/>
          <p:cNvSpPr>
            <a:spLocks noGrp="1"/>
          </p:cNvSpPr>
          <p:nvPr>
            <p:ph sz="half" idx="1"/>
          </p:nvPr>
        </p:nvSpPr>
        <p:spPr>
          <a:xfrm>
            <a:off x="179512" y="1700809"/>
            <a:ext cx="4320480" cy="4968552"/>
          </a:xfrm>
          <a:solidFill>
            <a:schemeClr val="bg1">
              <a:alpha val="80000"/>
            </a:schemeClr>
          </a:solidFill>
        </p:spPr>
        <p:txBody>
          <a:bodyPr/>
          <a:lstStyle>
            <a:lvl1pPr>
              <a:defRPr sz="2800" baseline="0">
                <a:solidFill>
                  <a:schemeClr val="tx2">
                    <a:lumMod val="75000"/>
                  </a:schemeClr>
                </a:solidFill>
              </a:defRPr>
            </a:lvl1pPr>
            <a:lvl2pPr>
              <a:defRPr sz="2400" baseline="0">
                <a:solidFill>
                  <a:schemeClr val="tx2">
                    <a:lumMod val="75000"/>
                  </a:schemeClr>
                </a:solidFill>
              </a:defRPr>
            </a:lvl2pPr>
            <a:lvl3pPr>
              <a:defRPr sz="2000" baseline="0">
                <a:solidFill>
                  <a:schemeClr val="tx2">
                    <a:lumMod val="75000"/>
                  </a:schemeClr>
                </a:solidFill>
              </a:defRPr>
            </a:lvl3pPr>
            <a:lvl4pPr>
              <a:defRPr sz="1800" baseline="0">
                <a:solidFill>
                  <a:schemeClr val="tx2">
                    <a:lumMod val="75000"/>
                  </a:schemeClr>
                </a:solidFill>
              </a:defRPr>
            </a:lvl4pPr>
            <a:lvl5pPr>
              <a:defRPr sz="1800" baseline="0">
                <a:solidFill>
                  <a:schemeClr val="tx2">
                    <a:lumMod val="7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Content Placeholder 3"/>
          <p:cNvSpPr>
            <a:spLocks noGrp="1"/>
          </p:cNvSpPr>
          <p:nvPr>
            <p:ph sz="half" idx="2"/>
          </p:nvPr>
        </p:nvSpPr>
        <p:spPr>
          <a:xfrm>
            <a:off x="4644008" y="1700809"/>
            <a:ext cx="4320480" cy="4968552"/>
          </a:xfrm>
          <a:solidFill>
            <a:schemeClr val="bg1">
              <a:alpha val="80000"/>
            </a:schemeClr>
          </a:solidFill>
        </p:spPr>
        <p:txBody>
          <a:bodyPr/>
          <a:lstStyle>
            <a:lvl1pPr>
              <a:defRPr sz="2800" baseline="0">
                <a:solidFill>
                  <a:schemeClr val="tx2">
                    <a:lumMod val="75000"/>
                  </a:schemeClr>
                </a:solidFill>
              </a:defRPr>
            </a:lvl1pPr>
            <a:lvl2pPr>
              <a:defRPr sz="2400" baseline="0">
                <a:solidFill>
                  <a:schemeClr val="tx2">
                    <a:lumMod val="75000"/>
                  </a:schemeClr>
                </a:solidFill>
              </a:defRPr>
            </a:lvl2pPr>
            <a:lvl3pPr>
              <a:defRPr sz="2000" baseline="0">
                <a:solidFill>
                  <a:schemeClr val="tx2">
                    <a:lumMod val="75000"/>
                  </a:schemeClr>
                </a:solidFill>
              </a:defRPr>
            </a:lvl3pPr>
            <a:lvl4pPr>
              <a:defRPr sz="1800" baseline="0">
                <a:solidFill>
                  <a:schemeClr val="tx2">
                    <a:lumMod val="75000"/>
                  </a:schemeClr>
                </a:solidFill>
              </a:defRPr>
            </a:lvl4pPr>
            <a:lvl5pPr>
              <a:defRPr sz="1800" baseline="0">
                <a:solidFill>
                  <a:schemeClr val="tx2">
                    <a:lumMod val="75000"/>
                  </a:schemeClr>
                </a:solidFill>
              </a:defRPr>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descr="prog_city_2.jpg"/>
          <p:cNvPicPr>
            <a:picLocks noChangeAspect="1"/>
          </p:cNvPicPr>
          <p:nvPr userDrawn="1"/>
        </p:nvPicPr>
        <p:blipFill>
          <a:blip r:embed="rId2" cstate="print">
            <a:duotone>
              <a:prstClr val="black"/>
              <a:schemeClr val="accent1">
                <a:tint val="45000"/>
                <a:satMod val="400000"/>
              </a:schemeClr>
            </a:duotone>
          </a:blip>
          <a:srcRect b="16484"/>
          <a:stretch>
            <a:fillRect/>
          </a:stretch>
        </p:blipFill>
        <p:spPr>
          <a:xfrm>
            <a:off x="1" y="-27384"/>
            <a:ext cx="9143999" cy="688538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prog_city_2.jpg"/>
          <p:cNvPicPr>
            <a:picLocks noChangeAspect="1"/>
          </p:cNvPicPr>
          <p:nvPr/>
        </p:nvPicPr>
        <p:blipFill>
          <a:blip r:embed="rId7" cstate="print">
            <a:duotone>
              <a:prstClr val="black"/>
              <a:schemeClr val="accent1">
                <a:tint val="45000"/>
                <a:satMod val="400000"/>
              </a:schemeClr>
            </a:duotone>
          </a:blip>
          <a:srcRect b="16484"/>
          <a:stretch>
            <a:fillRect/>
          </a:stretch>
        </p:blipFill>
        <p:spPr>
          <a:xfrm>
            <a:off x="1" y="-27384"/>
            <a:ext cx="9143999" cy="6885384"/>
          </a:xfrm>
          <a:prstGeom prst="rect">
            <a:avLst/>
          </a:prstGeom>
        </p:spPr>
      </p:pic>
      <p:sp>
        <p:nvSpPr>
          <p:cNvPr id="2" name="Title Placeholder 1"/>
          <p:cNvSpPr>
            <a:spLocks noGrp="1"/>
          </p:cNvSpPr>
          <p:nvPr>
            <p:ph type="title"/>
          </p:nvPr>
        </p:nvSpPr>
        <p:spPr>
          <a:xfrm>
            <a:off x="179512" y="188640"/>
            <a:ext cx="7344816" cy="1296144"/>
          </a:xfrm>
          <a:prstGeom prst="rect">
            <a:avLst/>
          </a:prstGeom>
          <a:solidFill>
            <a:schemeClr val="bg1">
              <a:alpha val="80000"/>
            </a:schemeClr>
          </a:solidFill>
        </p:spPr>
        <p:txBody>
          <a:bodyPr vert="horz" lIns="91440" tIns="45720" rIns="91440" bIns="45720" rtlCol="0" anchor="ctr">
            <a:normAutofit/>
          </a:bodyPr>
          <a:lstStyle/>
          <a:p>
            <a:r>
              <a:rPr lang="en-US" dirty="0" smtClean="0"/>
              <a:t>Click to edit Master title style</a:t>
            </a:r>
            <a:endParaRPr lang="en-IE" dirty="0"/>
          </a:p>
        </p:txBody>
      </p:sp>
      <p:sp>
        <p:nvSpPr>
          <p:cNvPr id="3" name="Text Placeholder 2"/>
          <p:cNvSpPr>
            <a:spLocks noGrp="1"/>
          </p:cNvSpPr>
          <p:nvPr>
            <p:ph type="body" idx="1"/>
          </p:nvPr>
        </p:nvSpPr>
        <p:spPr>
          <a:xfrm>
            <a:off x="179512" y="1700809"/>
            <a:ext cx="8784976" cy="4968552"/>
          </a:xfrm>
          <a:prstGeom prst="rect">
            <a:avLst/>
          </a:prstGeom>
          <a:solidFill>
            <a:schemeClr val="bg1">
              <a:alpha val="80000"/>
            </a:schemeClr>
          </a:solidFill>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IE"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0F0E3C4-0823-48EB-A820-D5D41DAC167B}" type="datetimeFigureOut">
              <a:rPr lang="en-IE" smtClean="0"/>
              <a:pPr/>
              <a:t>24/09/2014</a:t>
            </a:fld>
            <a:endParaRPr lang="en-IE"/>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BA0A45A-4E3D-4369-B6A1-E76FFDAB0CAE}" type="slidenum">
              <a:rPr lang="en-IE" smtClean="0"/>
              <a:pPr/>
              <a:t>‹#›</a:t>
            </a:fld>
            <a:endParaRPr lang="en-IE"/>
          </a:p>
        </p:txBody>
      </p:sp>
      <p:pic>
        <p:nvPicPr>
          <p:cNvPr id="8" name="Picture 7" descr="logo.1000x1000.png"/>
          <p:cNvPicPr>
            <a:picLocks noChangeAspect="1"/>
          </p:cNvPicPr>
          <p:nvPr/>
        </p:nvPicPr>
        <p:blipFill>
          <a:blip r:embed="rId8" cstate="print"/>
          <a:stretch>
            <a:fillRect/>
          </a:stretch>
        </p:blipFill>
        <p:spPr>
          <a:xfrm>
            <a:off x="7668344" y="188640"/>
            <a:ext cx="1296144" cy="129614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1" r:id="rId2"/>
    <p:sldLayoutId id="2147483650" r:id="rId3"/>
    <p:sldLayoutId id="2147483652" r:id="rId4"/>
    <p:sldLayoutId id="2147483663" r:id="rId5"/>
  </p:sldLayoutIdLst>
  <p:txStyles>
    <p:titleStyle>
      <a:lvl1pPr algn="ctr" defTabSz="914400" rtl="0" eaLnBrk="1" latinLnBrk="0" hangingPunct="1">
        <a:spcBef>
          <a:spcPct val="0"/>
        </a:spcBef>
        <a:buNone/>
        <a:defRPr sz="4000" b="1" kern="1200">
          <a:solidFill>
            <a:schemeClr val="tx2">
              <a:lumMod val="75000"/>
            </a:schemeClr>
          </a:solidFill>
          <a:latin typeface="Trebuchet MS" pitchFamily="34" charset="0"/>
          <a:ea typeface="+mj-ea"/>
          <a:cs typeface="+mj-cs"/>
        </a:defRPr>
      </a:lvl1pPr>
    </p:titleStyle>
    <p:bodyStyle>
      <a:lvl1pPr marL="342900" indent="-342900" algn="l" defTabSz="914400" rtl="0" eaLnBrk="1" latinLnBrk="0" hangingPunct="1">
        <a:spcBef>
          <a:spcPct val="20000"/>
        </a:spcBef>
        <a:buClr>
          <a:schemeClr val="tx2">
            <a:lumMod val="75000"/>
          </a:schemeClr>
        </a:buClr>
        <a:buSzPct val="125000"/>
        <a:buFont typeface="Arial" pitchFamily="34" charset="0"/>
        <a:buChar char="•"/>
        <a:defRPr sz="3200" kern="1200">
          <a:solidFill>
            <a:schemeClr val="tx2">
              <a:lumMod val="75000"/>
            </a:schemeClr>
          </a:solidFill>
          <a:latin typeface="Trebuchet MS" pitchFamily="34" charset="0"/>
          <a:ea typeface="+mn-ea"/>
          <a:cs typeface="+mn-cs"/>
        </a:defRPr>
      </a:lvl1pPr>
      <a:lvl2pPr marL="742950" indent="-285750" algn="l" defTabSz="914400" rtl="0" eaLnBrk="1" latinLnBrk="0" hangingPunct="1">
        <a:spcBef>
          <a:spcPct val="20000"/>
        </a:spcBef>
        <a:buClr>
          <a:schemeClr val="tx2">
            <a:lumMod val="75000"/>
          </a:schemeClr>
        </a:buClr>
        <a:buSzPct val="125000"/>
        <a:buFont typeface="Arial" pitchFamily="34" charset="0"/>
        <a:buChar char="•"/>
        <a:defRPr sz="2800" kern="1200">
          <a:solidFill>
            <a:schemeClr val="tx2">
              <a:lumMod val="75000"/>
            </a:schemeClr>
          </a:solidFill>
          <a:latin typeface="Trebuchet MS" pitchFamily="34" charset="0"/>
          <a:ea typeface="+mn-ea"/>
          <a:cs typeface="+mn-cs"/>
        </a:defRPr>
      </a:lvl2pPr>
      <a:lvl3pPr marL="1143000" indent="-228600" algn="l" defTabSz="914400" rtl="0" eaLnBrk="1" latinLnBrk="0" hangingPunct="1">
        <a:spcBef>
          <a:spcPct val="20000"/>
        </a:spcBef>
        <a:buClr>
          <a:schemeClr val="tx2">
            <a:lumMod val="75000"/>
          </a:schemeClr>
        </a:buClr>
        <a:buSzPct val="125000"/>
        <a:buFont typeface="Arial" pitchFamily="34" charset="0"/>
        <a:buChar char="•"/>
        <a:defRPr sz="2400" kern="1200">
          <a:solidFill>
            <a:schemeClr val="tx2">
              <a:lumMod val="75000"/>
            </a:schemeClr>
          </a:solidFill>
          <a:latin typeface="Trebuchet MS" pitchFamily="34" charset="0"/>
          <a:ea typeface="+mn-ea"/>
          <a:cs typeface="+mn-cs"/>
        </a:defRPr>
      </a:lvl3pPr>
      <a:lvl4pPr marL="1600200" indent="-228600" algn="l" defTabSz="914400" rtl="0" eaLnBrk="1" latinLnBrk="0" hangingPunct="1">
        <a:spcBef>
          <a:spcPct val="20000"/>
        </a:spcBef>
        <a:buClr>
          <a:schemeClr val="tx2">
            <a:lumMod val="75000"/>
          </a:schemeClr>
        </a:buClr>
        <a:buSzPct val="125000"/>
        <a:buFont typeface="Arial" pitchFamily="34" charset="0"/>
        <a:buChar char="•"/>
        <a:defRPr sz="2000" kern="1200">
          <a:solidFill>
            <a:schemeClr val="tx2">
              <a:lumMod val="75000"/>
            </a:schemeClr>
          </a:solidFill>
          <a:latin typeface="Trebuchet MS" pitchFamily="34" charset="0"/>
          <a:ea typeface="+mn-ea"/>
          <a:cs typeface="+mn-cs"/>
        </a:defRPr>
      </a:lvl4pPr>
      <a:lvl5pPr marL="2057400" indent="-228600" algn="l" defTabSz="914400" rtl="0" eaLnBrk="1" latinLnBrk="0" hangingPunct="1">
        <a:spcBef>
          <a:spcPct val="20000"/>
        </a:spcBef>
        <a:buClr>
          <a:schemeClr val="tx2">
            <a:lumMod val="75000"/>
          </a:schemeClr>
        </a:buClr>
        <a:buSzPct val="125000"/>
        <a:buFont typeface="Arial" pitchFamily="34" charset="0"/>
        <a:buChar char="•"/>
        <a:defRPr sz="2000" kern="1200">
          <a:solidFill>
            <a:schemeClr val="tx2">
              <a:lumMod val="75000"/>
            </a:schemeClr>
          </a:solidFill>
          <a:latin typeface="Trebuchet MS"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image" Target="../media/image40.png"/><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jpeg"/></Relationships>
</file>

<file path=ppt/slides/_rels/slide2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48.png"/><Relationship Id="rId7"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11.png"/><Relationship Id="rId10" Type="http://schemas.openxmlformats.org/officeDocument/2006/relationships/image" Target="../media/image52.jpeg"/><Relationship Id="rId4" Type="http://schemas.openxmlformats.org/officeDocument/2006/relationships/image" Target="../media/image49.png"/><Relationship Id="rId9" Type="http://schemas.openxmlformats.org/officeDocument/2006/relationships/image" Target="../media/image51.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21.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685800" y="2607047"/>
            <a:ext cx="7772400" cy="1470025"/>
          </a:xfrm>
        </p:spPr>
        <p:txBody>
          <a:bodyPr>
            <a:normAutofit fontScale="90000"/>
          </a:bodyPr>
          <a:lstStyle/>
          <a:p>
            <a:r>
              <a:rPr lang="en-IE" b="0" dirty="0" smtClean="0"/>
              <a:t>The Internet, Policy and Politics Conference,               Oxford Internet Institute</a:t>
            </a:r>
            <a:r>
              <a:rPr lang="en-IE" dirty="0" smtClean="0"/>
              <a:t/>
            </a:r>
            <a:br>
              <a:rPr lang="en-IE" dirty="0" smtClean="0"/>
            </a:br>
            <a:r>
              <a:rPr lang="en-IE" dirty="0" smtClean="0"/>
              <a:t/>
            </a:r>
            <a:br>
              <a:rPr lang="en-IE" dirty="0" smtClean="0"/>
            </a:br>
            <a:r>
              <a:rPr lang="en-IE" sz="2000" b="0" dirty="0" smtClean="0">
                <a:solidFill>
                  <a:schemeClr val="bg1"/>
                </a:solidFill>
              </a:rPr>
              <a:t>University of Oxford , September 25-26, 2014</a:t>
            </a:r>
            <a:endParaRPr lang="en-IE" sz="2000" b="0" dirty="0">
              <a:solidFill>
                <a:schemeClr val="bg1"/>
              </a:solidFill>
            </a:endParaRPr>
          </a:p>
        </p:txBody>
      </p:sp>
      <p:sp>
        <p:nvSpPr>
          <p:cNvPr id="7" name="Subtitle 6"/>
          <p:cNvSpPr>
            <a:spLocks noGrp="1"/>
          </p:cNvSpPr>
          <p:nvPr>
            <p:ph type="subTitle" idx="1"/>
          </p:nvPr>
        </p:nvSpPr>
        <p:spPr>
          <a:xfrm>
            <a:off x="1371600" y="4390256"/>
            <a:ext cx="6656784" cy="1270992"/>
          </a:xfrm>
        </p:spPr>
        <p:txBody>
          <a:bodyPr>
            <a:normAutofit fontScale="92500" lnSpcReduction="10000"/>
          </a:bodyPr>
          <a:lstStyle/>
          <a:p>
            <a:r>
              <a:rPr lang="en-IE" b="1" dirty="0" smtClean="0"/>
              <a:t>Tracey P. Lauriault</a:t>
            </a:r>
            <a:r>
              <a:rPr lang="en-IE" dirty="0" smtClean="0"/>
              <a:t>, Programmable City Project </a:t>
            </a:r>
          </a:p>
          <a:p>
            <a:r>
              <a:rPr lang="en-IE" b="1" dirty="0" smtClean="0"/>
              <a:t>Peter Mooney, </a:t>
            </a:r>
            <a:r>
              <a:rPr lang="en-IE" dirty="0" smtClean="0"/>
              <a:t>Environmental Protection Agency Ireland and Department of Computer Science</a:t>
            </a:r>
          </a:p>
          <a:p>
            <a:r>
              <a:rPr lang="en-IE" dirty="0" smtClean="0"/>
              <a:t>National University of Ireland at </a:t>
            </a:r>
            <a:r>
              <a:rPr lang="en-IE" dirty="0" err="1" smtClean="0"/>
              <a:t>Maynooth</a:t>
            </a:r>
            <a:r>
              <a:rPr lang="en-IE" dirty="0" smtClean="0"/>
              <a:t> (NUIM)</a:t>
            </a:r>
          </a:p>
        </p:txBody>
      </p:sp>
      <p:sp>
        <p:nvSpPr>
          <p:cNvPr id="8" name="Title 5"/>
          <p:cNvSpPr txBox="1">
            <a:spLocks/>
          </p:cNvSpPr>
          <p:nvPr/>
        </p:nvSpPr>
        <p:spPr>
          <a:xfrm>
            <a:off x="683568" y="518815"/>
            <a:ext cx="7772400" cy="2046089"/>
          </a:xfrm>
          <a:prstGeom prst="rect">
            <a:avLst/>
          </a:prstGeom>
          <a:noFill/>
        </p:spPr>
        <p:txBody>
          <a:bodyPr vert="horz" lIns="91440" tIns="45720" rIns="91440" bIns="45720" rtlCol="0" anchor="ctr">
            <a:normAutofit fontScale="77500" lnSpcReduction="2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IE" sz="3200" dirty="0" smtClean="0">
                <a:solidFill>
                  <a:schemeClr val="bg1"/>
                </a:solidFill>
                <a:latin typeface="Trebuchet MS" pitchFamily="34" charset="0"/>
                <a:ea typeface="+mj-ea"/>
                <a:cs typeface="+mj-cs"/>
              </a:rPr>
              <a:t>The Programmable City Project</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IE" sz="3200" b="1" dirty="0" smtClean="0">
              <a:solidFill>
                <a:schemeClr val="bg1"/>
              </a:solidFill>
              <a:latin typeface="Trebuchet MS" pitchFamily="34" charset="0"/>
              <a:ea typeface="+mj-ea"/>
              <a:cs typeface="+mj-cs"/>
            </a:endParaRPr>
          </a:p>
          <a:p>
            <a:pPr lvl="0" algn="ctr">
              <a:spcBef>
                <a:spcPct val="0"/>
              </a:spcBef>
              <a:defRPr/>
            </a:pPr>
            <a:endParaRPr lang="en-IE" sz="3200" dirty="0" smtClean="0">
              <a:solidFill>
                <a:schemeClr val="bg1"/>
              </a:solidFill>
            </a:endParaRPr>
          </a:p>
          <a:p>
            <a:pPr lvl="0" algn="ctr">
              <a:spcBef>
                <a:spcPct val="0"/>
              </a:spcBef>
              <a:defRPr/>
            </a:pPr>
            <a:r>
              <a:rPr lang="en-IE" sz="3200" b="1" dirty="0" err="1" smtClean="0">
                <a:solidFill>
                  <a:schemeClr val="bg1"/>
                </a:solidFill>
              </a:rPr>
              <a:t>Crowdsourcing</a:t>
            </a:r>
            <a:r>
              <a:rPr lang="en-IE" sz="3200" b="1" dirty="0" smtClean="0">
                <a:solidFill>
                  <a:schemeClr val="bg1"/>
                </a:solidFill>
              </a:rPr>
              <a:t>: A Geographic Approach to Identifying Policy Opportunities and Challenges Toward Deeper Levels of Public Engagement</a:t>
            </a:r>
            <a:endParaRPr kumimoji="0" lang="en-IE" sz="3200" b="1" i="0" u="none" strike="noStrike" kern="1200" cap="none" spc="0" normalizeH="0" baseline="0" noProof="0" dirty="0">
              <a:ln>
                <a:noFill/>
              </a:ln>
              <a:solidFill>
                <a:schemeClr val="bg1"/>
              </a:solidFill>
              <a:effectLst/>
              <a:uLnTx/>
              <a:uFillTx/>
              <a:latin typeface="Trebuchet MS" pitchFamily="34" charset="0"/>
              <a:ea typeface="+mj-ea"/>
              <a:cs typeface="+mj-c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685800" y="2030983"/>
            <a:ext cx="7772400" cy="2118097"/>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IE" sz="4000" b="1" dirty="0" smtClean="0">
                <a:solidFill>
                  <a:schemeClr val="bg1"/>
                </a:solidFill>
                <a:latin typeface="Trebuchet MS" pitchFamily="34" charset="0"/>
                <a:ea typeface="+mj-ea"/>
                <a:cs typeface="+mj-cs"/>
              </a:rPr>
              <a:t>2</a:t>
            </a:r>
            <a:r>
              <a:rPr kumimoji="0" lang="en-IE" sz="4000" b="1" i="0" u="none" strike="noStrike" kern="1200" cap="none" spc="0" normalizeH="0" baseline="0" noProof="0" dirty="0" smtClean="0">
                <a:ln>
                  <a:noFill/>
                </a:ln>
                <a:solidFill>
                  <a:schemeClr val="bg1"/>
                </a:solidFill>
                <a:effectLst/>
                <a:uLnTx/>
                <a:uFillTx/>
                <a:latin typeface="Trebuchet MS" pitchFamily="34" charset="0"/>
                <a:ea typeface="+mj-ea"/>
                <a:cs typeface="+mj-cs"/>
              </a:rPr>
              <a:t>. </a:t>
            </a:r>
            <a:r>
              <a:rPr kumimoji="0" lang="en-IE" sz="4000" b="1" i="0" u="none" strike="noStrike" kern="1200" cap="none" spc="0" normalizeH="0" baseline="0" noProof="0" dirty="0" smtClean="0">
                <a:ln>
                  <a:noFill/>
                </a:ln>
                <a:solidFill>
                  <a:schemeClr val="bg1"/>
                </a:solidFill>
                <a:effectLst/>
                <a:uLnTx/>
                <a:uFillTx/>
                <a:latin typeface="Trebuchet MS" pitchFamily="34" charset="0"/>
                <a:ea typeface="+mj-ea"/>
                <a:cs typeface="+mj-cs"/>
              </a:rPr>
              <a:t>Assemblage</a:t>
            </a:r>
            <a:r>
              <a:rPr kumimoji="0" lang="en-IE" sz="4000" b="1" i="0" u="none" strike="noStrike" kern="1200" cap="none" spc="0" normalizeH="0" noProof="0" dirty="0" smtClean="0">
                <a:ln>
                  <a:noFill/>
                </a:ln>
                <a:solidFill>
                  <a:schemeClr val="bg1"/>
                </a:solidFill>
                <a:effectLst/>
                <a:uLnTx/>
                <a:uFillTx/>
                <a:latin typeface="Trebuchet MS" pitchFamily="34" charset="0"/>
                <a:ea typeface="+mj-ea"/>
                <a:cs typeface="+mj-cs"/>
              </a:rPr>
              <a:t> </a:t>
            </a:r>
            <a:r>
              <a:rPr kumimoji="0" lang="en-IE" sz="4000" b="1" i="0" u="none" strike="noStrike" kern="1200" cap="none" spc="0" normalizeH="0" noProof="0" dirty="0" smtClean="0">
                <a:ln>
                  <a:noFill/>
                </a:ln>
                <a:solidFill>
                  <a:schemeClr val="bg1"/>
                </a:solidFill>
                <a:effectLst/>
                <a:uLnTx/>
                <a:uFillTx/>
                <a:latin typeface="Trebuchet MS" pitchFamily="34" charset="0"/>
                <a:ea typeface="+mj-ea"/>
                <a:cs typeface="+mj-cs"/>
              </a:rPr>
              <a:t>Approach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E" sz="4000" b="1" i="0" u="none" strike="noStrike" kern="1200" cap="none" spc="0" normalizeH="0" noProof="0" dirty="0" smtClean="0">
                <a:ln>
                  <a:noFill/>
                </a:ln>
                <a:solidFill>
                  <a:schemeClr val="bg1"/>
                </a:solidFill>
                <a:effectLst/>
                <a:uLnTx/>
                <a:uFillTx/>
                <a:latin typeface="Trebuchet MS" pitchFamily="34" charset="0"/>
                <a:ea typeface="+mj-ea"/>
                <a:cs typeface="+mj-cs"/>
              </a:rPr>
              <a:t>&amp;</a:t>
            </a:r>
            <a:r>
              <a:rPr lang="en-IE" sz="4000" b="1" dirty="0" smtClean="0">
                <a:solidFill>
                  <a:schemeClr val="bg1"/>
                </a:solidFill>
                <a:latin typeface="Trebuchet MS" pitchFamily="34" charset="0"/>
                <a:ea typeface="+mj-ea"/>
                <a:cs typeface="+mj-cs"/>
              </a:rPr>
              <a:t> Data Collection</a:t>
            </a:r>
            <a:endParaRPr kumimoji="0" lang="en-IE" sz="4000" b="1" i="0" u="none" strike="noStrike" kern="1200" cap="none" spc="0" normalizeH="0" baseline="0" noProof="0" dirty="0" smtClean="0">
              <a:ln>
                <a:noFill/>
              </a:ln>
              <a:solidFill>
                <a:schemeClr val="bg1"/>
              </a:solidFill>
              <a:effectLst/>
              <a:uLnTx/>
              <a:uFillTx/>
              <a:latin typeface="Trebuchet MS" pitchFamily="34" charset="0"/>
              <a:ea typeface="+mj-ea"/>
              <a:cs typeface="+mj-c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 </a:t>
            </a:r>
            <a:r>
              <a:rPr lang="en-IE" dirty="0" err="1" smtClean="0"/>
              <a:t>Kitchin’s</a:t>
            </a:r>
            <a:r>
              <a:rPr lang="en-IE" dirty="0" smtClean="0"/>
              <a:t> Data Assemblage</a:t>
            </a:r>
            <a:endParaRPr lang="en-IE" dirty="0"/>
          </a:p>
        </p:txBody>
      </p:sp>
      <p:graphicFrame>
        <p:nvGraphicFramePr>
          <p:cNvPr id="28" name="Content Placeholder 27"/>
          <p:cNvGraphicFramePr>
            <a:graphicFrameLocks noGrp="1"/>
          </p:cNvGraphicFramePr>
          <p:nvPr>
            <p:ph sz="half" idx="2"/>
          </p:nvPr>
        </p:nvGraphicFramePr>
        <p:xfrm>
          <a:off x="4643883" y="1709504"/>
          <a:ext cx="4392613" cy="4998720"/>
        </p:xfrm>
        <a:graphic>
          <a:graphicData uri="http://schemas.openxmlformats.org/drawingml/2006/table">
            <a:tbl>
              <a:tblPr/>
              <a:tblGrid>
                <a:gridCol w="1224136"/>
                <a:gridCol w="3168477"/>
              </a:tblGrid>
              <a:tr h="168274">
                <a:tc>
                  <a:txBody>
                    <a:bodyPr/>
                    <a:lstStyle/>
                    <a:p>
                      <a:pPr marL="0" algn="ctr" defTabSz="914400" rtl="0" eaLnBrk="1" latinLnBrk="0" hangingPunct="1">
                        <a:lnSpc>
                          <a:spcPct val="100000"/>
                        </a:lnSpc>
                        <a:spcAft>
                          <a:spcPts val="0"/>
                        </a:spcAft>
                      </a:pPr>
                      <a:r>
                        <a:rPr lang="en-IE" sz="1600" b="1" kern="1200" dirty="0" smtClean="0">
                          <a:solidFill>
                            <a:schemeClr val="tx2">
                              <a:lumMod val="75000"/>
                            </a:schemeClr>
                          </a:solidFill>
                          <a:latin typeface="Trebuchet MS"/>
                          <a:ea typeface="Calibri"/>
                          <a:cs typeface="Times New Roman"/>
                        </a:rPr>
                        <a:t>Attributes</a:t>
                      </a:r>
                      <a:endParaRPr lang="en-IE" sz="1600" b="1" kern="1200" dirty="0">
                        <a:solidFill>
                          <a:schemeClr val="tx2">
                            <a:lumMod val="75000"/>
                          </a:schemeClr>
                        </a:solidFill>
                        <a:latin typeface="Trebuchet MS"/>
                        <a:ea typeface="Calibri"/>
                        <a:cs typeface="Times New Roman"/>
                      </a:endParaRPr>
                    </a:p>
                  </a:txBody>
                  <a:tcPr marL="54872" marR="54872" marT="0" marB="0">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9050" cap="flat" cmpd="sng" algn="ctr">
                      <a:solidFill>
                        <a:srgbClr val="548DD4"/>
                      </a:solidFill>
                      <a:prstDash val="solid"/>
                      <a:round/>
                      <a:headEnd type="none" w="med" len="med"/>
                      <a:tailEnd type="none" w="med" len="med"/>
                    </a:lnT>
                    <a:lnB w="19050" cap="flat" cmpd="sng" algn="ctr">
                      <a:solidFill>
                        <a:srgbClr val="548DD4"/>
                      </a:solidFill>
                      <a:prstDash val="solid"/>
                      <a:round/>
                      <a:headEnd type="none" w="med" len="med"/>
                      <a:tailEnd type="none" w="med" len="med"/>
                    </a:lnB>
                    <a:solidFill>
                      <a:schemeClr val="bg1">
                        <a:alpha val="80000"/>
                      </a:schemeClr>
                    </a:solidFill>
                  </a:tcPr>
                </a:tc>
                <a:tc>
                  <a:txBody>
                    <a:bodyPr/>
                    <a:lstStyle/>
                    <a:p>
                      <a:pPr marL="0" algn="ctr" defTabSz="914400" rtl="0" eaLnBrk="1" latinLnBrk="0" hangingPunct="1">
                        <a:lnSpc>
                          <a:spcPct val="100000"/>
                        </a:lnSpc>
                        <a:spcAft>
                          <a:spcPts val="0"/>
                        </a:spcAft>
                      </a:pPr>
                      <a:r>
                        <a:rPr lang="en-IE" sz="1600" b="1" kern="1200" dirty="0" smtClean="0">
                          <a:solidFill>
                            <a:schemeClr val="tx2">
                              <a:lumMod val="75000"/>
                            </a:schemeClr>
                          </a:solidFill>
                          <a:latin typeface="Trebuchet MS"/>
                          <a:ea typeface="Calibri"/>
                          <a:cs typeface="Times New Roman"/>
                        </a:rPr>
                        <a:t>Elements</a:t>
                      </a:r>
                      <a:endParaRPr lang="en-IE" sz="1600" b="1" kern="1200" dirty="0">
                        <a:solidFill>
                          <a:schemeClr val="tx2">
                            <a:lumMod val="75000"/>
                          </a:schemeClr>
                        </a:solidFill>
                        <a:latin typeface="Trebuchet MS"/>
                        <a:ea typeface="Calibri"/>
                        <a:cs typeface="Times New Roman"/>
                      </a:endParaRPr>
                    </a:p>
                  </a:txBody>
                  <a:tcPr marL="54872" marR="54872" marT="0" marB="0">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9050" cap="flat" cmpd="sng" algn="ctr">
                      <a:solidFill>
                        <a:srgbClr val="548DD4"/>
                      </a:solidFill>
                      <a:prstDash val="solid"/>
                      <a:round/>
                      <a:headEnd type="none" w="med" len="med"/>
                      <a:tailEnd type="none" w="med" len="med"/>
                    </a:lnT>
                    <a:lnB w="19050" cap="flat" cmpd="sng" algn="ctr">
                      <a:solidFill>
                        <a:srgbClr val="548DD4"/>
                      </a:solidFill>
                      <a:prstDash val="solid"/>
                      <a:round/>
                      <a:headEnd type="none" w="med" len="med"/>
                      <a:tailEnd type="none" w="med" len="med"/>
                    </a:lnB>
                    <a:solidFill>
                      <a:schemeClr val="bg1">
                        <a:alpha val="80000"/>
                      </a:schemeClr>
                    </a:solidFill>
                  </a:tcPr>
                </a:tc>
              </a:tr>
              <a:tr h="168274">
                <a:tc>
                  <a:txBody>
                    <a:bodyPr/>
                    <a:lstStyle/>
                    <a:p>
                      <a:pPr algn="ctr">
                        <a:lnSpc>
                          <a:spcPct val="100000"/>
                        </a:lnSpc>
                        <a:spcAft>
                          <a:spcPts val="0"/>
                        </a:spcAft>
                      </a:pPr>
                      <a:r>
                        <a:rPr lang="en-IE" sz="1200" b="1" kern="1200" dirty="0" smtClean="0">
                          <a:solidFill>
                            <a:schemeClr val="tx2">
                              <a:lumMod val="75000"/>
                            </a:schemeClr>
                          </a:solidFill>
                          <a:latin typeface="Trebuchet MS"/>
                          <a:ea typeface="Calibri"/>
                          <a:cs typeface="Times New Roman"/>
                        </a:rPr>
                        <a:t>Systems of thought</a:t>
                      </a:r>
                      <a:endParaRPr lang="en-IE" sz="1200" b="1" kern="1200" dirty="0">
                        <a:solidFill>
                          <a:schemeClr val="tx2">
                            <a:lumMod val="75000"/>
                          </a:schemeClr>
                        </a:solidFill>
                        <a:latin typeface="Trebuchet MS"/>
                        <a:ea typeface="Calibri"/>
                        <a:cs typeface="Times New Roman"/>
                      </a:endParaRPr>
                    </a:p>
                  </a:txBody>
                  <a:tcPr marL="54872" marR="54872" marT="0" marB="0" anchor="ctr">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9050" cap="flat" cmpd="sng" algn="ctr">
                      <a:solidFill>
                        <a:srgbClr val="548DD4"/>
                      </a:solidFill>
                      <a:prstDash val="solid"/>
                      <a:round/>
                      <a:headEnd type="none" w="med" len="med"/>
                      <a:tailEnd type="none" w="med" len="med"/>
                    </a:lnT>
                    <a:lnB w="19050" cap="flat" cmpd="sng" algn="ctr">
                      <a:solidFill>
                        <a:srgbClr val="548DD4"/>
                      </a:solidFill>
                      <a:prstDash val="solid"/>
                      <a:round/>
                      <a:headEnd type="none" w="med" len="med"/>
                      <a:tailEnd type="none" w="med" len="med"/>
                    </a:lnB>
                    <a:solidFill>
                      <a:schemeClr val="bg1"/>
                    </a:solidFill>
                  </a:tcPr>
                </a:tc>
                <a:tc>
                  <a:txBody>
                    <a:bodyPr/>
                    <a:lstStyle/>
                    <a:p>
                      <a:pPr algn="ctr">
                        <a:lnSpc>
                          <a:spcPct val="100000"/>
                        </a:lnSpc>
                        <a:spcAft>
                          <a:spcPts val="0"/>
                        </a:spcAft>
                      </a:pPr>
                      <a:r>
                        <a:rPr lang="en-IE" sz="1200" dirty="0" smtClean="0">
                          <a:solidFill>
                            <a:srgbClr val="002060"/>
                          </a:solidFill>
                          <a:latin typeface="Garamond"/>
                          <a:ea typeface="Calibri"/>
                          <a:cs typeface="Times New Roman"/>
                        </a:rPr>
                        <a:t>Modes of thinking, philosophies, theories, models, ideologies, rationalities, etc.</a:t>
                      </a:r>
                      <a:endParaRPr lang="en-IE" sz="1200" dirty="0">
                        <a:solidFill>
                          <a:srgbClr val="002060"/>
                        </a:solidFill>
                        <a:latin typeface="Garamond"/>
                        <a:ea typeface="Calibri"/>
                        <a:cs typeface="Times New Roman"/>
                      </a:endParaRPr>
                    </a:p>
                  </a:txBody>
                  <a:tcPr marL="54872" marR="54872" marT="0" marB="0">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905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solidFill>
                      <a:schemeClr val="bg1"/>
                    </a:solidFill>
                  </a:tcPr>
                </a:tc>
              </a:tr>
              <a:tr h="336549">
                <a:tc>
                  <a:txBody>
                    <a:bodyPr/>
                    <a:lstStyle/>
                    <a:p>
                      <a:pPr algn="ctr">
                        <a:lnSpc>
                          <a:spcPct val="100000"/>
                        </a:lnSpc>
                        <a:spcAft>
                          <a:spcPts val="0"/>
                        </a:spcAft>
                      </a:pPr>
                      <a:r>
                        <a:rPr lang="en-IE" sz="1200" b="1" kern="1200" dirty="0" smtClean="0">
                          <a:solidFill>
                            <a:schemeClr val="tx2">
                              <a:lumMod val="75000"/>
                            </a:schemeClr>
                          </a:solidFill>
                          <a:latin typeface="Trebuchet MS"/>
                          <a:ea typeface="Calibri"/>
                          <a:cs typeface="Times New Roman"/>
                        </a:rPr>
                        <a:t>Forms of knowledge</a:t>
                      </a:r>
                      <a:endParaRPr lang="en-IE" sz="1200" b="1" kern="1200" dirty="0">
                        <a:solidFill>
                          <a:schemeClr val="tx2">
                            <a:lumMod val="75000"/>
                          </a:schemeClr>
                        </a:solidFill>
                        <a:latin typeface="Trebuchet MS"/>
                        <a:ea typeface="Calibri"/>
                        <a:cs typeface="Times New Roman"/>
                      </a:endParaRPr>
                    </a:p>
                  </a:txBody>
                  <a:tcPr marL="54872" marR="54872" marT="0" marB="0" anchor="ctr">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9050" cap="flat" cmpd="sng" algn="ctr">
                      <a:solidFill>
                        <a:srgbClr val="548DD4"/>
                      </a:solidFill>
                      <a:prstDash val="solid"/>
                      <a:round/>
                      <a:headEnd type="none" w="med" len="med"/>
                      <a:tailEnd type="none" w="med" len="med"/>
                    </a:lnT>
                    <a:lnB w="19050" cap="flat" cmpd="sng" algn="ctr">
                      <a:solidFill>
                        <a:srgbClr val="548DD4"/>
                      </a:solidFill>
                      <a:prstDash val="solid"/>
                      <a:round/>
                      <a:headEnd type="none" w="med" len="med"/>
                      <a:tailEnd type="none" w="med" len="med"/>
                    </a:lnB>
                    <a:solidFill>
                      <a:schemeClr val="bg1"/>
                    </a:solidFill>
                  </a:tcPr>
                </a:tc>
                <a:tc>
                  <a:txBody>
                    <a:bodyPr/>
                    <a:lstStyle/>
                    <a:p>
                      <a:pPr algn="ctr">
                        <a:lnSpc>
                          <a:spcPct val="100000"/>
                        </a:lnSpc>
                        <a:spcAft>
                          <a:spcPts val="0"/>
                        </a:spcAft>
                      </a:pPr>
                      <a:r>
                        <a:rPr lang="en-IE" sz="1200" dirty="0" smtClean="0">
                          <a:solidFill>
                            <a:srgbClr val="002060"/>
                          </a:solidFill>
                          <a:latin typeface="Garamond"/>
                          <a:ea typeface="Calibri"/>
                          <a:cs typeface="Times New Roman"/>
                        </a:rPr>
                        <a:t>Research texts</a:t>
                      </a:r>
                      <a:r>
                        <a:rPr lang="en-IE" sz="1200" dirty="0" smtClean="0">
                          <a:solidFill>
                            <a:srgbClr val="C00000"/>
                          </a:solidFill>
                          <a:latin typeface="Garamond"/>
                          <a:ea typeface="Calibri"/>
                          <a:cs typeface="Times New Roman"/>
                        </a:rPr>
                        <a:t>, manuals</a:t>
                      </a:r>
                      <a:r>
                        <a:rPr lang="en-IE" sz="1200" dirty="0" smtClean="0">
                          <a:solidFill>
                            <a:srgbClr val="002060"/>
                          </a:solidFill>
                          <a:latin typeface="Garamond"/>
                          <a:ea typeface="Calibri"/>
                          <a:cs typeface="Times New Roman"/>
                        </a:rPr>
                        <a:t>, magazines, </a:t>
                      </a:r>
                      <a:r>
                        <a:rPr lang="en-IE" sz="1200" dirty="0" smtClean="0">
                          <a:solidFill>
                            <a:srgbClr val="C00000"/>
                          </a:solidFill>
                          <a:latin typeface="Garamond"/>
                          <a:ea typeface="Calibri"/>
                          <a:cs typeface="Times New Roman"/>
                        </a:rPr>
                        <a:t>websites, </a:t>
                      </a:r>
                      <a:r>
                        <a:rPr lang="en-IE" sz="1200" dirty="0" smtClean="0">
                          <a:solidFill>
                            <a:srgbClr val="002060"/>
                          </a:solidFill>
                          <a:latin typeface="Garamond"/>
                          <a:ea typeface="Calibri"/>
                          <a:cs typeface="Times New Roman"/>
                        </a:rPr>
                        <a:t>experience, word of mouth, chat forums, etc. </a:t>
                      </a:r>
                      <a:endParaRPr lang="en-IE" sz="1200" dirty="0">
                        <a:solidFill>
                          <a:srgbClr val="002060"/>
                        </a:solidFill>
                        <a:latin typeface="Garamond"/>
                        <a:ea typeface="Calibri"/>
                        <a:cs typeface="Times New Roman"/>
                      </a:endParaRPr>
                    </a:p>
                  </a:txBody>
                  <a:tcPr marL="54872" marR="54872" marT="0" marB="0">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solidFill>
                      <a:schemeClr val="bg1"/>
                    </a:solidFill>
                  </a:tcPr>
                </a:tc>
              </a:tr>
              <a:tr h="336549">
                <a:tc>
                  <a:txBody>
                    <a:bodyPr/>
                    <a:lstStyle/>
                    <a:p>
                      <a:pPr algn="ctr">
                        <a:lnSpc>
                          <a:spcPct val="100000"/>
                        </a:lnSpc>
                        <a:spcAft>
                          <a:spcPts val="0"/>
                        </a:spcAft>
                      </a:pPr>
                      <a:r>
                        <a:rPr lang="en-IE" sz="1200" b="1" kern="1200" dirty="0" smtClean="0">
                          <a:solidFill>
                            <a:schemeClr val="tx2">
                              <a:lumMod val="75000"/>
                            </a:schemeClr>
                          </a:solidFill>
                          <a:latin typeface="Trebuchet MS"/>
                          <a:ea typeface="Calibri"/>
                          <a:cs typeface="Times New Roman"/>
                        </a:rPr>
                        <a:t>Finance</a:t>
                      </a:r>
                      <a:endParaRPr lang="en-IE" sz="1200" b="1" kern="1200" dirty="0">
                        <a:solidFill>
                          <a:schemeClr val="tx2">
                            <a:lumMod val="75000"/>
                          </a:schemeClr>
                        </a:solidFill>
                        <a:latin typeface="Trebuchet MS"/>
                        <a:ea typeface="Calibri"/>
                        <a:cs typeface="Times New Roman"/>
                      </a:endParaRPr>
                    </a:p>
                  </a:txBody>
                  <a:tcPr marL="54872" marR="54872" marT="0" marB="0" anchor="ctr">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9050" cap="flat" cmpd="sng" algn="ctr">
                      <a:solidFill>
                        <a:srgbClr val="548DD4"/>
                      </a:solidFill>
                      <a:prstDash val="solid"/>
                      <a:round/>
                      <a:headEnd type="none" w="med" len="med"/>
                      <a:tailEnd type="none" w="med" len="med"/>
                    </a:lnT>
                    <a:lnB w="19050" cap="flat" cmpd="sng" algn="ctr">
                      <a:solidFill>
                        <a:srgbClr val="548DD4"/>
                      </a:solidFill>
                      <a:prstDash val="solid"/>
                      <a:round/>
                      <a:headEnd type="none" w="med" len="med"/>
                      <a:tailEnd type="none" w="med" len="med"/>
                    </a:lnB>
                    <a:solidFill>
                      <a:schemeClr val="bg1"/>
                    </a:solidFill>
                  </a:tcPr>
                </a:tc>
                <a:tc>
                  <a:txBody>
                    <a:bodyPr/>
                    <a:lstStyle/>
                    <a:p>
                      <a:pPr algn="ctr">
                        <a:lnSpc>
                          <a:spcPct val="100000"/>
                        </a:lnSpc>
                        <a:spcAft>
                          <a:spcPts val="0"/>
                        </a:spcAft>
                      </a:pPr>
                      <a:r>
                        <a:rPr lang="en-IE" sz="1200" dirty="0" smtClean="0">
                          <a:solidFill>
                            <a:srgbClr val="C00000"/>
                          </a:solidFill>
                          <a:latin typeface="Garamond"/>
                          <a:ea typeface="Calibri"/>
                          <a:cs typeface="Times New Roman"/>
                        </a:rPr>
                        <a:t>Business models</a:t>
                      </a:r>
                      <a:r>
                        <a:rPr lang="en-IE" sz="1200" dirty="0" smtClean="0">
                          <a:solidFill>
                            <a:srgbClr val="002060"/>
                          </a:solidFill>
                          <a:latin typeface="Garamond"/>
                          <a:ea typeface="Calibri"/>
                          <a:cs typeface="Times New Roman"/>
                        </a:rPr>
                        <a:t>, investment, venture capital, grants, philanthropy, profit, etc.</a:t>
                      </a:r>
                      <a:endParaRPr lang="en-IE" sz="1200" dirty="0">
                        <a:solidFill>
                          <a:srgbClr val="002060"/>
                        </a:solidFill>
                        <a:latin typeface="Garamond"/>
                        <a:ea typeface="Calibri"/>
                        <a:cs typeface="Times New Roman"/>
                      </a:endParaRPr>
                    </a:p>
                  </a:txBody>
                  <a:tcPr marL="54872" marR="54872" marT="0" marB="0">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solidFill>
                      <a:schemeClr val="bg1"/>
                    </a:solidFill>
                  </a:tcPr>
                </a:tc>
              </a:tr>
              <a:tr h="336549">
                <a:tc>
                  <a:txBody>
                    <a:bodyPr/>
                    <a:lstStyle/>
                    <a:p>
                      <a:pPr algn="ctr">
                        <a:lnSpc>
                          <a:spcPct val="100000"/>
                        </a:lnSpc>
                        <a:spcAft>
                          <a:spcPts val="0"/>
                        </a:spcAft>
                      </a:pPr>
                      <a:r>
                        <a:rPr lang="en-IE" sz="1200" b="1" kern="1200" dirty="0" smtClean="0">
                          <a:solidFill>
                            <a:schemeClr val="tx2">
                              <a:lumMod val="75000"/>
                            </a:schemeClr>
                          </a:solidFill>
                          <a:latin typeface="Trebuchet MS"/>
                          <a:ea typeface="Calibri"/>
                          <a:cs typeface="Times New Roman"/>
                        </a:rPr>
                        <a:t>Political economy</a:t>
                      </a:r>
                      <a:endParaRPr lang="en-IE" sz="1200" b="1" kern="1200" dirty="0">
                        <a:solidFill>
                          <a:schemeClr val="tx2">
                            <a:lumMod val="75000"/>
                          </a:schemeClr>
                        </a:solidFill>
                        <a:latin typeface="Trebuchet MS"/>
                        <a:ea typeface="Calibri"/>
                        <a:cs typeface="Times New Roman"/>
                      </a:endParaRPr>
                    </a:p>
                  </a:txBody>
                  <a:tcPr marL="54872" marR="54872" marT="0" marB="0" anchor="ctr">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9050" cap="flat" cmpd="sng" algn="ctr">
                      <a:solidFill>
                        <a:srgbClr val="548DD4"/>
                      </a:solidFill>
                      <a:prstDash val="solid"/>
                      <a:round/>
                      <a:headEnd type="none" w="med" len="med"/>
                      <a:tailEnd type="none" w="med" len="med"/>
                    </a:lnT>
                    <a:lnB w="19050" cap="flat" cmpd="sng" algn="ctr">
                      <a:solidFill>
                        <a:srgbClr val="548DD4"/>
                      </a:solidFill>
                      <a:prstDash val="solid"/>
                      <a:round/>
                      <a:headEnd type="none" w="med" len="med"/>
                      <a:tailEnd type="none" w="med" len="med"/>
                    </a:lnB>
                    <a:solidFill>
                      <a:schemeClr val="bg1"/>
                    </a:solidFill>
                  </a:tcPr>
                </a:tc>
                <a:tc>
                  <a:txBody>
                    <a:bodyPr/>
                    <a:lstStyle/>
                    <a:p>
                      <a:pPr algn="ctr">
                        <a:lnSpc>
                          <a:spcPct val="100000"/>
                        </a:lnSpc>
                        <a:spcAft>
                          <a:spcPts val="0"/>
                        </a:spcAft>
                      </a:pPr>
                      <a:r>
                        <a:rPr lang="en-IE" sz="1200" dirty="0" smtClean="0">
                          <a:solidFill>
                            <a:srgbClr val="002060"/>
                          </a:solidFill>
                          <a:latin typeface="Garamond"/>
                          <a:ea typeface="Calibri"/>
                          <a:cs typeface="Times New Roman"/>
                        </a:rPr>
                        <a:t>Policy, tax regimes, public and political opinion, </a:t>
                      </a:r>
                      <a:r>
                        <a:rPr lang="en-IE" sz="1200" dirty="0" smtClean="0">
                          <a:solidFill>
                            <a:srgbClr val="C00000"/>
                          </a:solidFill>
                          <a:latin typeface="Garamond"/>
                          <a:ea typeface="Calibri"/>
                          <a:cs typeface="Times New Roman"/>
                        </a:rPr>
                        <a:t>ethical considerations</a:t>
                      </a:r>
                      <a:r>
                        <a:rPr lang="en-IE" sz="1200" dirty="0" smtClean="0">
                          <a:solidFill>
                            <a:srgbClr val="002060"/>
                          </a:solidFill>
                          <a:latin typeface="Garamond"/>
                          <a:ea typeface="Calibri"/>
                          <a:cs typeface="Times New Roman"/>
                        </a:rPr>
                        <a:t>, etc.</a:t>
                      </a:r>
                      <a:endParaRPr lang="en-IE" sz="1200" dirty="0">
                        <a:solidFill>
                          <a:srgbClr val="002060"/>
                        </a:solidFill>
                        <a:latin typeface="Garamond"/>
                        <a:ea typeface="Calibri"/>
                        <a:cs typeface="Times New Roman"/>
                      </a:endParaRPr>
                    </a:p>
                  </a:txBody>
                  <a:tcPr marL="54872" marR="54872" marT="0" marB="0">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solidFill>
                      <a:schemeClr val="bg1"/>
                    </a:solidFill>
                  </a:tcPr>
                </a:tc>
              </a:tr>
              <a:tr h="336549">
                <a:tc>
                  <a:txBody>
                    <a:bodyPr/>
                    <a:lstStyle/>
                    <a:p>
                      <a:pPr algn="ctr">
                        <a:lnSpc>
                          <a:spcPct val="100000"/>
                        </a:lnSpc>
                        <a:spcAft>
                          <a:spcPts val="0"/>
                        </a:spcAft>
                      </a:pPr>
                      <a:r>
                        <a:rPr lang="en-IE" sz="1200" b="1" kern="1200" dirty="0" smtClean="0">
                          <a:solidFill>
                            <a:schemeClr val="tx2">
                              <a:lumMod val="75000"/>
                            </a:schemeClr>
                          </a:solidFill>
                          <a:latin typeface="Trebuchet MS"/>
                          <a:ea typeface="Calibri"/>
                          <a:cs typeface="Times New Roman"/>
                        </a:rPr>
                        <a:t>Govern-mentalities / Legalities</a:t>
                      </a:r>
                      <a:endParaRPr lang="en-IE" sz="1200" b="1" kern="1200" dirty="0">
                        <a:solidFill>
                          <a:schemeClr val="tx2">
                            <a:lumMod val="75000"/>
                          </a:schemeClr>
                        </a:solidFill>
                        <a:latin typeface="Trebuchet MS"/>
                        <a:ea typeface="Calibri"/>
                        <a:cs typeface="Times New Roman"/>
                      </a:endParaRPr>
                    </a:p>
                  </a:txBody>
                  <a:tcPr marL="54872" marR="54872" marT="0" marB="0" anchor="ctr">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9050" cap="flat" cmpd="sng" algn="ctr">
                      <a:solidFill>
                        <a:srgbClr val="548DD4"/>
                      </a:solidFill>
                      <a:prstDash val="solid"/>
                      <a:round/>
                      <a:headEnd type="none" w="med" len="med"/>
                      <a:tailEnd type="none" w="med" len="med"/>
                    </a:lnT>
                    <a:lnB w="19050" cap="flat" cmpd="sng" algn="ctr">
                      <a:solidFill>
                        <a:srgbClr val="548DD4"/>
                      </a:solidFill>
                      <a:prstDash val="solid"/>
                      <a:round/>
                      <a:headEnd type="none" w="med" len="med"/>
                      <a:tailEnd type="none" w="med" len="med"/>
                    </a:lnB>
                    <a:solidFill>
                      <a:schemeClr val="bg1"/>
                    </a:solidFill>
                  </a:tcPr>
                </a:tc>
                <a:tc>
                  <a:txBody>
                    <a:bodyPr/>
                    <a:lstStyle/>
                    <a:p>
                      <a:pPr marL="0" algn="ctr" defTabSz="914400" rtl="0" eaLnBrk="1" latinLnBrk="0" hangingPunct="1">
                        <a:lnSpc>
                          <a:spcPct val="100000"/>
                        </a:lnSpc>
                        <a:spcAft>
                          <a:spcPts val="1440"/>
                        </a:spcAft>
                      </a:pPr>
                      <a:r>
                        <a:rPr lang="en-IE" sz="1200" kern="1200" dirty="0" smtClean="0">
                          <a:solidFill>
                            <a:srgbClr val="C00000"/>
                          </a:solidFill>
                          <a:latin typeface="Garamond"/>
                          <a:ea typeface="Calibri"/>
                          <a:cs typeface="Times New Roman"/>
                        </a:rPr>
                        <a:t>Data standards, file formats, system requirements, protocols, regulations, laws, licensing, intellectual property regimes, etc.</a:t>
                      </a:r>
                      <a:endParaRPr lang="en-IE" sz="1200" kern="1200" dirty="0">
                        <a:solidFill>
                          <a:srgbClr val="C00000"/>
                        </a:solidFill>
                        <a:latin typeface="Garamond"/>
                        <a:ea typeface="Calibri"/>
                        <a:cs typeface="Times New Roman"/>
                      </a:endParaRPr>
                    </a:p>
                  </a:txBody>
                  <a:tcPr marL="54872" marR="54872" marT="0" marB="0">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solidFill>
                      <a:schemeClr val="bg1"/>
                    </a:solidFill>
                  </a:tcPr>
                </a:tc>
              </a:tr>
              <a:tr h="336549">
                <a:tc>
                  <a:txBody>
                    <a:bodyPr/>
                    <a:lstStyle/>
                    <a:p>
                      <a:pPr algn="ctr">
                        <a:lnSpc>
                          <a:spcPct val="100000"/>
                        </a:lnSpc>
                        <a:spcAft>
                          <a:spcPts val="0"/>
                        </a:spcAft>
                      </a:pPr>
                      <a:r>
                        <a:rPr lang="en-IE" sz="1200" b="1" kern="1200" dirty="0" err="1" smtClean="0">
                          <a:solidFill>
                            <a:schemeClr val="tx2">
                              <a:lumMod val="75000"/>
                            </a:schemeClr>
                          </a:solidFill>
                          <a:latin typeface="Trebuchet MS"/>
                          <a:ea typeface="Calibri"/>
                          <a:cs typeface="Times New Roman"/>
                        </a:rPr>
                        <a:t>Materialities</a:t>
                      </a:r>
                      <a:r>
                        <a:rPr lang="en-IE" sz="1200" b="1" kern="1200" dirty="0" smtClean="0">
                          <a:solidFill>
                            <a:schemeClr val="tx2">
                              <a:lumMod val="75000"/>
                            </a:schemeClr>
                          </a:solidFill>
                          <a:latin typeface="Trebuchet MS"/>
                          <a:ea typeface="Calibri"/>
                          <a:cs typeface="Times New Roman"/>
                        </a:rPr>
                        <a:t> &amp; infrastructures</a:t>
                      </a:r>
                      <a:endParaRPr lang="en-IE" sz="1200" b="1" kern="1200" dirty="0">
                        <a:solidFill>
                          <a:schemeClr val="tx2">
                            <a:lumMod val="75000"/>
                          </a:schemeClr>
                        </a:solidFill>
                        <a:latin typeface="Trebuchet MS"/>
                        <a:ea typeface="Calibri"/>
                        <a:cs typeface="Times New Roman"/>
                      </a:endParaRPr>
                    </a:p>
                  </a:txBody>
                  <a:tcPr marL="54872" marR="54872" marT="0" marB="0" anchor="ctr">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9050" cap="flat" cmpd="sng" algn="ctr">
                      <a:solidFill>
                        <a:srgbClr val="548DD4"/>
                      </a:solidFill>
                      <a:prstDash val="solid"/>
                      <a:round/>
                      <a:headEnd type="none" w="med" len="med"/>
                      <a:tailEnd type="none" w="med" len="med"/>
                    </a:lnT>
                    <a:lnB w="19050" cap="flat" cmpd="sng" algn="ctr">
                      <a:solidFill>
                        <a:srgbClr val="548DD4"/>
                      </a:solidFill>
                      <a:prstDash val="solid"/>
                      <a:round/>
                      <a:headEnd type="none" w="med" len="med"/>
                      <a:tailEnd type="none" w="med" len="med"/>
                    </a:lnB>
                    <a:solidFill>
                      <a:schemeClr val="bg1"/>
                    </a:solidFill>
                  </a:tcPr>
                </a:tc>
                <a:tc>
                  <a:txBody>
                    <a:bodyPr/>
                    <a:lstStyle/>
                    <a:p>
                      <a:pPr algn="ctr">
                        <a:lnSpc>
                          <a:spcPct val="100000"/>
                        </a:lnSpc>
                        <a:spcAft>
                          <a:spcPts val="1440"/>
                        </a:spcAft>
                      </a:pPr>
                      <a:r>
                        <a:rPr lang="fr-FR" sz="1200" dirty="0" err="1" smtClean="0">
                          <a:solidFill>
                            <a:srgbClr val="002060"/>
                          </a:solidFill>
                          <a:latin typeface="Garamond"/>
                          <a:ea typeface="Calibri"/>
                          <a:cs typeface="Times New Roman"/>
                        </a:rPr>
                        <a:t>Paper</a:t>
                      </a:r>
                      <a:r>
                        <a:rPr lang="fr-FR" sz="1200" dirty="0" smtClean="0">
                          <a:solidFill>
                            <a:srgbClr val="002060"/>
                          </a:solidFill>
                          <a:latin typeface="Garamond"/>
                          <a:ea typeface="Calibri"/>
                          <a:cs typeface="Times New Roman"/>
                        </a:rPr>
                        <a:t>/</a:t>
                      </a:r>
                      <a:r>
                        <a:rPr lang="fr-FR" sz="1200" dirty="0" err="1" smtClean="0">
                          <a:solidFill>
                            <a:srgbClr val="002060"/>
                          </a:solidFill>
                          <a:latin typeface="Garamond"/>
                          <a:ea typeface="Calibri"/>
                          <a:cs typeface="Times New Roman"/>
                        </a:rPr>
                        <a:t>pens</a:t>
                      </a:r>
                      <a:r>
                        <a:rPr lang="fr-FR" sz="1200" dirty="0" smtClean="0">
                          <a:solidFill>
                            <a:srgbClr val="002060"/>
                          </a:solidFill>
                          <a:latin typeface="Garamond"/>
                          <a:ea typeface="Calibri"/>
                          <a:cs typeface="Times New Roman"/>
                        </a:rPr>
                        <a:t>, </a:t>
                      </a:r>
                      <a:r>
                        <a:rPr lang="fr-FR" sz="1200" dirty="0" smtClean="0">
                          <a:solidFill>
                            <a:srgbClr val="C00000"/>
                          </a:solidFill>
                          <a:latin typeface="Garamond"/>
                          <a:ea typeface="Calibri"/>
                          <a:cs typeface="Times New Roman"/>
                        </a:rPr>
                        <a:t>computers, digital </a:t>
                      </a:r>
                      <a:r>
                        <a:rPr lang="fr-FR" sz="1200" dirty="0" err="1" smtClean="0">
                          <a:solidFill>
                            <a:srgbClr val="C00000"/>
                          </a:solidFill>
                          <a:latin typeface="Garamond"/>
                          <a:ea typeface="Calibri"/>
                          <a:cs typeface="Times New Roman"/>
                        </a:rPr>
                        <a:t>devices</a:t>
                      </a:r>
                      <a:r>
                        <a:rPr lang="fr-FR" sz="1200" dirty="0" smtClean="0">
                          <a:solidFill>
                            <a:srgbClr val="C00000"/>
                          </a:solidFill>
                          <a:latin typeface="Garamond"/>
                          <a:ea typeface="Calibri"/>
                          <a:cs typeface="Times New Roman"/>
                        </a:rPr>
                        <a:t>, </a:t>
                      </a:r>
                      <a:r>
                        <a:rPr lang="fr-FR" sz="1200" dirty="0" err="1" smtClean="0">
                          <a:solidFill>
                            <a:srgbClr val="C00000"/>
                          </a:solidFill>
                          <a:latin typeface="Garamond"/>
                          <a:ea typeface="Calibri"/>
                          <a:cs typeface="Times New Roman"/>
                        </a:rPr>
                        <a:t>sensors</a:t>
                      </a:r>
                      <a:r>
                        <a:rPr lang="fr-FR" sz="1200" dirty="0" smtClean="0">
                          <a:solidFill>
                            <a:srgbClr val="C00000"/>
                          </a:solidFill>
                          <a:latin typeface="Garamond"/>
                          <a:ea typeface="Calibri"/>
                          <a:cs typeface="Times New Roman"/>
                        </a:rPr>
                        <a:t>, scanners, </a:t>
                      </a:r>
                      <a:r>
                        <a:rPr lang="fr-FR" sz="1200" dirty="0" err="1" smtClean="0">
                          <a:solidFill>
                            <a:srgbClr val="C00000"/>
                          </a:solidFill>
                          <a:latin typeface="Garamond"/>
                          <a:ea typeface="Calibri"/>
                          <a:cs typeface="Times New Roman"/>
                        </a:rPr>
                        <a:t>databases</a:t>
                      </a:r>
                      <a:r>
                        <a:rPr lang="fr-FR" sz="1200" dirty="0" smtClean="0">
                          <a:solidFill>
                            <a:srgbClr val="C00000"/>
                          </a:solidFill>
                          <a:latin typeface="Garamond"/>
                          <a:ea typeface="Calibri"/>
                          <a:cs typeface="Times New Roman"/>
                        </a:rPr>
                        <a:t>, networks, servers, etc.</a:t>
                      </a:r>
                      <a:endParaRPr lang="en-IE" sz="1200" dirty="0">
                        <a:solidFill>
                          <a:srgbClr val="C00000"/>
                        </a:solidFill>
                        <a:latin typeface="Garamond"/>
                        <a:ea typeface="Calibri"/>
                        <a:cs typeface="Times New Roman"/>
                      </a:endParaRPr>
                    </a:p>
                  </a:txBody>
                  <a:tcPr marL="54872" marR="54872" marT="0" marB="0">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solidFill>
                      <a:schemeClr val="bg1"/>
                    </a:solidFill>
                  </a:tcPr>
                </a:tc>
              </a:tr>
              <a:tr h="336549">
                <a:tc>
                  <a:txBody>
                    <a:bodyPr/>
                    <a:lstStyle/>
                    <a:p>
                      <a:pPr algn="ctr">
                        <a:lnSpc>
                          <a:spcPct val="100000"/>
                        </a:lnSpc>
                        <a:spcAft>
                          <a:spcPts val="0"/>
                        </a:spcAft>
                      </a:pPr>
                      <a:r>
                        <a:rPr lang="en-IE" sz="1200" b="1" kern="1200" dirty="0" smtClean="0">
                          <a:solidFill>
                            <a:schemeClr val="tx2">
                              <a:lumMod val="75000"/>
                            </a:schemeClr>
                          </a:solidFill>
                          <a:latin typeface="Trebuchet MS"/>
                          <a:ea typeface="Calibri"/>
                          <a:cs typeface="Times New Roman"/>
                        </a:rPr>
                        <a:t>Practices</a:t>
                      </a:r>
                      <a:endParaRPr lang="en-IE" sz="1200" b="1" kern="1200" dirty="0">
                        <a:solidFill>
                          <a:schemeClr val="tx2">
                            <a:lumMod val="75000"/>
                          </a:schemeClr>
                        </a:solidFill>
                        <a:latin typeface="Trebuchet MS"/>
                        <a:ea typeface="Calibri"/>
                        <a:cs typeface="Times New Roman"/>
                      </a:endParaRPr>
                    </a:p>
                  </a:txBody>
                  <a:tcPr marL="54872" marR="54872" marT="0" marB="0" anchor="ctr">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9050" cap="flat" cmpd="sng" algn="ctr">
                      <a:solidFill>
                        <a:srgbClr val="548DD4"/>
                      </a:solidFill>
                      <a:prstDash val="solid"/>
                      <a:round/>
                      <a:headEnd type="none" w="med" len="med"/>
                      <a:tailEnd type="none" w="med" len="med"/>
                    </a:lnT>
                    <a:lnB w="19050" cap="flat" cmpd="sng" algn="ctr">
                      <a:solidFill>
                        <a:srgbClr val="548DD4"/>
                      </a:solidFill>
                      <a:prstDash val="solid"/>
                      <a:round/>
                      <a:headEnd type="none" w="med" len="med"/>
                      <a:tailEnd type="none" w="med" len="med"/>
                    </a:lnB>
                    <a:solidFill>
                      <a:schemeClr val="bg1"/>
                    </a:solidFill>
                  </a:tcPr>
                </a:tc>
                <a:tc>
                  <a:txBody>
                    <a:bodyPr/>
                    <a:lstStyle/>
                    <a:p>
                      <a:pPr algn="ctr">
                        <a:lnSpc>
                          <a:spcPct val="100000"/>
                        </a:lnSpc>
                        <a:spcAft>
                          <a:spcPts val="0"/>
                        </a:spcAft>
                      </a:pPr>
                      <a:r>
                        <a:rPr lang="en-IE" sz="1200" dirty="0" smtClean="0">
                          <a:solidFill>
                            <a:srgbClr val="C00000"/>
                          </a:solidFill>
                          <a:latin typeface="Garamond"/>
                          <a:ea typeface="Calibri"/>
                          <a:cs typeface="Times New Roman"/>
                        </a:rPr>
                        <a:t>Techniques, ways of doing, learned behaviours, scientific conventions, etc.</a:t>
                      </a:r>
                      <a:endParaRPr lang="en-IE" sz="1200" dirty="0">
                        <a:solidFill>
                          <a:srgbClr val="C00000"/>
                        </a:solidFill>
                        <a:latin typeface="Garamond"/>
                        <a:ea typeface="Calibri"/>
                        <a:cs typeface="Times New Roman"/>
                      </a:endParaRPr>
                    </a:p>
                  </a:txBody>
                  <a:tcPr marL="54872" marR="54872" marT="0" marB="0">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solidFill>
                      <a:schemeClr val="bg1"/>
                    </a:solidFill>
                  </a:tcPr>
                </a:tc>
              </a:tr>
              <a:tr h="504823">
                <a:tc>
                  <a:txBody>
                    <a:bodyPr/>
                    <a:lstStyle/>
                    <a:p>
                      <a:pPr algn="ctr">
                        <a:lnSpc>
                          <a:spcPct val="100000"/>
                        </a:lnSpc>
                        <a:spcAft>
                          <a:spcPts val="0"/>
                        </a:spcAft>
                      </a:pPr>
                      <a:r>
                        <a:rPr lang="en-IE" sz="1200" b="1" kern="1200" dirty="0" smtClean="0">
                          <a:solidFill>
                            <a:schemeClr val="tx2">
                              <a:lumMod val="75000"/>
                            </a:schemeClr>
                          </a:solidFill>
                          <a:latin typeface="Trebuchet MS"/>
                          <a:ea typeface="Calibri"/>
                          <a:cs typeface="Times New Roman"/>
                        </a:rPr>
                        <a:t>Organisations &amp; institutions</a:t>
                      </a:r>
                      <a:endParaRPr lang="en-IE" sz="1200" b="1" kern="1200" dirty="0">
                        <a:solidFill>
                          <a:schemeClr val="tx2">
                            <a:lumMod val="75000"/>
                          </a:schemeClr>
                        </a:solidFill>
                        <a:latin typeface="Trebuchet MS"/>
                        <a:ea typeface="Calibri"/>
                        <a:cs typeface="Times New Roman"/>
                      </a:endParaRPr>
                    </a:p>
                  </a:txBody>
                  <a:tcPr marL="54872" marR="54872" marT="0" marB="0" anchor="ctr">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9050" cap="flat" cmpd="sng" algn="ctr">
                      <a:solidFill>
                        <a:srgbClr val="548DD4"/>
                      </a:solidFill>
                      <a:prstDash val="solid"/>
                      <a:round/>
                      <a:headEnd type="none" w="med" len="med"/>
                      <a:tailEnd type="none" w="med" len="med"/>
                    </a:lnT>
                    <a:lnB w="19050" cap="flat" cmpd="sng" algn="ctr">
                      <a:solidFill>
                        <a:srgbClr val="548DD4"/>
                      </a:solidFill>
                      <a:prstDash val="solid"/>
                      <a:round/>
                      <a:headEnd type="none" w="med" len="med"/>
                      <a:tailEnd type="none" w="med" len="med"/>
                    </a:lnB>
                    <a:solidFill>
                      <a:schemeClr val="bg1"/>
                    </a:solidFill>
                  </a:tcPr>
                </a:tc>
                <a:tc>
                  <a:txBody>
                    <a:bodyPr/>
                    <a:lstStyle/>
                    <a:p>
                      <a:pPr algn="ctr">
                        <a:lnSpc>
                          <a:spcPct val="100000"/>
                        </a:lnSpc>
                        <a:spcAft>
                          <a:spcPts val="0"/>
                        </a:spcAft>
                      </a:pPr>
                      <a:r>
                        <a:rPr lang="en-IE" sz="1200" dirty="0" smtClean="0">
                          <a:solidFill>
                            <a:srgbClr val="002060"/>
                          </a:solidFill>
                          <a:latin typeface="Garamond"/>
                          <a:ea typeface="Calibri"/>
                          <a:cs typeface="Times New Roman"/>
                        </a:rPr>
                        <a:t>Archives, corporations, consultants, manufacturers, retailers, </a:t>
                      </a:r>
                      <a:r>
                        <a:rPr lang="en-IE" sz="1200" dirty="0" smtClean="0">
                          <a:solidFill>
                            <a:srgbClr val="C00000"/>
                          </a:solidFill>
                          <a:latin typeface="Garamond"/>
                          <a:ea typeface="Calibri"/>
                          <a:cs typeface="Times New Roman"/>
                        </a:rPr>
                        <a:t>government agencies, universities</a:t>
                      </a:r>
                      <a:r>
                        <a:rPr lang="en-IE" sz="1200" dirty="0" smtClean="0">
                          <a:solidFill>
                            <a:srgbClr val="002060"/>
                          </a:solidFill>
                          <a:latin typeface="Garamond"/>
                          <a:ea typeface="Calibri"/>
                          <a:cs typeface="Times New Roman"/>
                        </a:rPr>
                        <a:t>, conferences, clubs and societies, committees and boards, </a:t>
                      </a:r>
                      <a:r>
                        <a:rPr lang="en-IE" sz="1200" dirty="0" smtClean="0">
                          <a:solidFill>
                            <a:srgbClr val="C00000"/>
                          </a:solidFill>
                          <a:latin typeface="Garamond"/>
                          <a:ea typeface="Calibri"/>
                          <a:cs typeface="Times New Roman"/>
                        </a:rPr>
                        <a:t>communities of practice</a:t>
                      </a:r>
                      <a:r>
                        <a:rPr lang="en-IE" sz="1200" dirty="0" smtClean="0">
                          <a:solidFill>
                            <a:srgbClr val="002060"/>
                          </a:solidFill>
                          <a:latin typeface="Garamond"/>
                          <a:ea typeface="Calibri"/>
                          <a:cs typeface="Times New Roman"/>
                        </a:rPr>
                        <a:t>, etc.</a:t>
                      </a:r>
                      <a:endParaRPr lang="en-IE" sz="1200" dirty="0">
                        <a:solidFill>
                          <a:srgbClr val="002060"/>
                        </a:solidFill>
                        <a:latin typeface="Garamond"/>
                        <a:ea typeface="Calibri"/>
                        <a:cs typeface="Times New Roman"/>
                      </a:endParaRPr>
                    </a:p>
                  </a:txBody>
                  <a:tcPr marL="54872" marR="54872" marT="0" marB="0">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solidFill>
                      <a:schemeClr val="bg1"/>
                    </a:solidFill>
                  </a:tcPr>
                </a:tc>
              </a:tr>
              <a:tr h="336549">
                <a:tc>
                  <a:txBody>
                    <a:bodyPr/>
                    <a:lstStyle/>
                    <a:p>
                      <a:pPr algn="ctr">
                        <a:lnSpc>
                          <a:spcPct val="100000"/>
                        </a:lnSpc>
                        <a:spcAft>
                          <a:spcPts val="0"/>
                        </a:spcAft>
                      </a:pPr>
                      <a:r>
                        <a:rPr lang="en-IE" sz="1200" b="1" kern="1200" dirty="0" smtClean="0">
                          <a:solidFill>
                            <a:schemeClr val="tx2">
                              <a:lumMod val="75000"/>
                            </a:schemeClr>
                          </a:solidFill>
                          <a:latin typeface="Trebuchet MS"/>
                          <a:ea typeface="Calibri"/>
                          <a:cs typeface="Times New Roman"/>
                        </a:rPr>
                        <a:t>Subjectivities &amp; communities</a:t>
                      </a:r>
                      <a:endParaRPr lang="en-IE" sz="1200" b="1" kern="1200" dirty="0">
                        <a:solidFill>
                          <a:schemeClr val="tx2">
                            <a:lumMod val="75000"/>
                          </a:schemeClr>
                        </a:solidFill>
                        <a:latin typeface="Trebuchet MS"/>
                        <a:ea typeface="Calibri"/>
                        <a:cs typeface="Times New Roman"/>
                      </a:endParaRPr>
                    </a:p>
                  </a:txBody>
                  <a:tcPr marL="54872" marR="54872" marT="0" marB="0" anchor="ctr">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9050" cap="flat" cmpd="sng" algn="ctr">
                      <a:solidFill>
                        <a:srgbClr val="548DD4"/>
                      </a:solidFill>
                      <a:prstDash val="solid"/>
                      <a:round/>
                      <a:headEnd type="none" w="med" len="med"/>
                      <a:tailEnd type="none" w="med" len="med"/>
                    </a:lnT>
                    <a:lnB w="19050" cap="flat" cmpd="sng" algn="ctr">
                      <a:solidFill>
                        <a:srgbClr val="548DD4"/>
                      </a:solidFill>
                      <a:prstDash val="solid"/>
                      <a:round/>
                      <a:headEnd type="none" w="med" len="med"/>
                      <a:tailEnd type="none" w="med" len="med"/>
                    </a:lnB>
                    <a:solidFill>
                      <a:schemeClr val="bg1"/>
                    </a:solidFill>
                  </a:tcPr>
                </a:tc>
                <a:tc>
                  <a:txBody>
                    <a:bodyPr/>
                    <a:lstStyle/>
                    <a:p>
                      <a:pPr algn="ctr">
                        <a:lnSpc>
                          <a:spcPct val="100000"/>
                        </a:lnSpc>
                        <a:spcAft>
                          <a:spcPts val="0"/>
                        </a:spcAft>
                      </a:pPr>
                      <a:r>
                        <a:rPr lang="en-IE" sz="1200" dirty="0" smtClean="0">
                          <a:solidFill>
                            <a:srgbClr val="C00000"/>
                          </a:solidFill>
                          <a:latin typeface="Garamond"/>
                          <a:ea typeface="Calibri"/>
                          <a:cs typeface="Times New Roman"/>
                        </a:rPr>
                        <a:t>Of data producers, curators, managers, analysts, scientists, politicians, users, citizens, etc</a:t>
                      </a:r>
                      <a:r>
                        <a:rPr lang="en-IE" sz="1200" dirty="0" smtClean="0">
                          <a:solidFill>
                            <a:srgbClr val="002060"/>
                          </a:solidFill>
                          <a:latin typeface="Garamond"/>
                          <a:ea typeface="Calibri"/>
                          <a:cs typeface="Times New Roman"/>
                        </a:rPr>
                        <a:t>.</a:t>
                      </a:r>
                      <a:endParaRPr lang="en-IE" sz="1200" dirty="0">
                        <a:solidFill>
                          <a:srgbClr val="002060"/>
                        </a:solidFill>
                        <a:latin typeface="Garamond"/>
                        <a:ea typeface="Calibri"/>
                        <a:cs typeface="Times New Roman"/>
                      </a:endParaRPr>
                    </a:p>
                  </a:txBody>
                  <a:tcPr marL="54872" marR="54872" marT="0" marB="0">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solidFill>
                      <a:schemeClr val="bg1"/>
                    </a:solidFill>
                  </a:tcPr>
                </a:tc>
              </a:tr>
              <a:tr h="336549">
                <a:tc>
                  <a:txBody>
                    <a:bodyPr/>
                    <a:lstStyle/>
                    <a:p>
                      <a:pPr algn="ctr">
                        <a:lnSpc>
                          <a:spcPct val="100000"/>
                        </a:lnSpc>
                        <a:spcAft>
                          <a:spcPts val="0"/>
                        </a:spcAft>
                      </a:pPr>
                      <a:r>
                        <a:rPr lang="en-IE" sz="1200" b="1" kern="1200" dirty="0" smtClean="0">
                          <a:solidFill>
                            <a:schemeClr val="tx2">
                              <a:lumMod val="75000"/>
                            </a:schemeClr>
                          </a:solidFill>
                          <a:latin typeface="Trebuchet MS"/>
                          <a:ea typeface="Calibri"/>
                          <a:cs typeface="Times New Roman"/>
                        </a:rPr>
                        <a:t>Places</a:t>
                      </a:r>
                      <a:endParaRPr lang="en-IE" sz="1200" b="1" kern="1200" dirty="0">
                        <a:solidFill>
                          <a:schemeClr val="tx2">
                            <a:lumMod val="75000"/>
                          </a:schemeClr>
                        </a:solidFill>
                        <a:latin typeface="Trebuchet MS"/>
                        <a:ea typeface="Calibri"/>
                        <a:cs typeface="Times New Roman"/>
                      </a:endParaRPr>
                    </a:p>
                  </a:txBody>
                  <a:tcPr marL="54872" marR="54872" marT="0" marB="0" anchor="ctr">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9050" cap="flat" cmpd="sng" algn="ctr">
                      <a:solidFill>
                        <a:srgbClr val="548DD4"/>
                      </a:solidFill>
                      <a:prstDash val="solid"/>
                      <a:round/>
                      <a:headEnd type="none" w="med" len="med"/>
                      <a:tailEnd type="none" w="med" len="med"/>
                    </a:lnT>
                    <a:lnB w="19050" cap="flat" cmpd="sng" algn="ctr">
                      <a:solidFill>
                        <a:srgbClr val="548DD4"/>
                      </a:solidFill>
                      <a:prstDash val="solid"/>
                      <a:round/>
                      <a:headEnd type="none" w="med" len="med"/>
                      <a:tailEnd type="none" w="med" len="med"/>
                    </a:lnB>
                    <a:solidFill>
                      <a:schemeClr val="bg1"/>
                    </a:solidFill>
                  </a:tcPr>
                </a:tc>
                <a:tc>
                  <a:txBody>
                    <a:bodyPr/>
                    <a:lstStyle/>
                    <a:p>
                      <a:pPr algn="ctr">
                        <a:lnSpc>
                          <a:spcPct val="100000"/>
                        </a:lnSpc>
                        <a:spcAft>
                          <a:spcPts val="0"/>
                        </a:spcAft>
                      </a:pPr>
                      <a:r>
                        <a:rPr lang="en-IE" sz="1200" dirty="0" smtClean="0">
                          <a:solidFill>
                            <a:schemeClr val="tx2">
                              <a:lumMod val="75000"/>
                            </a:schemeClr>
                          </a:solidFill>
                          <a:latin typeface="Garamond"/>
                          <a:ea typeface="Calibri"/>
                          <a:cs typeface="Times New Roman"/>
                        </a:rPr>
                        <a:t>Labs, offices, field sites, data centres, server farms, business parks, etc, and their agglomerations</a:t>
                      </a:r>
                      <a:endParaRPr lang="en-IE" sz="1200" dirty="0">
                        <a:solidFill>
                          <a:schemeClr val="tx2">
                            <a:lumMod val="75000"/>
                          </a:schemeClr>
                        </a:solidFill>
                        <a:latin typeface="Garamond"/>
                        <a:ea typeface="Calibri"/>
                        <a:cs typeface="Times New Roman"/>
                      </a:endParaRPr>
                    </a:p>
                  </a:txBody>
                  <a:tcPr marL="54872" marR="54872" marT="0" marB="0">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2700" cap="flat" cmpd="sng" algn="ctr">
                      <a:solidFill>
                        <a:srgbClr val="548DD4"/>
                      </a:solidFill>
                      <a:prstDash val="solid"/>
                      <a:round/>
                      <a:headEnd type="none" w="med" len="med"/>
                      <a:tailEnd type="none" w="med" len="med"/>
                    </a:lnB>
                    <a:solidFill>
                      <a:schemeClr val="bg1"/>
                    </a:solidFill>
                  </a:tcPr>
                </a:tc>
              </a:tr>
              <a:tr h="336549">
                <a:tc>
                  <a:txBody>
                    <a:bodyPr/>
                    <a:lstStyle/>
                    <a:p>
                      <a:pPr algn="ctr">
                        <a:lnSpc>
                          <a:spcPct val="100000"/>
                        </a:lnSpc>
                        <a:spcAft>
                          <a:spcPts val="0"/>
                        </a:spcAft>
                      </a:pPr>
                      <a:r>
                        <a:rPr lang="en-IE" sz="1200" b="1" kern="1200" dirty="0" smtClean="0">
                          <a:solidFill>
                            <a:schemeClr val="tx2">
                              <a:lumMod val="75000"/>
                            </a:schemeClr>
                          </a:solidFill>
                          <a:latin typeface="Trebuchet MS"/>
                          <a:ea typeface="Calibri"/>
                          <a:cs typeface="Times New Roman"/>
                        </a:rPr>
                        <a:t>Marketplace</a:t>
                      </a:r>
                      <a:endParaRPr lang="en-IE" sz="1200" b="1" kern="1200" dirty="0">
                        <a:solidFill>
                          <a:schemeClr val="tx2">
                            <a:lumMod val="75000"/>
                          </a:schemeClr>
                        </a:solidFill>
                        <a:latin typeface="Trebuchet MS"/>
                        <a:ea typeface="Calibri"/>
                        <a:cs typeface="Times New Roman"/>
                      </a:endParaRPr>
                    </a:p>
                  </a:txBody>
                  <a:tcPr marL="54872" marR="54872" marT="0" marB="0" anchor="ctr">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9050" cap="flat" cmpd="sng" algn="ctr">
                      <a:solidFill>
                        <a:srgbClr val="548DD4"/>
                      </a:solidFill>
                      <a:prstDash val="solid"/>
                      <a:round/>
                      <a:headEnd type="none" w="med" len="med"/>
                      <a:tailEnd type="none" w="med" len="med"/>
                    </a:lnT>
                    <a:lnB w="19050" cap="flat" cmpd="sng" algn="ctr">
                      <a:solidFill>
                        <a:srgbClr val="548DD4"/>
                      </a:solidFill>
                      <a:prstDash val="solid"/>
                      <a:round/>
                      <a:headEnd type="none" w="med" len="med"/>
                      <a:tailEnd type="none" w="med" len="med"/>
                    </a:lnB>
                    <a:solidFill>
                      <a:schemeClr val="bg1"/>
                    </a:solidFill>
                  </a:tcPr>
                </a:tc>
                <a:tc>
                  <a:txBody>
                    <a:bodyPr/>
                    <a:lstStyle/>
                    <a:p>
                      <a:pPr algn="ctr">
                        <a:lnSpc>
                          <a:spcPct val="100000"/>
                        </a:lnSpc>
                        <a:spcAft>
                          <a:spcPts val="0"/>
                        </a:spcAft>
                      </a:pPr>
                      <a:r>
                        <a:rPr lang="en-IE" sz="1200" dirty="0" smtClean="0">
                          <a:solidFill>
                            <a:srgbClr val="C00000"/>
                          </a:solidFill>
                          <a:latin typeface="Garamond"/>
                          <a:ea typeface="Calibri"/>
                          <a:cs typeface="Times New Roman"/>
                        </a:rPr>
                        <a:t>For data, its derivatives </a:t>
                      </a:r>
                      <a:r>
                        <a:rPr lang="en-IE" sz="1200" dirty="0" smtClean="0">
                          <a:solidFill>
                            <a:schemeClr val="tx2">
                              <a:lumMod val="75000"/>
                            </a:schemeClr>
                          </a:solidFill>
                          <a:latin typeface="Garamond"/>
                          <a:ea typeface="Calibri"/>
                          <a:cs typeface="Times New Roman"/>
                        </a:rPr>
                        <a:t>(e.g., text, tables, graphs, maps), analysts, analytic software, interpretations, etc.</a:t>
                      </a:r>
                      <a:endParaRPr lang="en-IE" sz="1200" dirty="0">
                        <a:solidFill>
                          <a:schemeClr val="tx2">
                            <a:lumMod val="75000"/>
                          </a:schemeClr>
                        </a:solidFill>
                        <a:latin typeface="Garamond"/>
                        <a:ea typeface="Calibri"/>
                        <a:cs typeface="Times New Roman"/>
                      </a:endParaRPr>
                    </a:p>
                  </a:txBody>
                  <a:tcPr marL="54872" marR="54872" marT="0" marB="0">
                    <a:lnL w="19050" cap="flat" cmpd="sng" algn="ctr">
                      <a:solidFill>
                        <a:srgbClr val="548DD4"/>
                      </a:solidFill>
                      <a:prstDash val="solid"/>
                      <a:round/>
                      <a:headEnd type="none" w="med" len="med"/>
                      <a:tailEnd type="none" w="med" len="med"/>
                    </a:lnL>
                    <a:lnR w="19050" cap="flat" cmpd="sng" algn="ctr">
                      <a:solidFill>
                        <a:srgbClr val="548DD4"/>
                      </a:solidFill>
                      <a:prstDash val="solid"/>
                      <a:round/>
                      <a:headEnd type="none" w="med" len="med"/>
                      <a:tailEnd type="none" w="med" len="med"/>
                    </a:lnR>
                    <a:lnT w="12700" cap="flat" cmpd="sng" algn="ctr">
                      <a:solidFill>
                        <a:srgbClr val="548DD4"/>
                      </a:solidFill>
                      <a:prstDash val="solid"/>
                      <a:round/>
                      <a:headEnd type="none" w="med" len="med"/>
                      <a:tailEnd type="none" w="med" len="med"/>
                    </a:lnT>
                    <a:lnB w="19050" cap="flat" cmpd="sng" algn="ctr">
                      <a:solidFill>
                        <a:srgbClr val="548DD4"/>
                      </a:solidFill>
                      <a:prstDash val="solid"/>
                      <a:round/>
                      <a:headEnd type="none" w="med" len="med"/>
                      <a:tailEnd type="none" w="med" len="med"/>
                    </a:lnB>
                    <a:solidFill>
                      <a:schemeClr val="bg1"/>
                    </a:solidFill>
                  </a:tcPr>
                </a:tc>
              </a:tr>
            </a:tbl>
          </a:graphicData>
        </a:graphic>
      </p:graphicFrame>
      <p:sp>
        <p:nvSpPr>
          <p:cNvPr id="29" name="Oval 28"/>
          <p:cNvSpPr/>
          <p:nvPr/>
        </p:nvSpPr>
        <p:spPr>
          <a:xfrm>
            <a:off x="35496" y="1772816"/>
            <a:ext cx="4499992" cy="4824536"/>
          </a:xfrm>
          <a:prstGeom prst="ellipse">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3" name="Content Placeholder 4"/>
          <p:cNvGrpSpPr>
            <a:grpSpLocks noGrp="1"/>
          </p:cNvGrpSpPr>
          <p:nvPr>
            <p:ph sz="half" idx="1"/>
          </p:nvPr>
        </p:nvGrpSpPr>
        <p:grpSpPr>
          <a:xfrm>
            <a:off x="106809" y="1916832"/>
            <a:ext cx="4321175" cy="4556490"/>
            <a:chOff x="1924525" y="1104483"/>
            <a:chExt cx="5319319" cy="5299397"/>
          </a:xfrm>
        </p:grpSpPr>
        <p:sp>
          <p:nvSpPr>
            <p:cNvPr id="6" name="Isosceles Triangle 5"/>
            <p:cNvSpPr/>
            <p:nvPr/>
          </p:nvSpPr>
          <p:spPr>
            <a:xfrm rot="10800000">
              <a:off x="4211960" y="1124744"/>
              <a:ext cx="720081" cy="5256584"/>
            </a:xfrm>
            <a:prstGeom prst="triangl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7" name="Isosceles Triangle 6"/>
            <p:cNvSpPr/>
            <p:nvPr/>
          </p:nvSpPr>
          <p:spPr>
            <a:xfrm rot="20499255">
              <a:off x="4228829" y="1104483"/>
              <a:ext cx="720080" cy="5256584"/>
            </a:xfrm>
            <a:prstGeom prst="triangl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8" name="Isosceles Triangle 7"/>
            <p:cNvSpPr/>
            <p:nvPr/>
          </p:nvSpPr>
          <p:spPr>
            <a:xfrm rot="888689">
              <a:off x="4200100" y="1120035"/>
              <a:ext cx="720080" cy="5256584"/>
            </a:xfrm>
            <a:prstGeom prst="triangl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9" name="Isosceles Triangle 8"/>
            <p:cNvSpPr/>
            <p:nvPr/>
          </p:nvSpPr>
          <p:spPr>
            <a:xfrm rot="8660007">
              <a:off x="4236736" y="1119788"/>
              <a:ext cx="720080" cy="5256584"/>
            </a:xfrm>
            <a:prstGeom prst="triangl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0" name="Isosceles Triangle 9"/>
            <p:cNvSpPr/>
            <p:nvPr/>
          </p:nvSpPr>
          <p:spPr>
            <a:xfrm rot="12724157">
              <a:off x="4179231" y="1108815"/>
              <a:ext cx="720080" cy="5256584"/>
            </a:xfrm>
            <a:prstGeom prst="triangl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1" name="Isosceles Triangle 10"/>
            <p:cNvSpPr/>
            <p:nvPr/>
          </p:nvSpPr>
          <p:spPr>
            <a:xfrm rot="18485721">
              <a:off x="4225654" y="1128027"/>
              <a:ext cx="720080" cy="5256584"/>
            </a:xfrm>
            <a:prstGeom prst="triangl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2" name="Isosceles Triangle 11"/>
            <p:cNvSpPr/>
            <p:nvPr/>
          </p:nvSpPr>
          <p:spPr>
            <a:xfrm rot="2922288">
              <a:off x="4231916" y="1077533"/>
              <a:ext cx="720080" cy="5256584"/>
            </a:xfrm>
            <a:prstGeom prst="triangl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3" name="Isosceles Triangle 12"/>
            <p:cNvSpPr/>
            <p:nvPr/>
          </p:nvSpPr>
          <p:spPr>
            <a:xfrm rot="6761036">
              <a:off x="4255512" y="1111108"/>
              <a:ext cx="720080" cy="5256584"/>
            </a:xfrm>
            <a:prstGeom prst="triangl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4" name="Isosceles Triangle 13"/>
            <p:cNvSpPr/>
            <p:nvPr/>
          </p:nvSpPr>
          <p:spPr>
            <a:xfrm rot="14774832">
              <a:off x="4192777" y="1073427"/>
              <a:ext cx="720080" cy="5256584"/>
            </a:xfrm>
            <a:prstGeom prst="triangl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5" name="Isosceles Triangle 14"/>
            <p:cNvSpPr/>
            <p:nvPr/>
          </p:nvSpPr>
          <p:spPr>
            <a:xfrm rot="16680018">
              <a:off x="4200067" y="1086482"/>
              <a:ext cx="720080" cy="5256584"/>
            </a:xfrm>
            <a:prstGeom prst="triangl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6" name="Isosceles Triangle 15"/>
            <p:cNvSpPr/>
            <p:nvPr/>
          </p:nvSpPr>
          <p:spPr>
            <a:xfrm rot="4958127">
              <a:off x="4223495" y="1062630"/>
              <a:ext cx="720080" cy="5256584"/>
            </a:xfrm>
            <a:prstGeom prst="triangle">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17" name="Rectangle 16"/>
            <p:cNvSpPr/>
            <p:nvPr/>
          </p:nvSpPr>
          <p:spPr>
            <a:xfrm rot="16200000">
              <a:off x="3587431" y="2507450"/>
              <a:ext cx="1969140" cy="340983"/>
            </a:xfrm>
            <a:prstGeom prst="rect">
              <a:avLst/>
            </a:prstGeom>
          </p:spPr>
          <p:txBody>
            <a:bodyPr wrap="none">
              <a:spAutoFit/>
            </a:bodyPr>
            <a:lstStyle/>
            <a:p>
              <a:r>
                <a:rPr lang="en-IE" sz="1200" b="1" dirty="0" smtClean="0">
                  <a:solidFill>
                    <a:schemeClr val="accent1">
                      <a:lumMod val="75000"/>
                    </a:schemeClr>
                  </a:solidFill>
                  <a:latin typeface="Trebuchet MS" pitchFamily="34" charset="0"/>
                </a:rPr>
                <a:t>   Systems</a:t>
              </a:r>
              <a:r>
                <a:rPr lang="en-GB" sz="1200" b="1" dirty="0" smtClean="0">
                  <a:solidFill>
                    <a:schemeClr val="accent1">
                      <a:lumMod val="75000"/>
                    </a:schemeClr>
                  </a:solidFill>
                  <a:latin typeface="Trebuchet MS" pitchFamily="34" charset="0"/>
                </a:rPr>
                <a:t> of thought</a:t>
              </a:r>
              <a:endParaRPr lang="en-IE" sz="1200" b="1" dirty="0" err="1" smtClean="0">
                <a:solidFill>
                  <a:schemeClr val="accent1">
                    <a:lumMod val="75000"/>
                  </a:schemeClr>
                </a:solidFill>
                <a:latin typeface="Trebuchet MS" pitchFamily="34" charset="0"/>
              </a:endParaRPr>
            </a:p>
          </p:txBody>
        </p:sp>
        <p:sp>
          <p:nvSpPr>
            <p:cNvPr id="18" name="Rectangle 17"/>
            <p:cNvSpPr/>
            <p:nvPr/>
          </p:nvSpPr>
          <p:spPr>
            <a:xfrm rot="3309827">
              <a:off x="2990923" y="2663676"/>
              <a:ext cx="1889867" cy="340983"/>
            </a:xfrm>
            <a:prstGeom prst="rect">
              <a:avLst/>
            </a:prstGeom>
          </p:spPr>
          <p:txBody>
            <a:bodyPr wrap="none">
              <a:spAutoFit/>
            </a:bodyPr>
            <a:lstStyle/>
            <a:p>
              <a:r>
                <a:rPr lang="en-GB" sz="1200" b="1" dirty="0" smtClean="0">
                  <a:solidFill>
                    <a:schemeClr val="accent1">
                      <a:lumMod val="75000"/>
                    </a:schemeClr>
                  </a:solidFill>
                  <a:latin typeface="Trebuchet MS" pitchFamily="34" charset="0"/>
                </a:rPr>
                <a:t>Forms of knowledge</a:t>
              </a:r>
              <a:endParaRPr lang="en-IE" sz="1200" b="1" dirty="0">
                <a:solidFill>
                  <a:schemeClr val="accent1">
                    <a:lumMod val="75000"/>
                  </a:schemeClr>
                </a:solidFill>
                <a:latin typeface="Trebuchet MS" pitchFamily="34" charset="0"/>
              </a:endParaRPr>
            </a:p>
          </p:txBody>
        </p:sp>
        <p:sp>
          <p:nvSpPr>
            <p:cNvPr id="19" name="Rectangle 18"/>
            <p:cNvSpPr/>
            <p:nvPr/>
          </p:nvSpPr>
          <p:spPr>
            <a:xfrm rot="18139260">
              <a:off x="3971849" y="2399596"/>
              <a:ext cx="2670140" cy="340983"/>
            </a:xfrm>
            <a:prstGeom prst="rect">
              <a:avLst/>
            </a:prstGeom>
          </p:spPr>
          <p:txBody>
            <a:bodyPr wrap="none">
              <a:spAutoFit/>
            </a:bodyPr>
            <a:lstStyle/>
            <a:p>
              <a:r>
                <a:rPr lang="en-GB" sz="1100" b="1" dirty="0" smtClean="0">
                  <a:solidFill>
                    <a:schemeClr val="accent1">
                      <a:lumMod val="75000"/>
                    </a:schemeClr>
                  </a:solidFill>
                  <a:latin typeface="Trebuchet MS" pitchFamily="34" charset="0"/>
                </a:rPr>
                <a:t>    </a:t>
              </a:r>
              <a:r>
                <a:rPr lang="en-GB" sz="1150" b="1" dirty="0" err="1" smtClean="0">
                  <a:solidFill>
                    <a:schemeClr val="accent1">
                      <a:lumMod val="75000"/>
                    </a:schemeClr>
                  </a:solidFill>
                  <a:latin typeface="Trebuchet MS" pitchFamily="34" charset="0"/>
                </a:rPr>
                <a:t>Governmentalities</a:t>
              </a:r>
              <a:r>
                <a:rPr lang="en-GB" sz="1150" b="1" dirty="0" smtClean="0">
                  <a:solidFill>
                    <a:schemeClr val="accent1">
                      <a:lumMod val="75000"/>
                    </a:schemeClr>
                  </a:solidFill>
                  <a:latin typeface="Trebuchet MS" pitchFamily="34" charset="0"/>
                </a:rPr>
                <a:t>-legalities</a:t>
              </a:r>
              <a:endParaRPr lang="en-IE" sz="1150" b="1" dirty="0">
                <a:solidFill>
                  <a:schemeClr val="accent1">
                    <a:lumMod val="75000"/>
                  </a:schemeClr>
                </a:solidFill>
                <a:latin typeface="Trebuchet MS" pitchFamily="34" charset="0"/>
              </a:endParaRPr>
            </a:p>
          </p:txBody>
        </p:sp>
        <p:sp>
          <p:nvSpPr>
            <p:cNvPr id="20" name="Rectangle 19"/>
            <p:cNvSpPr/>
            <p:nvPr/>
          </p:nvSpPr>
          <p:spPr>
            <a:xfrm rot="20231819">
              <a:off x="4526871" y="3148076"/>
              <a:ext cx="1956861" cy="322162"/>
            </a:xfrm>
            <a:prstGeom prst="rect">
              <a:avLst/>
            </a:prstGeom>
          </p:spPr>
          <p:txBody>
            <a:bodyPr wrap="none">
              <a:spAutoFit/>
            </a:bodyPr>
            <a:lstStyle/>
            <a:p>
              <a:r>
                <a:rPr lang="en-GB" sz="1200" b="1" dirty="0" smtClean="0">
                  <a:solidFill>
                    <a:schemeClr val="accent1">
                      <a:lumMod val="75000"/>
                    </a:schemeClr>
                  </a:solidFill>
                  <a:latin typeface="Trebuchet MS" pitchFamily="34" charset="0"/>
                </a:rPr>
                <a:t>   Political economy</a:t>
              </a:r>
              <a:endParaRPr lang="en-IE" sz="1200" b="1" dirty="0">
                <a:solidFill>
                  <a:schemeClr val="accent1">
                    <a:lumMod val="75000"/>
                  </a:schemeClr>
                </a:solidFill>
                <a:latin typeface="Trebuchet MS" pitchFamily="34" charset="0"/>
              </a:endParaRPr>
            </a:p>
          </p:txBody>
        </p:sp>
        <p:sp>
          <p:nvSpPr>
            <p:cNvPr id="21" name="Rectangle 20"/>
            <p:cNvSpPr/>
            <p:nvPr/>
          </p:nvSpPr>
          <p:spPr>
            <a:xfrm rot="461402">
              <a:off x="4489629" y="3652209"/>
              <a:ext cx="1269212" cy="322162"/>
            </a:xfrm>
            <a:prstGeom prst="rect">
              <a:avLst/>
            </a:prstGeom>
          </p:spPr>
          <p:txBody>
            <a:bodyPr wrap="none">
              <a:spAutoFit/>
            </a:bodyPr>
            <a:lstStyle/>
            <a:p>
              <a:r>
                <a:rPr lang="en-GB" sz="1200" b="1" dirty="0" smtClean="0">
                  <a:solidFill>
                    <a:schemeClr val="accent1">
                      <a:lumMod val="75000"/>
                    </a:schemeClr>
                  </a:solidFill>
                  <a:latin typeface="Trebuchet MS" pitchFamily="34" charset="0"/>
                </a:rPr>
                <a:t>      Finance</a:t>
              </a:r>
              <a:endParaRPr lang="en-IE" sz="1200" b="1" dirty="0">
                <a:solidFill>
                  <a:schemeClr val="accent1">
                    <a:lumMod val="75000"/>
                  </a:schemeClr>
                </a:solidFill>
                <a:latin typeface="Trebuchet MS" pitchFamily="34" charset="0"/>
              </a:endParaRPr>
            </a:p>
          </p:txBody>
        </p:sp>
        <p:sp>
          <p:nvSpPr>
            <p:cNvPr id="22" name="Rectangle 21"/>
            <p:cNvSpPr/>
            <p:nvPr/>
          </p:nvSpPr>
          <p:spPr>
            <a:xfrm rot="4271430">
              <a:off x="3694820" y="4871553"/>
              <a:ext cx="2714884" cy="340983"/>
            </a:xfrm>
            <a:prstGeom prst="rect">
              <a:avLst/>
            </a:prstGeom>
          </p:spPr>
          <p:txBody>
            <a:bodyPr wrap="none">
              <a:spAutoFit/>
            </a:bodyPr>
            <a:lstStyle/>
            <a:p>
              <a:r>
                <a:rPr lang="en-GB" sz="1150" b="1" dirty="0" smtClean="0">
                  <a:solidFill>
                    <a:schemeClr val="accent1">
                      <a:lumMod val="75000"/>
                    </a:schemeClr>
                  </a:solidFill>
                  <a:latin typeface="Trebuchet MS" pitchFamily="34" charset="0"/>
                </a:rPr>
                <a:t>   </a:t>
              </a:r>
              <a:r>
                <a:rPr lang="en-GB" sz="1150" b="1" dirty="0" err="1" smtClean="0">
                  <a:solidFill>
                    <a:schemeClr val="accent1">
                      <a:lumMod val="75000"/>
                    </a:schemeClr>
                  </a:solidFill>
                  <a:latin typeface="Trebuchet MS" pitchFamily="34" charset="0"/>
                </a:rPr>
                <a:t>Materialities</a:t>
              </a:r>
              <a:r>
                <a:rPr lang="en-GB" sz="1150" b="1" dirty="0" smtClean="0">
                  <a:solidFill>
                    <a:schemeClr val="accent1">
                      <a:lumMod val="75000"/>
                    </a:schemeClr>
                  </a:solidFill>
                  <a:latin typeface="Trebuchet MS" pitchFamily="34" charset="0"/>
                </a:rPr>
                <a:t>-infrastructures</a:t>
              </a:r>
              <a:endParaRPr lang="en-IE" sz="1150" b="1" dirty="0" err="1" smtClean="0">
                <a:solidFill>
                  <a:schemeClr val="accent1">
                    <a:lumMod val="75000"/>
                  </a:schemeClr>
                </a:solidFill>
                <a:latin typeface="Trebuchet MS" pitchFamily="34" charset="0"/>
              </a:endParaRPr>
            </a:p>
          </p:txBody>
        </p:sp>
        <p:sp>
          <p:nvSpPr>
            <p:cNvPr id="23" name="Rectangle 22"/>
            <p:cNvSpPr/>
            <p:nvPr/>
          </p:nvSpPr>
          <p:spPr>
            <a:xfrm rot="1329817">
              <a:off x="3471247" y="3309371"/>
              <a:ext cx="1028473" cy="322162"/>
            </a:xfrm>
            <a:prstGeom prst="rect">
              <a:avLst/>
            </a:prstGeom>
          </p:spPr>
          <p:txBody>
            <a:bodyPr wrap="none">
              <a:spAutoFit/>
            </a:bodyPr>
            <a:lstStyle/>
            <a:p>
              <a:r>
                <a:rPr lang="en-GB" sz="1200" b="1" dirty="0" smtClean="0">
                  <a:solidFill>
                    <a:schemeClr val="accent1">
                      <a:lumMod val="75000"/>
                    </a:schemeClr>
                  </a:solidFill>
                  <a:latin typeface="Trebuchet MS" pitchFamily="34" charset="0"/>
                </a:rPr>
                <a:t>Practices</a:t>
              </a:r>
              <a:endParaRPr lang="en-IE" sz="1200" b="1" dirty="0">
                <a:solidFill>
                  <a:schemeClr val="accent1">
                    <a:lumMod val="75000"/>
                  </a:schemeClr>
                </a:solidFill>
                <a:latin typeface="Trebuchet MS" pitchFamily="34" charset="0"/>
              </a:endParaRPr>
            </a:p>
          </p:txBody>
        </p:sp>
        <p:sp>
          <p:nvSpPr>
            <p:cNvPr id="24" name="Rectangle 23"/>
            <p:cNvSpPr/>
            <p:nvPr/>
          </p:nvSpPr>
          <p:spPr>
            <a:xfrm rot="17028893">
              <a:off x="2829708" y="4866624"/>
              <a:ext cx="2733528" cy="340983"/>
            </a:xfrm>
            <a:prstGeom prst="rect">
              <a:avLst/>
            </a:prstGeom>
          </p:spPr>
          <p:txBody>
            <a:bodyPr wrap="none">
              <a:spAutoFit/>
            </a:bodyPr>
            <a:lstStyle/>
            <a:p>
              <a:r>
                <a:rPr lang="en-GB" sz="1200" b="1" dirty="0" smtClean="0">
                  <a:solidFill>
                    <a:schemeClr val="accent1">
                      <a:lumMod val="75000"/>
                    </a:schemeClr>
                  </a:solidFill>
                  <a:latin typeface="Trebuchet MS" pitchFamily="34" charset="0"/>
                </a:rPr>
                <a:t>    Organisations-institutions   </a:t>
              </a:r>
              <a:endParaRPr lang="en-IE" sz="1200" b="1" dirty="0">
                <a:solidFill>
                  <a:schemeClr val="accent1">
                    <a:lumMod val="75000"/>
                  </a:schemeClr>
                </a:solidFill>
                <a:latin typeface="Trebuchet MS" pitchFamily="34" charset="0"/>
              </a:endParaRPr>
            </a:p>
          </p:txBody>
        </p:sp>
        <p:sp>
          <p:nvSpPr>
            <p:cNvPr id="25" name="Rectangle 24"/>
            <p:cNvSpPr/>
            <p:nvPr/>
          </p:nvSpPr>
          <p:spPr>
            <a:xfrm rot="19033006">
              <a:off x="2219672" y="4453509"/>
              <a:ext cx="2642616" cy="322162"/>
            </a:xfrm>
            <a:prstGeom prst="rect">
              <a:avLst/>
            </a:prstGeom>
          </p:spPr>
          <p:txBody>
            <a:bodyPr wrap="none">
              <a:spAutoFit/>
            </a:bodyPr>
            <a:lstStyle/>
            <a:p>
              <a:r>
                <a:rPr lang="en-GB" sz="1200" b="1" dirty="0" smtClean="0">
                  <a:solidFill>
                    <a:schemeClr val="accent1">
                      <a:lumMod val="75000"/>
                    </a:schemeClr>
                  </a:solidFill>
                  <a:latin typeface="Trebuchet MS" pitchFamily="34" charset="0"/>
                </a:rPr>
                <a:t>Subjectivities-communities</a:t>
              </a:r>
              <a:endParaRPr lang="en-IE" sz="1200" b="1" dirty="0">
                <a:solidFill>
                  <a:schemeClr val="accent1">
                    <a:lumMod val="75000"/>
                  </a:schemeClr>
                </a:solidFill>
                <a:latin typeface="Trebuchet MS" pitchFamily="34" charset="0"/>
              </a:endParaRPr>
            </a:p>
          </p:txBody>
        </p:sp>
        <p:sp>
          <p:nvSpPr>
            <p:cNvPr id="26" name="Rectangle 25"/>
            <p:cNvSpPr/>
            <p:nvPr/>
          </p:nvSpPr>
          <p:spPr>
            <a:xfrm rot="2262623">
              <a:off x="4231659" y="4108887"/>
              <a:ext cx="2124196" cy="322162"/>
            </a:xfrm>
            <a:prstGeom prst="rect">
              <a:avLst/>
            </a:prstGeom>
          </p:spPr>
          <p:txBody>
            <a:bodyPr wrap="none">
              <a:spAutoFit/>
            </a:bodyPr>
            <a:lstStyle/>
            <a:p>
              <a:r>
                <a:rPr lang="en-GB" sz="1200" b="1" dirty="0" smtClean="0">
                  <a:solidFill>
                    <a:schemeClr val="accent1">
                      <a:lumMod val="75000"/>
                    </a:schemeClr>
                  </a:solidFill>
                  <a:latin typeface="Trebuchet MS" pitchFamily="34" charset="0"/>
                </a:rPr>
                <a:t>       The marketplace</a:t>
              </a:r>
              <a:endParaRPr lang="en-IE" sz="1200" b="1" dirty="0">
                <a:solidFill>
                  <a:schemeClr val="accent1">
                    <a:lumMod val="75000"/>
                  </a:schemeClr>
                </a:solidFill>
                <a:latin typeface="Trebuchet MS" pitchFamily="34" charset="0"/>
              </a:endParaRPr>
            </a:p>
          </p:txBody>
        </p:sp>
        <p:sp>
          <p:nvSpPr>
            <p:cNvPr id="27" name="Rectangle 26"/>
            <p:cNvSpPr/>
            <p:nvPr/>
          </p:nvSpPr>
          <p:spPr>
            <a:xfrm rot="21156543">
              <a:off x="3630564" y="3595109"/>
              <a:ext cx="779840" cy="322162"/>
            </a:xfrm>
            <a:prstGeom prst="rect">
              <a:avLst/>
            </a:prstGeom>
          </p:spPr>
          <p:txBody>
            <a:bodyPr wrap="none">
              <a:spAutoFit/>
            </a:bodyPr>
            <a:lstStyle/>
            <a:p>
              <a:r>
                <a:rPr lang="en-GB" sz="1200" b="1" dirty="0" smtClean="0">
                  <a:solidFill>
                    <a:schemeClr val="accent1">
                      <a:lumMod val="75000"/>
                    </a:schemeClr>
                  </a:solidFill>
                  <a:latin typeface="Trebuchet MS" pitchFamily="34" charset="0"/>
                </a:rPr>
                <a:t>Places</a:t>
              </a:r>
              <a:endParaRPr lang="en-IE" sz="1200" b="1" dirty="0">
                <a:solidFill>
                  <a:schemeClr val="accent1">
                    <a:lumMod val="75000"/>
                  </a:schemeClr>
                </a:solidFill>
                <a:latin typeface="Trebuchet MS" pitchFamily="34" charset="0"/>
              </a:endParaRPr>
            </a:p>
          </p:txBody>
        </p:sp>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Method</a:t>
            </a:r>
            <a:endParaRPr lang="en-IE" dirty="0"/>
          </a:p>
        </p:txBody>
      </p:sp>
      <p:sp>
        <p:nvSpPr>
          <p:cNvPr id="3" name="Content Placeholder 2"/>
          <p:cNvSpPr>
            <a:spLocks noGrp="1"/>
          </p:cNvSpPr>
          <p:nvPr>
            <p:ph sz="half" idx="1"/>
          </p:nvPr>
        </p:nvSpPr>
        <p:spPr>
          <a:xfrm>
            <a:off x="179512" y="1700809"/>
            <a:ext cx="2376264" cy="4968552"/>
          </a:xfrm>
        </p:spPr>
        <p:txBody>
          <a:bodyPr>
            <a:normAutofit fontScale="85000" lnSpcReduction="20000"/>
          </a:bodyPr>
          <a:lstStyle/>
          <a:p>
            <a:r>
              <a:rPr lang="en-IE" dirty="0" smtClean="0"/>
              <a:t>Interaction type</a:t>
            </a:r>
          </a:p>
          <a:p>
            <a:r>
              <a:rPr lang="en-IE" dirty="0" smtClean="0"/>
              <a:t>Trigger event</a:t>
            </a:r>
          </a:p>
          <a:p>
            <a:r>
              <a:rPr lang="en-IE" dirty="0" smtClean="0"/>
              <a:t>Domain</a:t>
            </a:r>
          </a:p>
          <a:p>
            <a:r>
              <a:rPr lang="en-IE" dirty="0" smtClean="0"/>
              <a:t>Organization</a:t>
            </a:r>
          </a:p>
          <a:p>
            <a:r>
              <a:rPr lang="en-IE" dirty="0" smtClean="0"/>
              <a:t>Actors</a:t>
            </a:r>
          </a:p>
          <a:p>
            <a:r>
              <a:rPr lang="en-IE" dirty="0" smtClean="0"/>
              <a:t>Data sets</a:t>
            </a:r>
          </a:p>
          <a:p>
            <a:r>
              <a:rPr lang="en-IE" dirty="0" smtClean="0"/>
              <a:t>Process</a:t>
            </a:r>
          </a:p>
          <a:p>
            <a:r>
              <a:rPr lang="en-IE" dirty="0" smtClean="0"/>
              <a:t>Feedback</a:t>
            </a:r>
          </a:p>
          <a:p>
            <a:r>
              <a:rPr lang="en-IE" dirty="0" smtClean="0"/>
              <a:t>Goal</a:t>
            </a:r>
          </a:p>
          <a:p>
            <a:r>
              <a:rPr lang="en-IE" dirty="0" smtClean="0"/>
              <a:t>Side effects</a:t>
            </a:r>
          </a:p>
          <a:p>
            <a:r>
              <a:rPr lang="en-IE" dirty="0" smtClean="0"/>
              <a:t>Contact point</a:t>
            </a:r>
          </a:p>
        </p:txBody>
      </p:sp>
      <p:pic>
        <p:nvPicPr>
          <p:cNvPr id="96258" name="Picture 2"/>
          <p:cNvPicPr>
            <a:picLocks noChangeAspect="1" noChangeArrowheads="1"/>
          </p:cNvPicPr>
          <p:nvPr/>
        </p:nvPicPr>
        <p:blipFill>
          <a:blip r:embed="rId3" cstate="print"/>
          <a:srcRect l="31950" t="8234" r="30251" b="2694"/>
          <a:stretch>
            <a:fillRect/>
          </a:stretch>
        </p:blipFill>
        <p:spPr bwMode="auto">
          <a:xfrm>
            <a:off x="5505717" y="1889448"/>
            <a:ext cx="3170739" cy="4491880"/>
          </a:xfrm>
          <a:prstGeom prst="rect">
            <a:avLst/>
          </a:prstGeom>
          <a:noFill/>
          <a:ln w="9525">
            <a:noFill/>
            <a:miter lim="800000"/>
            <a:headEnd/>
            <a:tailEnd/>
          </a:ln>
        </p:spPr>
      </p:pic>
      <p:sp>
        <p:nvSpPr>
          <p:cNvPr id="6" name="Content Placeholder 2"/>
          <p:cNvSpPr>
            <a:spLocks noGrp="1"/>
          </p:cNvSpPr>
          <p:nvPr>
            <p:ph sz="half" idx="1"/>
          </p:nvPr>
        </p:nvSpPr>
        <p:spPr>
          <a:xfrm>
            <a:off x="2555776" y="1700808"/>
            <a:ext cx="2520280" cy="4968552"/>
          </a:xfrm>
        </p:spPr>
        <p:txBody>
          <a:bodyPr>
            <a:normAutofit/>
          </a:bodyPr>
          <a:lstStyle/>
          <a:p>
            <a:r>
              <a:rPr lang="en-IE" sz="2400" dirty="0" smtClean="0"/>
              <a:t>Policy</a:t>
            </a:r>
          </a:p>
          <a:p>
            <a:r>
              <a:rPr lang="en-IE" sz="2400" dirty="0" smtClean="0"/>
              <a:t>Legal</a:t>
            </a:r>
          </a:p>
          <a:p>
            <a:r>
              <a:rPr lang="en-IE" sz="2400" dirty="0" smtClean="0"/>
              <a:t>Standards</a:t>
            </a:r>
          </a:p>
          <a:p>
            <a:r>
              <a:rPr lang="en-IE" sz="2400" dirty="0" smtClean="0"/>
              <a:t>Data quality</a:t>
            </a:r>
          </a:p>
          <a:p>
            <a:r>
              <a:rPr lang="en-IE" sz="2400" dirty="0" smtClean="0"/>
              <a:t>Technology</a:t>
            </a:r>
          </a:p>
          <a:p>
            <a:r>
              <a:rPr lang="en-IE" sz="2400" dirty="0" smtClean="0"/>
              <a:t>Sustainability</a:t>
            </a:r>
          </a:p>
          <a:p>
            <a:r>
              <a:rPr lang="en-IE" sz="2400" dirty="0" smtClean="0"/>
              <a:t>Credibility of the source</a:t>
            </a:r>
          </a:p>
          <a:p>
            <a:r>
              <a:rPr lang="en-IE" sz="2400" dirty="0" smtClean="0"/>
              <a:t>Preservation</a:t>
            </a:r>
          </a:p>
          <a:p>
            <a:r>
              <a:rPr lang="en-IE" sz="2400" dirty="0" smtClean="0"/>
              <a:t>Security</a:t>
            </a:r>
            <a:endParaRPr lang="en-IE" sz="2400" dirty="0"/>
          </a:p>
        </p:txBody>
      </p:sp>
      <p:sp>
        <p:nvSpPr>
          <p:cNvPr id="7" name="TextBox 6"/>
          <p:cNvSpPr txBox="1"/>
          <p:nvPr/>
        </p:nvSpPr>
        <p:spPr>
          <a:xfrm>
            <a:off x="5148064" y="6402814"/>
            <a:ext cx="3824577" cy="338554"/>
          </a:xfrm>
          <a:prstGeom prst="rect">
            <a:avLst/>
          </a:prstGeom>
          <a:noFill/>
        </p:spPr>
        <p:txBody>
          <a:bodyPr wrap="square" rtlCol="0">
            <a:spAutoFit/>
          </a:bodyPr>
          <a:lstStyle/>
          <a:p>
            <a:pPr algn="ctr"/>
            <a:r>
              <a:rPr lang="en-IE" sz="1600" i="1" dirty="0" smtClean="0">
                <a:solidFill>
                  <a:schemeClr val="bg1"/>
                </a:solidFill>
                <a:latin typeface="Garamond" pitchFamily="18" charset="0"/>
              </a:rPr>
              <a:t>http://discovery.ucl.ac.uk/1433169/</a:t>
            </a:r>
            <a:endParaRPr lang="en-IE" sz="1600" i="1" dirty="0">
              <a:solidFill>
                <a:schemeClr val="bg1"/>
              </a:solidFill>
              <a:latin typeface="Garamond" pitchFamily="18"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685800" y="2030983"/>
            <a:ext cx="7772400" cy="2118097"/>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E" sz="4000" b="1" i="0" u="none" strike="noStrike" kern="1200" cap="none" spc="0" normalizeH="0" baseline="0" noProof="0" dirty="0" smtClean="0">
                <a:ln>
                  <a:noFill/>
                </a:ln>
                <a:solidFill>
                  <a:schemeClr val="bg1"/>
                </a:solidFill>
                <a:effectLst/>
                <a:uLnTx/>
                <a:uFillTx/>
                <a:latin typeface="Trebuchet MS" pitchFamily="34" charset="0"/>
                <a:ea typeface="+mj-ea"/>
                <a:cs typeface="+mj-cs"/>
              </a:rPr>
              <a:t>3. </a:t>
            </a:r>
            <a:r>
              <a:rPr kumimoji="0" lang="en-IE" sz="4000" b="1" i="0" u="none" strike="noStrike" kern="1200" cap="none" spc="0" normalizeH="0" baseline="0" noProof="0" dirty="0" smtClean="0">
                <a:ln>
                  <a:noFill/>
                </a:ln>
                <a:solidFill>
                  <a:schemeClr val="bg1"/>
                </a:solidFill>
                <a:effectLst/>
                <a:uLnTx/>
                <a:uFillTx/>
                <a:latin typeface="Trebuchet MS" pitchFamily="34" charset="0"/>
                <a:ea typeface="+mj-ea"/>
                <a:cs typeface="+mj-cs"/>
              </a:rPr>
              <a:t>Examples</a:t>
            </a:r>
            <a:endParaRPr lang="en-IE" dirty="0" smtClean="0">
              <a:solidFill>
                <a:schemeClr val="bg1"/>
              </a:solidFill>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IE" sz="4000" b="1" i="0" u="none" strike="noStrike" kern="1200" cap="none" spc="0" normalizeH="0" baseline="0" noProof="0" dirty="0">
              <a:ln>
                <a:noFill/>
              </a:ln>
              <a:solidFill>
                <a:schemeClr val="bg1"/>
              </a:solidFill>
              <a:effectLst/>
              <a:uLnTx/>
              <a:uFillTx/>
              <a:latin typeface="Trebuchet MS" pitchFamily="34" charset="0"/>
              <a:ea typeface="+mj-ea"/>
              <a:cs typeface="+mj-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National Biodiversity Data Centre</a:t>
            </a:r>
            <a:endParaRPr lang="en-IE" dirty="0"/>
          </a:p>
        </p:txBody>
      </p:sp>
      <p:pic>
        <p:nvPicPr>
          <p:cNvPr id="1026" name="Picture 2"/>
          <p:cNvPicPr>
            <a:picLocks noChangeAspect="1" noChangeArrowheads="1"/>
          </p:cNvPicPr>
          <p:nvPr/>
        </p:nvPicPr>
        <p:blipFill>
          <a:blip r:embed="rId3" cstate="print"/>
          <a:srcRect l="16603" t="12797" r="18092" b="5501"/>
          <a:stretch>
            <a:fillRect/>
          </a:stretch>
        </p:blipFill>
        <p:spPr bwMode="auto">
          <a:xfrm>
            <a:off x="1349388" y="1700808"/>
            <a:ext cx="6624736" cy="4659772"/>
          </a:xfrm>
          <a:prstGeom prst="rect">
            <a:avLst/>
          </a:prstGeom>
          <a:noFill/>
          <a:ln w="9525">
            <a:noFill/>
            <a:miter lim="800000"/>
            <a:headEnd/>
            <a:tailEnd/>
          </a:ln>
        </p:spPr>
      </p:pic>
      <p:pic>
        <p:nvPicPr>
          <p:cNvPr id="14337" name="Picture 1"/>
          <p:cNvPicPr>
            <a:picLocks noChangeAspect="1" noChangeArrowheads="1"/>
          </p:cNvPicPr>
          <p:nvPr/>
        </p:nvPicPr>
        <p:blipFill>
          <a:blip r:embed="rId4" cstate="print"/>
          <a:srcRect l="27000" t="6480" r="28272" b="3521"/>
          <a:stretch>
            <a:fillRect/>
          </a:stretch>
        </p:blipFill>
        <p:spPr bwMode="auto">
          <a:xfrm>
            <a:off x="2829456" y="1726438"/>
            <a:ext cx="3664600" cy="4608512"/>
          </a:xfrm>
          <a:prstGeom prst="rect">
            <a:avLst/>
          </a:prstGeom>
          <a:noFill/>
          <a:ln w="9525">
            <a:noFill/>
            <a:miter lim="800000"/>
            <a:headEnd/>
            <a:tailEnd/>
          </a:ln>
        </p:spPr>
      </p:pic>
      <p:pic>
        <p:nvPicPr>
          <p:cNvPr id="14338" name="Picture 2"/>
          <p:cNvPicPr>
            <a:picLocks noChangeAspect="1" noChangeArrowheads="1"/>
          </p:cNvPicPr>
          <p:nvPr/>
        </p:nvPicPr>
        <p:blipFill>
          <a:blip r:embed="rId5" cstate="print"/>
          <a:srcRect l="23400" t="29940" r="39701" b="28892"/>
          <a:stretch>
            <a:fillRect/>
          </a:stretch>
        </p:blipFill>
        <p:spPr bwMode="auto">
          <a:xfrm>
            <a:off x="1709428" y="2050474"/>
            <a:ext cx="5904656" cy="3960440"/>
          </a:xfrm>
          <a:prstGeom prst="rect">
            <a:avLst/>
          </a:prstGeom>
          <a:noFill/>
          <a:ln w="9525">
            <a:noFill/>
            <a:miter lim="800000"/>
            <a:headEnd/>
            <a:tailEnd/>
          </a:ln>
        </p:spPr>
      </p:pic>
      <p:pic>
        <p:nvPicPr>
          <p:cNvPr id="14339" name="Picture 3"/>
          <p:cNvPicPr>
            <a:picLocks noChangeAspect="1" noChangeArrowheads="1"/>
          </p:cNvPicPr>
          <p:nvPr/>
        </p:nvPicPr>
        <p:blipFill>
          <a:blip r:embed="rId6" cstate="print"/>
          <a:srcRect t="8982" b="2834"/>
          <a:stretch>
            <a:fillRect/>
          </a:stretch>
        </p:blipFill>
        <p:spPr bwMode="auto">
          <a:xfrm>
            <a:off x="72009" y="1700808"/>
            <a:ext cx="8964487" cy="4752528"/>
          </a:xfrm>
          <a:prstGeom prst="rect">
            <a:avLst/>
          </a:prstGeom>
          <a:noFill/>
          <a:ln w="9525">
            <a:noFill/>
            <a:miter lim="800000"/>
            <a:headEnd/>
            <a:tailEnd/>
          </a:ln>
        </p:spPr>
      </p:pic>
      <p:sp>
        <p:nvSpPr>
          <p:cNvPr id="7" name="TextBox 6"/>
          <p:cNvSpPr txBox="1"/>
          <p:nvPr/>
        </p:nvSpPr>
        <p:spPr>
          <a:xfrm>
            <a:off x="0" y="6455077"/>
            <a:ext cx="9144001" cy="369332"/>
          </a:xfrm>
          <a:prstGeom prst="rect">
            <a:avLst/>
          </a:prstGeom>
          <a:noFill/>
        </p:spPr>
        <p:txBody>
          <a:bodyPr wrap="square" rtlCol="0">
            <a:spAutoFit/>
          </a:bodyPr>
          <a:lstStyle/>
          <a:p>
            <a:pPr algn="ctr"/>
            <a:r>
              <a:rPr lang="en-IE" i="1" dirty="0" smtClean="0">
                <a:solidFill>
                  <a:schemeClr val="bg1"/>
                </a:solidFill>
                <a:latin typeface="Garamond" pitchFamily="18" charset="0"/>
              </a:rPr>
              <a:t>http://www.biodiversityireland.ie/</a:t>
            </a:r>
            <a:endParaRPr lang="en-IE" i="1" dirty="0">
              <a:solidFill>
                <a:schemeClr val="bg1"/>
              </a:solidFill>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37"/>
                                        </p:tgtEl>
                                        <p:attrNameLst>
                                          <p:attrName>style.visibility</p:attrName>
                                        </p:attrNameLst>
                                      </p:cBhvr>
                                      <p:to>
                                        <p:strVal val="visible"/>
                                      </p:to>
                                    </p:set>
                                    <p:anim calcmode="lin" valueType="num">
                                      <p:cBhvr additive="base">
                                        <p:cTn id="7" dur="500" fill="hold"/>
                                        <p:tgtEl>
                                          <p:spTgt spid="14337"/>
                                        </p:tgtEl>
                                        <p:attrNameLst>
                                          <p:attrName>ppt_x</p:attrName>
                                        </p:attrNameLst>
                                      </p:cBhvr>
                                      <p:tavLst>
                                        <p:tav tm="0">
                                          <p:val>
                                            <p:strVal val="#ppt_x"/>
                                          </p:val>
                                        </p:tav>
                                        <p:tav tm="100000">
                                          <p:val>
                                            <p:strVal val="#ppt_x"/>
                                          </p:val>
                                        </p:tav>
                                      </p:tavLst>
                                    </p:anim>
                                    <p:anim calcmode="lin" valueType="num">
                                      <p:cBhvr additive="base">
                                        <p:cTn id="8" dur="500" fill="hold"/>
                                        <p:tgtEl>
                                          <p:spTgt spid="1433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4338"/>
                                        </p:tgtEl>
                                        <p:attrNameLst>
                                          <p:attrName>style.visibility</p:attrName>
                                        </p:attrNameLst>
                                      </p:cBhvr>
                                      <p:to>
                                        <p:strVal val="visible"/>
                                      </p:to>
                                    </p:set>
                                    <p:anim calcmode="lin" valueType="num">
                                      <p:cBhvr additive="base">
                                        <p:cTn id="13" dur="500" fill="hold"/>
                                        <p:tgtEl>
                                          <p:spTgt spid="14338"/>
                                        </p:tgtEl>
                                        <p:attrNameLst>
                                          <p:attrName>ppt_x</p:attrName>
                                        </p:attrNameLst>
                                      </p:cBhvr>
                                      <p:tavLst>
                                        <p:tav tm="0">
                                          <p:val>
                                            <p:strVal val="#ppt_x"/>
                                          </p:val>
                                        </p:tav>
                                        <p:tav tm="100000">
                                          <p:val>
                                            <p:strVal val="#ppt_x"/>
                                          </p:val>
                                        </p:tav>
                                      </p:tavLst>
                                    </p:anim>
                                    <p:anim calcmode="lin" valueType="num">
                                      <p:cBhvr additive="base">
                                        <p:cTn id="14" dur="500" fill="hold"/>
                                        <p:tgtEl>
                                          <p:spTgt spid="143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339"/>
                                        </p:tgtEl>
                                        <p:attrNameLst>
                                          <p:attrName>style.visibility</p:attrName>
                                        </p:attrNameLst>
                                      </p:cBhvr>
                                      <p:to>
                                        <p:strVal val="visible"/>
                                      </p:to>
                                    </p:set>
                                    <p:anim calcmode="lin" valueType="num">
                                      <p:cBhvr additive="base">
                                        <p:cTn id="19" dur="500" fill="hold"/>
                                        <p:tgtEl>
                                          <p:spTgt spid="14339"/>
                                        </p:tgtEl>
                                        <p:attrNameLst>
                                          <p:attrName>ppt_x</p:attrName>
                                        </p:attrNameLst>
                                      </p:cBhvr>
                                      <p:tavLst>
                                        <p:tav tm="0">
                                          <p:val>
                                            <p:strVal val="#ppt_x"/>
                                          </p:val>
                                        </p:tav>
                                        <p:tav tm="100000">
                                          <p:val>
                                            <p:strVal val="#ppt_x"/>
                                          </p:val>
                                        </p:tav>
                                      </p:tavLst>
                                    </p:anim>
                                    <p:anim calcmode="lin" valueType="num">
                                      <p:cBhvr additive="base">
                                        <p:cTn id="20" dur="500" fill="hold"/>
                                        <p:tgtEl>
                                          <p:spTgt spid="143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smtClean="0"/>
              <a:t>Coastwatch</a:t>
            </a:r>
            <a:endParaRPr lang="en-IE" dirty="0"/>
          </a:p>
        </p:txBody>
      </p:sp>
      <p:pic>
        <p:nvPicPr>
          <p:cNvPr id="3074" name="Picture 2"/>
          <p:cNvPicPr>
            <a:picLocks noChangeAspect="1" noChangeArrowheads="1"/>
          </p:cNvPicPr>
          <p:nvPr/>
        </p:nvPicPr>
        <p:blipFill>
          <a:blip r:embed="rId3" cstate="print"/>
          <a:srcRect l="15496" t="14765" r="14771" b="6486"/>
          <a:stretch>
            <a:fillRect/>
          </a:stretch>
        </p:blipFill>
        <p:spPr bwMode="auto">
          <a:xfrm>
            <a:off x="827584" y="1700808"/>
            <a:ext cx="7560840" cy="4800533"/>
          </a:xfrm>
          <a:prstGeom prst="rect">
            <a:avLst/>
          </a:prstGeom>
          <a:noFill/>
          <a:ln w="9525">
            <a:noFill/>
            <a:miter lim="800000"/>
            <a:headEnd/>
            <a:tailEnd/>
          </a:ln>
        </p:spPr>
      </p:pic>
      <p:grpSp>
        <p:nvGrpSpPr>
          <p:cNvPr id="8" name="Group 7"/>
          <p:cNvGrpSpPr/>
          <p:nvPr/>
        </p:nvGrpSpPr>
        <p:grpSpPr>
          <a:xfrm>
            <a:off x="827584" y="1700808"/>
            <a:ext cx="7560840" cy="4824536"/>
            <a:chOff x="827584" y="1700808"/>
            <a:chExt cx="7560840" cy="4824536"/>
          </a:xfrm>
        </p:grpSpPr>
        <p:sp>
          <p:nvSpPr>
            <p:cNvPr id="7" name="Rectangle 6"/>
            <p:cNvSpPr/>
            <p:nvPr/>
          </p:nvSpPr>
          <p:spPr>
            <a:xfrm>
              <a:off x="827584" y="1700808"/>
              <a:ext cx="7560840" cy="482453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4" name="Picture 2" descr="https://scontent-b.xx.fbcdn.net/hphotos-frc3/v/t1.0-9/1236600_10151913629452154_926635024_n.jpg?oh=d6986eb88f6cd205031c17ff4d8c3d6b&amp;oe=549C5E61"/>
            <p:cNvPicPr>
              <a:picLocks noChangeAspect="1" noChangeArrowheads="1"/>
            </p:cNvPicPr>
            <p:nvPr/>
          </p:nvPicPr>
          <p:blipFill>
            <a:blip r:embed="rId4" cstate="print"/>
            <a:srcRect/>
            <a:stretch>
              <a:fillRect/>
            </a:stretch>
          </p:blipFill>
          <p:spPr bwMode="auto">
            <a:xfrm>
              <a:off x="900607" y="1755575"/>
              <a:ext cx="4247457" cy="3185593"/>
            </a:xfrm>
            <a:prstGeom prst="rect">
              <a:avLst/>
            </a:prstGeom>
            <a:noFill/>
          </p:spPr>
        </p:pic>
      </p:grpSp>
      <p:pic>
        <p:nvPicPr>
          <p:cNvPr id="6" name="Picture 6" descr="https://scontent-b.xx.fbcdn.net/hphotos-frc3/v/t1.0-9/551280_10151913629842154_1935586983_n.jpg?oh=ff938493f5b9070b678d6e2df20942bf&amp;oe=54C645E3"/>
          <p:cNvPicPr>
            <a:picLocks noChangeAspect="1" noChangeArrowheads="1"/>
          </p:cNvPicPr>
          <p:nvPr/>
        </p:nvPicPr>
        <p:blipFill>
          <a:blip r:embed="rId5" cstate="print"/>
          <a:srcRect/>
          <a:stretch>
            <a:fillRect/>
          </a:stretch>
        </p:blipFill>
        <p:spPr bwMode="auto">
          <a:xfrm>
            <a:off x="2339752" y="3861048"/>
            <a:ext cx="3479371" cy="2609529"/>
          </a:xfrm>
          <a:prstGeom prst="rect">
            <a:avLst/>
          </a:prstGeom>
          <a:noFill/>
        </p:spPr>
      </p:pic>
      <p:pic>
        <p:nvPicPr>
          <p:cNvPr id="5" name="Picture 4" descr="https://scontent-b.xx.fbcdn.net/hphotos-xpa1/v/t1.0-9/529463_10151913629702154_111878463_n.jpg?oh=be857722136b083c9122e43bb009ea44&amp;oe=54989691"/>
          <p:cNvPicPr>
            <a:picLocks noChangeAspect="1" noChangeArrowheads="1"/>
          </p:cNvPicPr>
          <p:nvPr/>
        </p:nvPicPr>
        <p:blipFill>
          <a:blip r:embed="rId6" cstate="print"/>
          <a:srcRect/>
          <a:stretch>
            <a:fillRect/>
          </a:stretch>
        </p:blipFill>
        <p:spPr bwMode="auto">
          <a:xfrm>
            <a:off x="4355976" y="2420888"/>
            <a:ext cx="3936436" cy="2952328"/>
          </a:xfrm>
          <a:prstGeom prst="rect">
            <a:avLst/>
          </a:prstGeom>
          <a:noFill/>
        </p:spPr>
      </p:pic>
      <p:sp>
        <p:nvSpPr>
          <p:cNvPr id="9" name="TextBox 8"/>
          <p:cNvSpPr txBox="1"/>
          <p:nvPr/>
        </p:nvSpPr>
        <p:spPr>
          <a:xfrm>
            <a:off x="0" y="6455077"/>
            <a:ext cx="9144001" cy="369332"/>
          </a:xfrm>
          <a:prstGeom prst="rect">
            <a:avLst/>
          </a:prstGeom>
          <a:noFill/>
        </p:spPr>
        <p:txBody>
          <a:bodyPr wrap="square" rtlCol="0">
            <a:spAutoFit/>
          </a:bodyPr>
          <a:lstStyle/>
          <a:p>
            <a:pPr algn="ctr"/>
            <a:r>
              <a:rPr lang="en-IE" i="1" dirty="0" smtClean="0">
                <a:solidFill>
                  <a:schemeClr val="bg1"/>
                </a:solidFill>
                <a:latin typeface="Garamond" pitchFamily="18" charset="0"/>
              </a:rPr>
              <a:t>http://</a:t>
            </a:r>
            <a:r>
              <a:rPr lang="en-IE" i="1" dirty="0" smtClean="0">
                <a:solidFill>
                  <a:schemeClr val="bg1"/>
                </a:solidFill>
                <a:latin typeface="Garamond" pitchFamily="18" charset="0"/>
              </a:rPr>
              <a:t>worldmap.harvard.edu/maps/cwsurveyunits &amp;  </a:t>
            </a:r>
            <a:endParaRPr lang="en-IE" i="1" dirty="0">
              <a:solidFill>
                <a:schemeClr val="bg1"/>
              </a:solidFill>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smtClean="0"/>
              <a:t>ESRI Community Map Program</a:t>
            </a:r>
            <a:endParaRPr lang="en-IE" dirty="0"/>
          </a:p>
        </p:txBody>
      </p:sp>
      <p:pic>
        <p:nvPicPr>
          <p:cNvPr id="5122" name="Picture 2"/>
          <p:cNvPicPr>
            <a:picLocks noChangeAspect="1" noChangeArrowheads="1"/>
          </p:cNvPicPr>
          <p:nvPr/>
        </p:nvPicPr>
        <p:blipFill>
          <a:blip r:embed="rId3" cstate="print"/>
          <a:srcRect l="1374" t="8965" r="2687" b="6761"/>
          <a:stretch>
            <a:fillRect/>
          </a:stretch>
        </p:blipFill>
        <p:spPr bwMode="auto">
          <a:xfrm>
            <a:off x="323528" y="1628800"/>
            <a:ext cx="6408712" cy="3384376"/>
          </a:xfrm>
          <a:prstGeom prst="rect">
            <a:avLst/>
          </a:prstGeom>
          <a:noFill/>
          <a:ln w="9525">
            <a:noFill/>
            <a:miter lim="800000"/>
            <a:headEnd/>
            <a:tailEnd/>
          </a:ln>
        </p:spPr>
      </p:pic>
      <p:pic>
        <p:nvPicPr>
          <p:cNvPr id="5123" name="Picture 3"/>
          <p:cNvPicPr>
            <a:picLocks noChangeAspect="1" noChangeArrowheads="1"/>
          </p:cNvPicPr>
          <p:nvPr/>
        </p:nvPicPr>
        <p:blipFill>
          <a:blip r:embed="rId4" cstate="print"/>
          <a:srcRect l="20471" t="12258" r="22210" b="4658"/>
          <a:stretch>
            <a:fillRect/>
          </a:stretch>
        </p:blipFill>
        <p:spPr bwMode="auto">
          <a:xfrm>
            <a:off x="5004048" y="3284984"/>
            <a:ext cx="3888432" cy="3388491"/>
          </a:xfrm>
          <a:prstGeom prst="rect">
            <a:avLst/>
          </a:prstGeom>
          <a:noFill/>
          <a:ln w="9525">
            <a:noFill/>
            <a:miter lim="800000"/>
            <a:headEnd/>
            <a:tailEnd/>
          </a:ln>
        </p:spPr>
      </p:pic>
      <p:sp>
        <p:nvSpPr>
          <p:cNvPr id="6" name="TextBox 5"/>
          <p:cNvSpPr txBox="1"/>
          <p:nvPr/>
        </p:nvSpPr>
        <p:spPr>
          <a:xfrm>
            <a:off x="827584" y="5445224"/>
            <a:ext cx="2998004" cy="369332"/>
          </a:xfrm>
          <a:prstGeom prst="rect">
            <a:avLst/>
          </a:prstGeom>
          <a:noFill/>
        </p:spPr>
        <p:txBody>
          <a:bodyPr wrap="square" rtlCol="0">
            <a:spAutoFit/>
          </a:bodyPr>
          <a:lstStyle/>
          <a:p>
            <a:r>
              <a:rPr lang="en-IE" i="1" dirty="0" smtClean="0">
                <a:solidFill>
                  <a:schemeClr val="bg1"/>
                </a:solidFill>
                <a:latin typeface="Garamond" pitchFamily="18" charset="0"/>
              </a:rPr>
              <a:t>http://maps.esri.ca/gallery/</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err="1" smtClean="0"/>
              <a:t>Cybercartography</a:t>
            </a:r>
            <a:endParaRPr lang="en-IE" dirty="0"/>
          </a:p>
        </p:txBody>
      </p:sp>
      <p:pic>
        <p:nvPicPr>
          <p:cNvPr id="3" name="Picture 2" descr="Figure 9.3 - Highlighted Nunaliit_Data_App_Platform.tiff"/>
          <p:cNvPicPr>
            <a:picLocks noChangeAspect="1"/>
          </p:cNvPicPr>
          <p:nvPr/>
        </p:nvPicPr>
        <p:blipFill>
          <a:blip r:embed="rId3" cstate="print"/>
          <a:srcRect l="888" t="1411"/>
          <a:stretch>
            <a:fillRect/>
          </a:stretch>
        </p:blipFill>
        <p:spPr>
          <a:xfrm>
            <a:off x="467544" y="1628800"/>
            <a:ext cx="6408712" cy="4664237"/>
          </a:xfrm>
          <a:prstGeom prst="rect">
            <a:avLst/>
          </a:prstGeom>
        </p:spPr>
      </p:pic>
      <p:sp>
        <p:nvSpPr>
          <p:cNvPr id="4" name="TextBox 3"/>
          <p:cNvSpPr txBox="1"/>
          <p:nvPr/>
        </p:nvSpPr>
        <p:spPr>
          <a:xfrm>
            <a:off x="6948264" y="1663055"/>
            <a:ext cx="2232248" cy="4678204"/>
          </a:xfrm>
          <a:prstGeom prst="rect">
            <a:avLst/>
          </a:prstGeom>
          <a:noFill/>
        </p:spPr>
        <p:txBody>
          <a:bodyPr wrap="square" rtlCol="0">
            <a:spAutoFit/>
          </a:bodyPr>
          <a:lstStyle/>
          <a:p>
            <a:endParaRPr lang="en-IE" sz="1000" dirty="0" smtClean="0">
              <a:solidFill>
                <a:schemeClr val="bg1"/>
              </a:solidFill>
              <a:latin typeface="Trebuchet MS" pitchFamily="34" charset="0"/>
            </a:endParaRPr>
          </a:p>
          <a:p>
            <a:pPr marL="174625" indent="-174625">
              <a:spcBef>
                <a:spcPts val="600"/>
              </a:spcBef>
              <a:buFont typeface="Arial" pitchFamily="34" charset="0"/>
              <a:buChar char="•"/>
            </a:pPr>
            <a:r>
              <a:rPr lang="en-IE" dirty="0" smtClean="0">
                <a:solidFill>
                  <a:schemeClr val="bg1"/>
                </a:solidFill>
                <a:latin typeface="Trebuchet MS" pitchFamily="34" charset="0"/>
              </a:rPr>
              <a:t> </a:t>
            </a:r>
            <a:r>
              <a:rPr lang="en-IE" dirty="0" err="1" smtClean="0">
                <a:solidFill>
                  <a:schemeClr val="bg1"/>
                </a:solidFill>
                <a:latin typeface="Trebuchet MS" pitchFamily="34" charset="0"/>
              </a:rPr>
              <a:t>Gwich’in</a:t>
            </a:r>
            <a:r>
              <a:rPr lang="en-IE" dirty="0" smtClean="0">
                <a:solidFill>
                  <a:schemeClr val="bg1"/>
                </a:solidFill>
                <a:latin typeface="Trebuchet MS" pitchFamily="34" charset="0"/>
              </a:rPr>
              <a:t> Social and Cultural Institute</a:t>
            </a:r>
          </a:p>
          <a:p>
            <a:pPr marL="174625" indent="-174625">
              <a:spcBef>
                <a:spcPts val="600"/>
              </a:spcBef>
              <a:buFont typeface="Arial" pitchFamily="34" charset="0"/>
              <a:buChar char="•"/>
            </a:pPr>
            <a:r>
              <a:rPr lang="en-IE" dirty="0" smtClean="0">
                <a:solidFill>
                  <a:schemeClr val="bg1"/>
                </a:solidFill>
                <a:latin typeface="Trebuchet MS" pitchFamily="34" charset="0"/>
              </a:rPr>
              <a:t> Ingrid </a:t>
            </a:r>
            <a:r>
              <a:rPr lang="en-IE" dirty="0" err="1" smtClean="0">
                <a:solidFill>
                  <a:schemeClr val="bg1"/>
                </a:solidFill>
                <a:latin typeface="Trebuchet MS" pitchFamily="34" charset="0"/>
              </a:rPr>
              <a:t>Kritsch</a:t>
            </a:r>
            <a:r>
              <a:rPr lang="en-IE" dirty="0" smtClean="0">
                <a:solidFill>
                  <a:schemeClr val="bg1"/>
                </a:solidFill>
                <a:latin typeface="Trebuchet MS" pitchFamily="34" charset="0"/>
              </a:rPr>
              <a:t> used for 3 weeks</a:t>
            </a:r>
          </a:p>
          <a:p>
            <a:pPr marL="174625" indent="-174625">
              <a:spcBef>
                <a:spcPts val="600"/>
              </a:spcBef>
              <a:buFont typeface="Arial" pitchFamily="34" charset="0"/>
              <a:buChar char="•"/>
            </a:pPr>
            <a:r>
              <a:rPr lang="en-IE" dirty="0" smtClean="0">
                <a:solidFill>
                  <a:schemeClr val="bg1"/>
                </a:solidFill>
                <a:latin typeface="Trebuchet MS" pitchFamily="34" charset="0"/>
              </a:rPr>
              <a:t> Collected over 800 spoken place names, photos and videos w/elders on an </a:t>
            </a:r>
            <a:r>
              <a:rPr lang="en-IE" dirty="0" err="1" smtClean="0">
                <a:solidFill>
                  <a:schemeClr val="bg1"/>
                </a:solidFill>
                <a:latin typeface="Trebuchet MS" pitchFamily="34" charset="0"/>
              </a:rPr>
              <a:t>iPad</a:t>
            </a:r>
            <a:endParaRPr lang="en-IE" dirty="0" smtClean="0">
              <a:solidFill>
                <a:schemeClr val="bg1"/>
              </a:solidFill>
              <a:latin typeface="Trebuchet MS" pitchFamily="34" charset="0"/>
            </a:endParaRPr>
          </a:p>
          <a:p>
            <a:pPr marL="174625" indent="-174625">
              <a:spcBef>
                <a:spcPts val="600"/>
              </a:spcBef>
              <a:buFont typeface="Arial" pitchFamily="34" charset="0"/>
              <a:buChar char="•"/>
            </a:pPr>
            <a:r>
              <a:rPr lang="en-IE" dirty="0" smtClean="0">
                <a:solidFill>
                  <a:schemeClr val="bg1"/>
                </a:solidFill>
                <a:latin typeface="Trebuchet MS" pitchFamily="34" charset="0"/>
              </a:rPr>
              <a:t> Data replicated back in Ottawa in a matter of hours</a:t>
            </a:r>
          </a:p>
          <a:p>
            <a:pPr>
              <a:buFont typeface="Arial" pitchFamily="34" charset="0"/>
              <a:buChar char="•"/>
            </a:pPr>
            <a:endParaRPr lang="en-IE" sz="1600" dirty="0">
              <a:solidFill>
                <a:schemeClr val="bg1"/>
              </a:solidFill>
              <a:latin typeface="Trebuchet MS" pitchFamily="34" charset="0"/>
            </a:endParaRPr>
          </a:p>
        </p:txBody>
      </p:sp>
      <p:sp>
        <p:nvSpPr>
          <p:cNvPr id="6" name="TextBox 5"/>
          <p:cNvSpPr txBox="1"/>
          <p:nvPr/>
        </p:nvSpPr>
        <p:spPr>
          <a:xfrm>
            <a:off x="1187624" y="6381328"/>
            <a:ext cx="4885183" cy="338554"/>
          </a:xfrm>
          <a:prstGeom prst="rect">
            <a:avLst/>
          </a:prstGeom>
          <a:noFill/>
        </p:spPr>
        <p:txBody>
          <a:bodyPr wrap="none" rtlCol="0">
            <a:spAutoFit/>
          </a:bodyPr>
          <a:lstStyle/>
          <a:p>
            <a:r>
              <a:rPr lang="en-IE" sz="1600" i="1" dirty="0" smtClean="0">
                <a:solidFill>
                  <a:schemeClr val="bg1"/>
                </a:solidFill>
                <a:latin typeface="Garamond" pitchFamily="18" charset="0"/>
              </a:rPr>
              <a:t>https://gcrc.carleton.ca/confluence/display/GCRCWEB/Overview</a:t>
            </a:r>
            <a:endParaRPr lang="en-IE" sz="1600" i="1" dirty="0">
              <a:solidFill>
                <a:schemeClr val="bg1"/>
              </a:solidFill>
              <a:latin typeface="Garamond" pitchFamily="18"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err="1" smtClean="0"/>
              <a:t>Nunaliit</a:t>
            </a:r>
            <a:r>
              <a:rPr lang="en-IE" dirty="0" smtClean="0"/>
              <a:t> </a:t>
            </a:r>
            <a:r>
              <a:rPr lang="en-IE" dirty="0" err="1" smtClean="0"/>
              <a:t>Cybercartographic</a:t>
            </a:r>
            <a:r>
              <a:rPr lang="en-IE" dirty="0" smtClean="0"/>
              <a:t>   Atlas Framework</a:t>
            </a:r>
            <a:endParaRPr lang="en-IE" dirty="0"/>
          </a:p>
        </p:txBody>
      </p:sp>
      <p:pic>
        <p:nvPicPr>
          <p:cNvPr id="1026" name="Picture 2"/>
          <p:cNvPicPr>
            <a:picLocks noChangeAspect="1" noChangeArrowheads="1"/>
          </p:cNvPicPr>
          <p:nvPr/>
        </p:nvPicPr>
        <p:blipFill>
          <a:blip r:embed="rId3" cstate="print"/>
          <a:srcRect l="20250" t="10800" r="20801" b="28721"/>
          <a:stretch>
            <a:fillRect/>
          </a:stretch>
        </p:blipFill>
        <p:spPr bwMode="auto">
          <a:xfrm>
            <a:off x="3131840" y="1700808"/>
            <a:ext cx="5694633" cy="365152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l="22949" t="15120" r="61301" b="38801"/>
          <a:stretch>
            <a:fillRect/>
          </a:stretch>
        </p:blipFill>
        <p:spPr bwMode="auto">
          <a:xfrm>
            <a:off x="357789" y="1700808"/>
            <a:ext cx="2520280" cy="4608512"/>
          </a:xfrm>
          <a:prstGeom prst="rect">
            <a:avLst/>
          </a:prstGeom>
          <a:noFill/>
          <a:ln w="9525">
            <a:noFill/>
            <a:miter lim="800000"/>
            <a:headEnd/>
            <a:tailEnd/>
          </a:ln>
        </p:spPr>
      </p:pic>
      <p:sp>
        <p:nvSpPr>
          <p:cNvPr id="5" name="Title 3"/>
          <p:cNvSpPr txBox="1">
            <a:spLocks/>
          </p:cNvSpPr>
          <p:nvPr/>
        </p:nvSpPr>
        <p:spPr bwMode="auto">
          <a:xfrm>
            <a:off x="251520" y="6309320"/>
            <a:ext cx="2732818" cy="428695"/>
          </a:xfrm>
          <a:prstGeom prst="rect">
            <a:avLst/>
          </a:prstGeom>
          <a:noFill/>
          <a:ln w="9525">
            <a:noFill/>
            <a:round/>
            <a:headEnd/>
            <a:tailEnd/>
          </a:ln>
          <a:effectLst/>
        </p:spPr>
        <p:txBody>
          <a:bodyPr lIns="63288" tIns="32910" rIns="63288" bIns="32910" anchor="ctr"/>
          <a:lstStyle/>
          <a:p>
            <a:pPr algn="ctr" eaLnBrk="0" hangingPunct="0">
              <a:buFont typeface="Times New Roman" pitchFamily="16" charset="0"/>
              <a:buNone/>
              <a:defRPr/>
            </a:pPr>
            <a:r>
              <a:rPr lang="en-US" sz="1400" i="1" kern="0" dirty="0" smtClean="0">
                <a:solidFill>
                  <a:schemeClr val="bg1"/>
                </a:solidFill>
                <a:latin typeface="Georgia" pitchFamily="18" charset="0"/>
                <a:ea typeface="+mj-ea"/>
                <a:cs typeface="+mj-cs"/>
              </a:rPr>
              <a:t>http://nunaliit.org/</a:t>
            </a:r>
            <a:endParaRPr lang="en-US" sz="1400" i="1" kern="0" dirty="0">
              <a:solidFill>
                <a:schemeClr val="bg1"/>
              </a:solidFill>
              <a:latin typeface="Georgia" pitchFamily="18" charset="0"/>
              <a:ea typeface="+mj-ea"/>
              <a:cs typeface="+mj-cs"/>
            </a:endParaRPr>
          </a:p>
        </p:txBody>
      </p:sp>
      <p:sp>
        <p:nvSpPr>
          <p:cNvPr id="6" name="Title 3"/>
          <p:cNvSpPr txBox="1">
            <a:spLocks/>
          </p:cNvSpPr>
          <p:nvPr/>
        </p:nvSpPr>
        <p:spPr bwMode="auto">
          <a:xfrm>
            <a:off x="4139952" y="5373216"/>
            <a:ext cx="3528392" cy="428695"/>
          </a:xfrm>
          <a:prstGeom prst="rect">
            <a:avLst/>
          </a:prstGeom>
          <a:noFill/>
          <a:ln w="9525">
            <a:noFill/>
            <a:round/>
            <a:headEnd/>
            <a:tailEnd/>
          </a:ln>
          <a:effectLst/>
        </p:spPr>
        <p:txBody>
          <a:bodyPr lIns="63288" tIns="32910" rIns="63288" bIns="32910" anchor="ctr"/>
          <a:lstStyle/>
          <a:p>
            <a:pPr algn="ctr" eaLnBrk="0" hangingPunct="0">
              <a:buFont typeface="Times New Roman" pitchFamily="16" charset="0"/>
              <a:buNone/>
              <a:defRPr/>
            </a:pPr>
            <a:r>
              <a:rPr lang="en-US" sz="1400" i="1" kern="0" dirty="0" smtClean="0">
                <a:solidFill>
                  <a:schemeClr val="bg1"/>
                </a:solidFill>
                <a:latin typeface="Georgia" pitchFamily="18" charset="0"/>
                <a:ea typeface="+mj-ea"/>
                <a:cs typeface="+mj-cs"/>
              </a:rPr>
              <a:t>https://github.com/GCRC/nunaliit/wiki</a:t>
            </a:r>
            <a:endParaRPr lang="en-US" sz="1400" i="1" kern="0" dirty="0">
              <a:solidFill>
                <a:schemeClr val="bg1"/>
              </a:solidFill>
              <a:latin typeface="Georgia" pitchFamily="18" charset="0"/>
              <a:ea typeface="+mj-ea"/>
              <a:cs typeface="+mj-cs"/>
            </a:endParaRPr>
          </a:p>
        </p:txBody>
      </p:sp>
      <p:grpSp>
        <p:nvGrpSpPr>
          <p:cNvPr id="3" name="Group 8"/>
          <p:cNvGrpSpPr/>
          <p:nvPr/>
        </p:nvGrpSpPr>
        <p:grpSpPr>
          <a:xfrm>
            <a:off x="7884368" y="5589240"/>
            <a:ext cx="792088" cy="1008112"/>
            <a:chOff x="8244408" y="5733256"/>
            <a:chExt cx="792088" cy="1008112"/>
          </a:xfrm>
        </p:grpSpPr>
        <p:sp>
          <p:nvSpPr>
            <p:cNvPr id="8" name="Rectangle 7"/>
            <p:cNvSpPr/>
            <p:nvPr/>
          </p:nvSpPr>
          <p:spPr>
            <a:xfrm>
              <a:off x="8244408" y="5733256"/>
              <a:ext cx="792088"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029" name="Picture 5" descr="[OSI Approved License]"/>
            <p:cNvPicPr>
              <a:picLocks noChangeAspect="1" noChangeArrowheads="1"/>
            </p:cNvPicPr>
            <p:nvPr/>
          </p:nvPicPr>
          <p:blipFill>
            <a:blip r:embed="rId5" cstate="print"/>
            <a:srcRect/>
            <a:stretch>
              <a:fillRect/>
            </a:stretch>
          </p:blipFill>
          <p:spPr bwMode="auto">
            <a:xfrm>
              <a:off x="8327351" y="5796482"/>
              <a:ext cx="637137" cy="872878"/>
            </a:xfrm>
            <a:prstGeom prst="rect">
              <a:avLst/>
            </a:prstGeom>
            <a:noFill/>
          </p:spPr>
        </p:pic>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IE" dirty="0" err="1" smtClean="0"/>
              <a:t>Cybercartographic</a:t>
            </a:r>
            <a:r>
              <a:rPr lang="en-IE" dirty="0" smtClean="0"/>
              <a:t> Framework</a:t>
            </a:r>
            <a:endParaRPr lang="en-IE" dirty="0"/>
          </a:p>
        </p:txBody>
      </p:sp>
      <p:pic>
        <p:nvPicPr>
          <p:cNvPr id="1026" name="Picture 2"/>
          <p:cNvPicPr>
            <a:picLocks noChangeAspect="1" noChangeArrowheads="1"/>
          </p:cNvPicPr>
          <p:nvPr/>
        </p:nvPicPr>
        <p:blipFill>
          <a:blip r:embed="rId3" cstate="print"/>
          <a:srcRect t="5433" b="3558"/>
          <a:stretch>
            <a:fillRect/>
          </a:stretch>
        </p:blipFill>
        <p:spPr bwMode="auto">
          <a:xfrm>
            <a:off x="179512" y="1556792"/>
            <a:ext cx="6601894" cy="5223339"/>
          </a:xfrm>
          <a:prstGeom prst="rect">
            <a:avLst/>
          </a:prstGeom>
          <a:noFill/>
          <a:ln w="9525">
            <a:noFill/>
            <a:miter lim="800000"/>
            <a:headEnd/>
            <a:tailEnd/>
          </a:ln>
        </p:spPr>
      </p:pic>
      <p:sp>
        <p:nvSpPr>
          <p:cNvPr id="8" name="TextBox 7"/>
          <p:cNvSpPr txBox="1"/>
          <p:nvPr/>
        </p:nvSpPr>
        <p:spPr>
          <a:xfrm>
            <a:off x="7199784" y="2852936"/>
            <a:ext cx="1944216" cy="2031325"/>
          </a:xfrm>
          <a:prstGeom prst="rect">
            <a:avLst/>
          </a:prstGeom>
          <a:noFill/>
        </p:spPr>
        <p:txBody>
          <a:bodyPr wrap="square" rtlCol="0">
            <a:spAutoFit/>
          </a:bodyPr>
          <a:lstStyle/>
          <a:p>
            <a:r>
              <a:rPr lang="en-IE" i="1" dirty="0" smtClean="0">
                <a:solidFill>
                  <a:schemeClr val="bg1"/>
                </a:solidFill>
                <a:latin typeface="Garamond" pitchFamily="18" charset="0"/>
              </a:rPr>
              <a:t>Nate </a:t>
            </a:r>
            <a:r>
              <a:rPr lang="en-IE" i="1" dirty="0" err="1" smtClean="0">
                <a:solidFill>
                  <a:schemeClr val="bg1"/>
                </a:solidFill>
                <a:latin typeface="Garamond" pitchFamily="18" charset="0"/>
              </a:rPr>
              <a:t>Engler</a:t>
            </a:r>
            <a:r>
              <a:rPr lang="en-IE" i="1" dirty="0" smtClean="0">
                <a:solidFill>
                  <a:schemeClr val="bg1"/>
                </a:solidFill>
                <a:latin typeface="Garamond" pitchFamily="18" charset="0"/>
              </a:rPr>
              <a:t>, Teresa </a:t>
            </a:r>
            <a:r>
              <a:rPr lang="en-IE" i="1" dirty="0" err="1" smtClean="0">
                <a:solidFill>
                  <a:schemeClr val="bg1"/>
                </a:solidFill>
                <a:latin typeface="Garamond" pitchFamily="18" charset="0"/>
              </a:rPr>
              <a:t>Scassa</a:t>
            </a:r>
            <a:r>
              <a:rPr lang="en-IE" i="1" dirty="0" smtClean="0">
                <a:solidFill>
                  <a:schemeClr val="bg1"/>
                </a:solidFill>
                <a:latin typeface="Garamond" pitchFamily="18" charset="0"/>
              </a:rPr>
              <a:t>, and D. R. Fraser Taylor, (2014), </a:t>
            </a:r>
            <a:r>
              <a:rPr lang="en-IE" i="1" dirty="0" err="1" smtClean="0">
                <a:solidFill>
                  <a:schemeClr val="bg1"/>
                </a:solidFill>
                <a:latin typeface="Garamond" pitchFamily="18" charset="0"/>
              </a:rPr>
              <a:t>Cybercartography</a:t>
            </a:r>
            <a:r>
              <a:rPr lang="en-IE" i="1" dirty="0" smtClean="0">
                <a:solidFill>
                  <a:schemeClr val="bg1"/>
                </a:solidFill>
                <a:latin typeface="Garamond" pitchFamily="18" charset="0"/>
              </a:rPr>
              <a:t> and Volunteered Geographic Information</a:t>
            </a:r>
            <a:endParaRPr lang="en-IE" i="1" dirty="0">
              <a:solidFill>
                <a:schemeClr val="bg1"/>
              </a:solidFill>
              <a:latin typeface="Garamond"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685800" y="2030983"/>
            <a:ext cx="7772400" cy="1470025"/>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E" sz="4000" b="1" i="0" u="none" strike="noStrike" kern="1200" cap="none" spc="0" normalizeH="0" baseline="0" noProof="0" dirty="0" smtClean="0">
                <a:ln>
                  <a:noFill/>
                </a:ln>
                <a:solidFill>
                  <a:schemeClr val="bg1"/>
                </a:solidFill>
                <a:effectLst/>
                <a:uLnTx/>
                <a:uFillTx/>
                <a:latin typeface="Trebuchet MS" pitchFamily="34" charset="0"/>
                <a:ea typeface="+mj-ea"/>
                <a:cs typeface="+mj-cs"/>
              </a:rPr>
              <a:t>1. Definitions</a:t>
            </a:r>
          </a:p>
          <a:p>
            <a:pPr marL="0" marR="0" lvl="0" indent="0" algn="ctr" defTabSz="914400" rtl="0" eaLnBrk="1" fontAlgn="auto" latinLnBrk="0" hangingPunct="1">
              <a:lnSpc>
                <a:spcPct val="100000"/>
              </a:lnSpc>
              <a:spcBef>
                <a:spcPct val="0"/>
              </a:spcBef>
              <a:spcAft>
                <a:spcPts val="0"/>
              </a:spcAft>
              <a:buClrTx/>
              <a:buSzTx/>
              <a:buFontTx/>
              <a:buNone/>
              <a:tabLst/>
              <a:defRPr/>
            </a:pPr>
            <a:endParaRPr lang="en-IE" sz="4000" b="1" dirty="0" smtClean="0">
              <a:solidFill>
                <a:schemeClr val="bg1"/>
              </a:solidFill>
              <a:latin typeface="Trebuchet MS" pitchFamily="34" charset="0"/>
              <a:ea typeface="+mj-ea"/>
              <a:cs typeface="+mj-cs"/>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smtClean="0"/>
              <a:t>Cybercartographic</a:t>
            </a:r>
            <a:r>
              <a:rPr lang="en-IE" dirty="0" smtClean="0"/>
              <a:t> Atlases</a:t>
            </a:r>
            <a:endParaRPr lang="en-IE" dirty="0"/>
          </a:p>
        </p:txBody>
      </p:sp>
      <p:sp>
        <p:nvSpPr>
          <p:cNvPr id="3" name="Rectangle 2"/>
          <p:cNvSpPr/>
          <p:nvPr/>
        </p:nvSpPr>
        <p:spPr>
          <a:xfrm>
            <a:off x="0" y="1494628"/>
            <a:ext cx="2915816" cy="646327"/>
          </a:xfrm>
          <a:prstGeom prst="rect">
            <a:avLst/>
          </a:prstGeom>
        </p:spPr>
        <p:txBody>
          <a:bodyPr wrap="square" lIns="91435" tIns="45718" rIns="91435" bIns="45718">
            <a:spAutoFit/>
          </a:bodyPr>
          <a:lstStyle/>
          <a:p>
            <a:pPr algn="ctr">
              <a:defRPr/>
            </a:pPr>
            <a:r>
              <a:rPr lang="en-IE" sz="1800" b="1" dirty="0" smtClean="0">
                <a:solidFill>
                  <a:schemeClr val="bg1"/>
                </a:solidFill>
                <a:latin typeface="Garamond" pitchFamily="18" charset="0"/>
              </a:rPr>
              <a:t>Atlas </a:t>
            </a:r>
            <a:r>
              <a:rPr lang="en-IE" sz="1800" b="1" dirty="0">
                <a:solidFill>
                  <a:schemeClr val="bg1"/>
                </a:solidFill>
                <a:latin typeface="Garamond" pitchFamily="18" charset="0"/>
              </a:rPr>
              <a:t>of Indigenous Perspectives </a:t>
            </a:r>
            <a:r>
              <a:rPr lang="en-IE" sz="1800" b="1" dirty="0" smtClean="0">
                <a:solidFill>
                  <a:schemeClr val="bg1"/>
                </a:solidFill>
                <a:latin typeface="Garamond" pitchFamily="18" charset="0"/>
              </a:rPr>
              <a:t>&amp; Knowledge</a:t>
            </a:r>
            <a:endParaRPr lang="en-IE" sz="1800" b="1" dirty="0">
              <a:solidFill>
                <a:schemeClr val="bg1"/>
              </a:solidFill>
              <a:latin typeface="Garamond" pitchFamily="18" charset="0"/>
            </a:endParaRPr>
          </a:p>
        </p:txBody>
      </p:sp>
      <p:pic>
        <p:nvPicPr>
          <p:cNvPr id="4" name="Picture 2" descr="https://gcrc.carleton.ca/confluence/download/attachments/1376751/Living_Atlas.PNG"/>
          <p:cNvPicPr>
            <a:picLocks noChangeAspect="1" noChangeArrowheads="1"/>
          </p:cNvPicPr>
          <p:nvPr/>
        </p:nvPicPr>
        <p:blipFill>
          <a:blip r:embed="rId2" cstate="print"/>
          <a:srcRect/>
          <a:stretch>
            <a:fillRect/>
          </a:stretch>
        </p:blipFill>
        <p:spPr bwMode="auto">
          <a:xfrm>
            <a:off x="578768" y="2224472"/>
            <a:ext cx="1905000" cy="1905000"/>
          </a:xfrm>
          <a:prstGeom prst="rect">
            <a:avLst/>
          </a:prstGeom>
          <a:noFill/>
          <a:ln w="9525">
            <a:noFill/>
            <a:miter lim="800000"/>
            <a:headEnd/>
            <a:tailEnd/>
          </a:ln>
        </p:spPr>
      </p:pic>
      <p:sp>
        <p:nvSpPr>
          <p:cNvPr id="5" name="Rectangle 4"/>
          <p:cNvSpPr/>
          <p:nvPr/>
        </p:nvSpPr>
        <p:spPr>
          <a:xfrm>
            <a:off x="2699792" y="1629672"/>
            <a:ext cx="3538538" cy="376238"/>
          </a:xfrm>
          <a:prstGeom prst="rect">
            <a:avLst/>
          </a:prstGeom>
        </p:spPr>
        <p:txBody>
          <a:bodyPr lIns="91435" tIns="45718" rIns="91435" bIns="45718">
            <a:spAutoFit/>
          </a:bodyPr>
          <a:lstStyle/>
          <a:p>
            <a:pPr algn="ctr">
              <a:defRPr/>
            </a:pPr>
            <a:r>
              <a:rPr lang="en-IE" b="1" dirty="0" err="1">
                <a:solidFill>
                  <a:schemeClr val="bg1"/>
                </a:solidFill>
                <a:latin typeface="Garamond" pitchFamily="18" charset="0"/>
              </a:rPr>
              <a:t>Atlas of Arctic Bay</a:t>
            </a:r>
          </a:p>
        </p:txBody>
      </p:sp>
      <p:pic>
        <p:nvPicPr>
          <p:cNvPr id="6" name="Picture 4" descr="https://gcrc.carleton.ca/confluence/download/attachments/1376751/Arctic_Bay_Atlas2.PNG"/>
          <p:cNvPicPr>
            <a:picLocks noChangeAspect="1" noChangeArrowheads="1"/>
          </p:cNvPicPr>
          <p:nvPr/>
        </p:nvPicPr>
        <p:blipFill>
          <a:blip r:embed="rId3" cstate="print"/>
          <a:srcRect/>
          <a:stretch>
            <a:fillRect/>
          </a:stretch>
        </p:blipFill>
        <p:spPr bwMode="auto">
          <a:xfrm>
            <a:off x="3542729" y="2224472"/>
            <a:ext cx="1914525" cy="1905000"/>
          </a:xfrm>
          <a:prstGeom prst="rect">
            <a:avLst/>
          </a:prstGeom>
          <a:noFill/>
          <a:ln w="9525">
            <a:noFill/>
            <a:miter lim="800000"/>
            <a:headEnd/>
            <a:tailEnd/>
          </a:ln>
        </p:spPr>
      </p:pic>
      <p:sp>
        <p:nvSpPr>
          <p:cNvPr id="7" name="Rectangle 6"/>
          <p:cNvSpPr/>
          <p:nvPr/>
        </p:nvSpPr>
        <p:spPr>
          <a:xfrm>
            <a:off x="5652120" y="1629672"/>
            <a:ext cx="3540125" cy="376238"/>
          </a:xfrm>
          <a:prstGeom prst="rect">
            <a:avLst/>
          </a:prstGeom>
        </p:spPr>
        <p:txBody>
          <a:bodyPr lIns="91435" tIns="45718" rIns="91435" bIns="45718">
            <a:spAutoFit/>
          </a:bodyPr>
          <a:lstStyle/>
          <a:p>
            <a:pPr algn="ctr">
              <a:defRPr/>
            </a:pPr>
            <a:r>
              <a:rPr lang="en-IE" b="1" dirty="0" err="1">
                <a:solidFill>
                  <a:schemeClr val="bg1"/>
                </a:solidFill>
                <a:latin typeface="Garamond" pitchFamily="18" charset="0"/>
              </a:rPr>
              <a:t>Lake Huron Treaty Atlas</a:t>
            </a:r>
          </a:p>
        </p:txBody>
      </p:sp>
      <p:pic>
        <p:nvPicPr>
          <p:cNvPr id="8" name="Picture 6" descr="https://gcrc.carleton.ca/confluence/download/attachments/1376751/ISS002-398-8.jpg"/>
          <p:cNvPicPr>
            <a:picLocks noChangeAspect="1" noChangeArrowheads="1"/>
          </p:cNvPicPr>
          <p:nvPr/>
        </p:nvPicPr>
        <p:blipFill>
          <a:blip r:embed="rId4" cstate="print"/>
          <a:srcRect/>
          <a:stretch>
            <a:fillRect/>
          </a:stretch>
        </p:blipFill>
        <p:spPr bwMode="auto">
          <a:xfrm>
            <a:off x="6516216" y="2224472"/>
            <a:ext cx="1905000" cy="1905000"/>
          </a:xfrm>
          <a:prstGeom prst="rect">
            <a:avLst/>
          </a:prstGeom>
          <a:noFill/>
          <a:ln w="9525">
            <a:noFill/>
            <a:miter lim="800000"/>
            <a:headEnd/>
            <a:tailEnd/>
          </a:ln>
        </p:spPr>
      </p:pic>
      <p:sp>
        <p:nvSpPr>
          <p:cNvPr id="9" name="Rectangle 8"/>
          <p:cNvSpPr/>
          <p:nvPr/>
        </p:nvSpPr>
        <p:spPr>
          <a:xfrm>
            <a:off x="-190673" y="4063157"/>
            <a:ext cx="3538537" cy="661987"/>
          </a:xfrm>
          <a:prstGeom prst="rect">
            <a:avLst/>
          </a:prstGeom>
        </p:spPr>
        <p:txBody>
          <a:bodyPr lIns="91435" tIns="45718" rIns="91435" bIns="45718">
            <a:spAutoFit/>
          </a:bodyPr>
          <a:lstStyle/>
          <a:p>
            <a:pPr algn="ctr">
              <a:defRPr/>
            </a:pPr>
            <a:r>
              <a:rPr lang="en-IE" sz="1800" b="1" dirty="0">
                <a:solidFill>
                  <a:schemeClr val="bg1"/>
                </a:solidFill>
                <a:latin typeface="Garamond" pitchFamily="18" charset="0"/>
              </a:rPr>
              <a:t>Inuit  (</a:t>
            </a:r>
            <a:r>
              <a:rPr lang="en-IE" sz="1800" b="1" dirty="0" err="1">
                <a:solidFill>
                  <a:schemeClr val="bg1"/>
                </a:solidFill>
                <a:latin typeface="Garamond" pitchFamily="18" charset="0"/>
              </a:rPr>
              <a:t>Siku</a:t>
            </a:r>
            <a:r>
              <a:rPr lang="en-IE" sz="1800" b="1" dirty="0">
                <a:solidFill>
                  <a:schemeClr val="bg1"/>
                </a:solidFill>
                <a:latin typeface="Garamond" pitchFamily="18" charset="0"/>
              </a:rPr>
              <a:t>)Sea Ice Use </a:t>
            </a:r>
            <a:r>
              <a:rPr lang="en-IE" sz="1800" b="1" dirty="0" smtClean="0">
                <a:solidFill>
                  <a:schemeClr val="bg1"/>
                </a:solidFill>
                <a:latin typeface="Garamond" pitchFamily="18" charset="0"/>
              </a:rPr>
              <a:t>&amp; </a:t>
            </a:r>
            <a:r>
              <a:rPr lang="en-IE" sz="1800" b="1" dirty="0">
                <a:solidFill>
                  <a:schemeClr val="bg1"/>
                </a:solidFill>
                <a:latin typeface="Garamond" pitchFamily="18" charset="0"/>
              </a:rPr>
              <a:t>Occupancy Project</a:t>
            </a:r>
          </a:p>
        </p:txBody>
      </p:sp>
      <p:sp>
        <p:nvSpPr>
          <p:cNvPr id="10" name="Rectangle 9"/>
          <p:cNvSpPr/>
          <p:nvPr/>
        </p:nvSpPr>
        <p:spPr>
          <a:xfrm>
            <a:off x="2761654" y="4206031"/>
            <a:ext cx="3538538" cy="376238"/>
          </a:xfrm>
          <a:prstGeom prst="rect">
            <a:avLst/>
          </a:prstGeom>
        </p:spPr>
        <p:txBody>
          <a:bodyPr lIns="91435" tIns="45718" rIns="91435" bIns="45718">
            <a:spAutoFit/>
          </a:bodyPr>
          <a:lstStyle/>
          <a:p>
            <a:pPr algn="ctr">
              <a:defRPr/>
            </a:pPr>
            <a:r>
              <a:rPr lang="en-IE" sz="1800" b="1" dirty="0">
                <a:solidFill>
                  <a:schemeClr val="bg1"/>
                </a:solidFill>
                <a:latin typeface="Garamond" pitchFamily="18" charset="0"/>
              </a:rPr>
              <a:t>Views from the North</a:t>
            </a:r>
          </a:p>
        </p:txBody>
      </p:sp>
      <p:sp>
        <p:nvSpPr>
          <p:cNvPr id="11" name="Rectangle 10"/>
          <p:cNvSpPr/>
          <p:nvPr/>
        </p:nvSpPr>
        <p:spPr>
          <a:xfrm>
            <a:off x="5603875" y="4206031"/>
            <a:ext cx="3540125" cy="376238"/>
          </a:xfrm>
          <a:prstGeom prst="rect">
            <a:avLst/>
          </a:prstGeom>
        </p:spPr>
        <p:txBody>
          <a:bodyPr lIns="91435" tIns="45718" rIns="91435" bIns="45718">
            <a:spAutoFit/>
          </a:bodyPr>
          <a:lstStyle/>
          <a:p>
            <a:pPr algn="ctr">
              <a:defRPr/>
            </a:pPr>
            <a:r>
              <a:rPr lang="en-IE" sz="1800" b="1" dirty="0">
                <a:solidFill>
                  <a:schemeClr val="bg1"/>
                </a:solidFill>
                <a:latin typeface="Garamond" pitchFamily="18" charset="0"/>
              </a:rPr>
              <a:t>Kitikmeot Place Name Atlas</a:t>
            </a:r>
          </a:p>
        </p:txBody>
      </p:sp>
      <p:pic>
        <p:nvPicPr>
          <p:cNvPr id="12" name="Picture 8" descr="https://gcrc.carleton.ca/confluence/download/attachments/1376751/Sea_Ice_Use.jpg"/>
          <p:cNvPicPr>
            <a:picLocks noChangeAspect="1" noChangeArrowheads="1"/>
          </p:cNvPicPr>
          <p:nvPr/>
        </p:nvPicPr>
        <p:blipFill>
          <a:blip r:embed="rId5" cstate="print"/>
          <a:srcRect/>
          <a:stretch>
            <a:fillRect/>
          </a:stretch>
        </p:blipFill>
        <p:spPr bwMode="auto">
          <a:xfrm>
            <a:off x="650776" y="4692352"/>
            <a:ext cx="1905000" cy="1905000"/>
          </a:xfrm>
          <a:prstGeom prst="rect">
            <a:avLst/>
          </a:prstGeom>
          <a:noFill/>
          <a:ln w="9525">
            <a:noFill/>
            <a:miter lim="800000"/>
            <a:headEnd/>
            <a:tailEnd/>
          </a:ln>
        </p:spPr>
      </p:pic>
      <p:pic>
        <p:nvPicPr>
          <p:cNvPr id="13" name="Picture 10" descr="https://gcrc.carleton.ca/confluence/download/attachments/1376751/viewsfromthenorth.png"/>
          <p:cNvPicPr>
            <a:picLocks noChangeAspect="1" noChangeArrowheads="1"/>
          </p:cNvPicPr>
          <p:nvPr/>
        </p:nvPicPr>
        <p:blipFill>
          <a:blip r:embed="rId6" cstate="print"/>
          <a:srcRect/>
          <a:stretch>
            <a:fillRect/>
          </a:stretch>
        </p:blipFill>
        <p:spPr bwMode="auto">
          <a:xfrm>
            <a:off x="3441750" y="4726223"/>
            <a:ext cx="2138362" cy="1765300"/>
          </a:xfrm>
          <a:prstGeom prst="rect">
            <a:avLst/>
          </a:prstGeom>
          <a:noFill/>
          <a:ln w="9525">
            <a:noFill/>
            <a:miter lim="800000"/>
            <a:headEnd/>
            <a:tailEnd/>
          </a:ln>
        </p:spPr>
      </p:pic>
      <p:pic>
        <p:nvPicPr>
          <p:cNvPr id="14" name="Picture 12" descr="https://gcrc.carleton.ca/confluence/download/attachments/1376751/kitikmeot_mini.jpg"/>
          <p:cNvPicPr>
            <a:picLocks noChangeAspect="1" noChangeArrowheads="1"/>
          </p:cNvPicPr>
          <p:nvPr/>
        </p:nvPicPr>
        <p:blipFill>
          <a:blip r:embed="rId7" cstate="print"/>
          <a:srcRect/>
          <a:stretch>
            <a:fillRect/>
          </a:stretch>
        </p:blipFill>
        <p:spPr bwMode="auto">
          <a:xfrm>
            <a:off x="6246440" y="4761148"/>
            <a:ext cx="2286000" cy="1695450"/>
          </a:xfrm>
          <a:prstGeom prst="rect">
            <a:avLst/>
          </a:prstGeom>
          <a:noFill/>
          <a:ln w="9525">
            <a:noFill/>
            <a:miter lim="800000"/>
            <a:headEnd/>
            <a:tailEnd/>
          </a:ln>
        </p:spPr>
      </p:pic>
      <p:sp>
        <p:nvSpPr>
          <p:cNvPr id="15" name="TextBox 14"/>
          <p:cNvSpPr txBox="1"/>
          <p:nvPr/>
        </p:nvSpPr>
        <p:spPr>
          <a:xfrm>
            <a:off x="755576" y="6519450"/>
            <a:ext cx="10512425" cy="338550"/>
          </a:xfrm>
          <a:prstGeom prst="rect">
            <a:avLst/>
          </a:prstGeom>
          <a:noFill/>
        </p:spPr>
        <p:txBody>
          <a:bodyPr lIns="91435" tIns="45718" rIns="91435" bIns="45718">
            <a:spAutoFit/>
          </a:bodyPr>
          <a:lstStyle/>
          <a:p>
            <a:pPr algn="ctr">
              <a:defRPr/>
            </a:pPr>
            <a:r>
              <a:rPr lang="en-IE" sz="1600" i="1" dirty="0">
                <a:solidFill>
                  <a:schemeClr val="bg1"/>
                </a:solidFill>
                <a:latin typeface="Garamond" pitchFamily="18" charset="0"/>
              </a:rPr>
              <a:t>https://gcrc.carleton.ca/confluence/display/GCRCWEB/Atlases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Government of Canada</a:t>
            </a:r>
            <a:endParaRPr lang="en-IE" dirty="0"/>
          </a:p>
        </p:txBody>
      </p:sp>
      <p:pic>
        <p:nvPicPr>
          <p:cNvPr id="4098" name="Picture 2"/>
          <p:cNvPicPr>
            <a:picLocks noChangeAspect="1" noChangeArrowheads="1"/>
          </p:cNvPicPr>
          <p:nvPr/>
        </p:nvPicPr>
        <p:blipFill>
          <a:blip r:embed="rId3" cstate="print"/>
          <a:srcRect l="29700" t="8234" r="28451"/>
          <a:stretch>
            <a:fillRect/>
          </a:stretch>
        </p:blipFill>
        <p:spPr bwMode="auto">
          <a:xfrm>
            <a:off x="683568" y="1700808"/>
            <a:ext cx="3384605" cy="4461845"/>
          </a:xfrm>
          <a:prstGeom prst="rect">
            <a:avLst/>
          </a:prstGeom>
          <a:noFill/>
          <a:ln w="9525">
            <a:noFill/>
            <a:miter lim="800000"/>
            <a:headEnd/>
            <a:tailEnd/>
          </a:ln>
        </p:spPr>
      </p:pic>
      <p:sp>
        <p:nvSpPr>
          <p:cNvPr id="9" name="TextBox 8"/>
          <p:cNvSpPr txBox="1"/>
          <p:nvPr/>
        </p:nvSpPr>
        <p:spPr>
          <a:xfrm>
            <a:off x="-36512" y="6309320"/>
            <a:ext cx="4680520" cy="523220"/>
          </a:xfrm>
          <a:prstGeom prst="rect">
            <a:avLst/>
          </a:prstGeom>
          <a:noFill/>
        </p:spPr>
        <p:txBody>
          <a:bodyPr wrap="square" rtlCol="0">
            <a:spAutoFit/>
          </a:bodyPr>
          <a:lstStyle/>
          <a:p>
            <a:pPr algn="ctr"/>
            <a:r>
              <a:rPr lang="en-IE" sz="1400" i="1" dirty="0" smtClean="0">
                <a:solidFill>
                  <a:schemeClr val="bg1"/>
                </a:solidFill>
                <a:latin typeface="Garamond" pitchFamily="18" charset="0"/>
              </a:rPr>
              <a:t>http://www.nrcan.gc.ca/earth-sciences/geomatics/canadas-spatial-data-infrastructure/8904</a:t>
            </a:r>
            <a:endParaRPr lang="en-IE" sz="1400" i="1" dirty="0">
              <a:solidFill>
                <a:schemeClr val="bg1"/>
              </a:solidFill>
              <a:latin typeface="Garamond" pitchFamily="18" charset="0"/>
            </a:endParaRPr>
          </a:p>
        </p:txBody>
      </p:sp>
      <p:pic>
        <p:nvPicPr>
          <p:cNvPr id="58369" name="Picture 1"/>
          <p:cNvPicPr>
            <a:picLocks noChangeAspect="1" noChangeArrowheads="1"/>
          </p:cNvPicPr>
          <p:nvPr/>
        </p:nvPicPr>
        <p:blipFill>
          <a:blip r:embed="rId4" cstate="print"/>
          <a:srcRect l="30371" t="8368" r="29129" b="4057"/>
          <a:stretch>
            <a:fillRect/>
          </a:stretch>
        </p:blipFill>
        <p:spPr bwMode="auto">
          <a:xfrm>
            <a:off x="5148064" y="1628800"/>
            <a:ext cx="3467461" cy="4507700"/>
          </a:xfrm>
          <a:prstGeom prst="rect">
            <a:avLst/>
          </a:prstGeom>
          <a:noFill/>
          <a:ln w="9525">
            <a:noFill/>
            <a:miter lim="800000"/>
            <a:headEnd/>
            <a:tailEnd/>
          </a:ln>
        </p:spPr>
      </p:pic>
      <p:sp>
        <p:nvSpPr>
          <p:cNvPr id="8" name="TextBox 7"/>
          <p:cNvSpPr txBox="1"/>
          <p:nvPr/>
        </p:nvSpPr>
        <p:spPr>
          <a:xfrm>
            <a:off x="5436096" y="6597352"/>
            <a:ext cx="184731" cy="369332"/>
          </a:xfrm>
          <a:prstGeom prst="rect">
            <a:avLst/>
          </a:prstGeom>
          <a:noFill/>
        </p:spPr>
        <p:txBody>
          <a:bodyPr wrap="none" rtlCol="0">
            <a:spAutoFit/>
          </a:bodyPr>
          <a:lstStyle/>
          <a:p>
            <a:endParaRPr lang="en-IE" dirty="0"/>
          </a:p>
        </p:txBody>
      </p:sp>
      <p:sp>
        <p:nvSpPr>
          <p:cNvPr id="7" name="TextBox 6"/>
          <p:cNvSpPr txBox="1"/>
          <p:nvPr/>
        </p:nvSpPr>
        <p:spPr>
          <a:xfrm>
            <a:off x="5076056" y="6237312"/>
            <a:ext cx="3888432" cy="523220"/>
          </a:xfrm>
          <a:prstGeom prst="rect">
            <a:avLst/>
          </a:prstGeom>
          <a:noFill/>
        </p:spPr>
        <p:txBody>
          <a:bodyPr wrap="square" rtlCol="0">
            <a:spAutoFit/>
          </a:bodyPr>
          <a:lstStyle/>
          <a:p>
            <a:pPr algn="ctr"/>
            <a:r>
              <a:rPr lang="en-IE" sz="1400" i="1" dirty="0" smtClean="0">
                <a:solidFill>
                  <a:schemeClr val="bg1"/>
                </a:solidFill>
                <a:latin typeface="Garamond" pitchFamily="18" charset="0"/>
              </a:rPr>
              <a:t>http://spatialinformation.files.wordpress.com/2013/04/white-paper-final-version.pdf</a:t>
            </a:r>
            <a:endParaRPr lang="en-IE" sz="1400" i="1" dirty="0">
              <a:solidFill>
                <a:schemeClr val="bg1"/>
              </a:solidFill>
              <a:latin typeface="Garamond" pitchFamily="18" charset="0"/>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VGI Quality Control &amp; System Openness</a:t>
            </a:r>
            <a:endParaRPr lang="en-IE" dirty="0"/>
          </a:p>
        </p:txBody>
      </p:sp>
      <p:grpSp>
        <p:nvGrpSpPr>
          <p:cNvPr id="3" name="Group 2"/>
          <p:cNvGrpSpPr/>
          <p:nvPr/>
        </p:nvGrpSpPr>
        <p:grpSpPr>
          <a:xfrm>
            <a:off x="179512" y="1052736"/>
            <a:ext cx="7632848" cy="5737413"/>
            <a:chOff x="683568" y="476673"/>
            <a:chExt cx="7632848" cy="5737413"/>
          </a:xfrm>
        </p:grpSpPr>
        <p:sp>
          <p:nvSpPr>
            <p:cNvPr id="4" name="TextBox 3"/>
            <p:cNvSpPr txBox="1"/>
            <p:nvPr/>
          </p:nvSpPr>
          <p:spPr>
            <a:xfrm>
              <a:off x="2699792" y="476673"/>
              <a:ext cx="5050613" cy="369332"/>
            </a:xfrm>
            <a:prstGeom prst="rect">
              <a:avLst/>
            </a:prstGeom>
            <a:noFill/>
          </p:spPr>
          <p:txBody>
            <a:bodyPr wrap="square" rtlCol="0">
              <a:spAutoFit/>
            </a:bodyPr>
            <a:lstStyle/>
            <a:p>
              <a:pPr algn="ctr"/>
              <a:endParaRPr lang="en-CA" dirty="0"/>
            </a:p>
          </p:txBody>
        </p:sp>
        <p:grpSp>
          <p:nvGrpSpPr>
            <p:cNvPr id="7" name="Group 25"/>
            <p:cNvGrpSpPr/>
            <p:nvPr/>
          </p:nvGrpSpPr>
          <p:grpSpPr>
            <a:xfrm>
              <a:off x="683568" y="1124744"/>
              <a:ext cx="7632848" cy="5089342"/>
              <a:chOff x="683568" y="1124744"/>
              <a:chExt cx="7632848" cy="5089342"/>
            </a:xfrm>
          </p:grpSpPr>
          <p:sp>
            <p:nvSpPr>
              <p:cNvPr id="12" name="Right Arrow 11"/>
              <p:cNvSpPr/>
              <p:nvPr/>
            </p:nvSpPr>
            <p:spPr>
              <a:xfrm flipV="1">
                <a:off x="2123728" y="5085184"/>
                <a:ext cx="6192688" cy="144014"/>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TextBox 12"/>
              <p:cNvSpPr txBox="1"/>
              <p:nvPr/>
            </p:nvSpPr>
            <p:spPr>
              <a:xfrm>
                <a:off x="7524328" y="5301208"/>
                <a:ext cx="720080" cy="338554"/>
              </a:xfrm>
              <a:prstGeom prst="rect">
                <a:avLst/>
              </a:prstGeom>
              <a:noFill/>
            </p:spPr>
            <p:txBody>
              <a:bodyPr wrap="square" rtlCol="0">
                <a:spAutoFit/>
              </a:bodyPr>
              <a:lstStyle/>
              <a:p>
                <a:pPr algn="r"/>
                <a:r>
                  <a:rPr lang="en-CA" sz="1600" dirty="0" smtClean="0">
                    <a:solidFill>
                      <a:schemeClr val="bg1"/>
                    </a:solidFill>
                    <a:latin typeface="Trebuchet MS" pitchFamily="34" charset="0"/>
                  </a:rPr>
                  <a:t>Open</a:t>
                </a:r>
                <a:r>
                  <a:rPr lang="en-CA" sz="1600" dirty="0" smtClean="0">
                    <a:latin typeface="Trebuchet MS" pitchFamily="34" charset="0"/>
                  </a:rPr>
                  <a:t> </a:t>
                </a:r>
                <a:endParaRPr lang="en-CA" sz="1600" dirty="0">
                  <a:latin typeface="Trebuchet MS" pitchFamily="34" charset="0"/>
                </a:endParaRPr>
              </a:p>
            </p:txBody>
          </p:sp>
          <p:sp>
            <p:nvSpPr>
              <p:cNvPr id="14" name="TextBox 3"/>
              <p:cNvSpPr txBox="1"/>
              <p:nvPr/>
            </p:nvSpPr>
            <p:spPr>
              <a:xfrm>
                <a:off x="2483768" y="5301208"/>
                <a:ext cx="1368152" cy="338554"/>
              </a:xfrm>
              <a:prstGeom prst="rect">
                <a:avLst/>
              </a:prstGeom>
              <a:noFill/>
            </p:spPr>
            <p:txBody>
              <a:bodyPr wrap="square" rtlCol="0">
                <a:spAutoFit/>
              </a:bodyPr>
              <a:lstStyle/>
              <a:p>
                <a:r>
                  <a:rPr lang="en-CA" sz="1600" dirty="0" smtClean="0">
                    <a:solidFill>
                      <a:schemeClr val="bg1"/>
                    </a:solidFill>
                    <a:latin typeface="Trebuchet MS" pitchFamily="34" charset="0"/>
                  </a:rPr>
                  <a:t>Restricted </a:t>
                </a:r>
                <a:endParaRPr lang="en-CA" sz="1600" dirty="0">
                  <a:solidFill>
                    <a:schemeClr val="bg1"/>
                  </a:solidFill>
                  <a:latin typeface="Trebuchet MS" pitchFamily="34" charset="0"/>
                </a:endParaRPr>
              </a:p>
            </p:txBody>
          </p:sp>
          <p:pic>
            <p:nvPicPr>
              <p:cNvPr id="15" name="Picture 4"/>
              <p:cNvPicPr>
                <a:picLocks noChangeAspect="1" noChangeArrowheads="1"/>
              </p:cNvPicPr>
              <p:nvPr/>
            </p:nvPicPr>
            <p:blipFill>
              <a:blip r:embed="rId3" cstate="print"/>
              <a:srcRect/>
              <a:stretch>
                <a:fillRect/>
              </a:stretch>
            </p:blipFill>
            <p:spPr bwMode="auto">
              <a:xfrm>
                <a:off x="7164288" y="3645025"/>
                <a:ext cx="950900" cy="1018215"/>
              </a:xfrm>
              <a:prstGeom prst="rect">
                <a:avLst/>
              </a:prstGeom>
              <a:noFill/>
              <a:ln w="9525" algn="ctr">
                <a:solidFill>
                  <a:srgbClr val="1F497D"/>
                </a:solidFill>
                <a:miter lim="800000"/>
                <a:headEnd/>
                <a:tailEnd/>
              </a:ln>
            </p:spPr>
          </p:pic>
          <p:sp>
            <p:nvSpPr>
              <p:cNvPr id="17" name="Right Arrow 6"/>
              <p:cNvSpPr/>
              <p:nvPr/>
            </p:nvSpPr>
            <p:spPr>
              <a:xfrm rot="16200000" flipV="1">
                <a:off x="219708" y="3172780"/>
                <a:ext cx="4240088" cy="144015"/>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8" name="TextBox 7"/>
              <p:cNvSpPr txBox="1"/>
              <p:nvPr/>
            </p:nvSpPr>
            <p:spPr>
              <a:xfrm>
                <a:off x="3851920" y="5229201"/>
                <a:ext cx="3384376" cy="984885"/>
              </a:xfrm>
              <a:prstGeom prst="rect">
                <a:avLst/>
              </a:prstGeom>
              <a:noFill/>
            </p:spPr>
            <p:txBody>
              <a:bodyPr wrap="square" rtlCol="0">
                <a:spAutoFit/>
              </a:bodyPr>
              <a:lstStyle/>
              <a:p>
                <a:pPr algn="ctr">
                  <a:spcAft>
                    <a:spcPts val="1200"/>
                  </a:spcAft>
                </a:pPr>
                <a:r>
                  <a:rPr lang="en-CA" sz="2400" b="1" dirty="0" smtClean="0">
                    <a:solidFill>
                      <a:schemeClr val="bg1"/>
                    </a:solidFill>
                    <a:latin typeface="Garamond" pitchFamily="18" charset="0"/>
                  </a:rPr>
                  <a:t>VGI System Openness</a:t>
                </a:r>
              </a:p>
              <a:p>
                <a:pPr algn="ctr">
                  <a:spcAft>
                    <a:spcPts val="1200"/>
                  </a:spcAft>
                </a:pPr>
                <a:r>
                  <a:rPr lang="en-CA" sz="2400" i="1" dirty="0" smtClean="0">
                    <a:solidFill>
                      <a:schemeClr val="bg1"/>
                    </a:solidFill>
                    <a:latin typeface="Garamond" pitchFamily="18" charset="0"/>
                  </a:rPr>
                  <a:t> </a:t>
                </a:r>
                <a:endParaRPr lang="en-CA" sz="2400" i="1" dirty="0">
                  <a:solidFill>
                    <a:schemeClr val="bg1"/>
                  </a:solidFill>
                  <a:latin typeface="Garamond" pitchFamily="18" charset="0"/>
                </a:endParaRPr>
              </a:p>
            </p:txBody>
          </p:sp>
          <p:sp>
            <p:nvSpPr>
              <p:cNvPr id="19" name="TextBox 8"/>
              <p:cNvSpPr txBox="1"/>
              <p:nvPr/>
            </p:nvSpPr>
            <p:spPr>
              <a:xfrm>
                <a:off x="683568" y="2708920"/>
                <a:ext cx="1584176" cy="1200329"/>
              </a:xfrm>
              <a:prstGeom prst="rect">
                <a:avLst/>
              </a:prstGeom>
              <a:noFill/>
            </p:spPr>
            <p:txBody>
              <a:bodyPr wrap="square" rtlCol="0">
                <a:spAutoFit/>
              </a:bodyPr>
              <a:lstStyle/>
              <a:p>
                <a:pPr algn="ctr"/>
                <a:r>
                  <a:rPr lang="en-CA" sz="2400" b="1" dirty="0" smtClean="0">
                    <a:solidFill>
                      <a:schemeClr val="bg1"/>
                    </a:solidFill>
                    <a:latin typeface="Garamond" pitchFamily="18" charset="0"/>
                  </a:rPr>
                  <a:t>Quality Control Formality</a:t>
                </a:r>
                <a:endParaRPr lang="en-CA" sz="2400" b="1" dirty="0">
                  <a:solidFill>
                    <a:schemeClr val="bg1"/>
                  </a:solidFill>
                  <a:latin typeface="Garamond" pitchFamily="18" charset="0"/>
                </a:endParaRPr>
              </a:p>
            </p:txBody>
          </p:sp>
          <p:sp>
            <p:nvSpPr>
              <p:cNvPr id="20" name="TextBox 9"/>
              <p:cNvSpPr txBox="1"/>
              <p:nvPr/>
            </p:nvSpPr>
            <p:spPr>
              <a:xfrm>
                <a:off x="899592" y="4725144"/>
                <a:ext cx="1368152" cy="338554"/>
              </a:xfrm>
              <a:prstGeom prst="rect">
                <a:avLst/>
              </a:prstGeom>
              <a:noFill/>
            </p:spPr>
            <p:txBody>
              <a:bodyPr wrap="square" rtlCol="0">
                <a:spAutoFit/>
              </a:bodyPr>
              <a:lstStyle/>
              <a:p>
                <a:pPr algn="r"/>
                <a:r>
                  <a:rPr lang="en-CA" sz="1600" dirty="0" smtClean="0">
                    <a:solidFill>
                      <a:schemeClr val="bg1"/>
                    </a:solidFill>
                    <a:latin typeface="Trebuchet MS" pitchFamily="34" charset="0"/>
                  </a:rPr>
                  <a:t>The Crowd</a:t>
                </a:r>
                <a:endParaRPr lang="en-CA" sz="1600" dirty="0">
                  <a:solidFill>
                    <a:schemeClr val="bg1"/>
                  </a:solidFill>
                  <a:latin typeface="Trebuchet MS" pitchFamily="34" charset="0"/>
                </a:endParaRPr>
              </a:p>
            </p:txBody>
          </p:sp>
          <p:sp>
            <p:nvSpPr>
              <p:cNvPr id="21" name="TextBox 10"/>
              <p:cNvSpPr txBox="1"/>
              <p:nvPr/>
            </p:nvSpPr>
            <p:spPr>
              <a:xfrm>
                <a:off x="827584" y="1196752"/>
                <a:ext cx="1440160" cy="338554"/>
              </a:xfrm>
              <a:prstGeom prst="rect">
                <a:avLst/>
              </a:prstGeom>
              <a:noFill/>
            </p:spPr>
            <p:txBody>
              <a:bodyPr wrap="square" rtlCol="0">
                <a:spAutoFit/>
              </a:bodyPr>
              <a:lstStyle/>
              <a:p>
                <a:pPr algn="r"/>
                <a:r>
                  <a:rPr lang="en-CA" sz="1600" dirty="0" smtClean="0">
                    <a:solidFill>
                      <a:schemeClr val="bg1"/>
                    </a:solidFill>
                    <a:latin typeface="Trebuchet MS" pitchFamily="34" charset="0"/>
                  </a:rPr>
                  <a:t>Professionals </a:t>
                </a:r>
                <a:endParaRPr lang="en-CA" sz="1600" dirty="0">
                  <a:solidFill>
                    <a:schemeClr val="bg1"/>
                  </a:solidFill>
                  <a:latin typeface="Trebuchet MS" pitchFamily="34" charset="0"/>
                </a:endParaRPr>
              </a:p>
            </p:txBody>
          </p:sp>
          <p:pic>
            <p:nvPicPr>
              <p:cNvPr id="24" name="Picture 10"/>
              <p:cNvPicPr>
                <a:picLocks noChangeAspect="1" noChangeArrowheads="1"/>
              </p:cNvPicPr>
              <p:nvPr/>
            </p:nvPicPr>
            <p:blipFill>
              <a:blip r:embed="rId4" cstate="print"/>
              <a:srcRect/>
              <a:stretch>
                <a:fillRect/>
              </a:stretch>
            </p:blipFill>
            <p:spPr bwMode="auto">
              <a:xfrm>
                <a:off x="2555014" y="1787650"/>
                <a:ext cx="2449034" cy="273199"/>
              </a:xfrm>
              <a:prstGeom prst="rect">
                <a:avLst/>
              </a:prstGeom>
              <a:noFill/>
              <a:ln w="9525">
                <a:noFill/>
                <a:miter lim="800000"/>
                <a:headEnd/>
                <a:tailEnd/>
              </a:ln>
              <a:effectLst/>
            </p:spPr>
          </p:pic>
        </p:grpSp>
      </p:grpSp>
      <p:sp>
        <p:nvSpPr>
          <p:cNvPr id="27" name="TextBox 26"/>
          <p:cNvSpPr txBox="1"/>
          <p:nvPr/>
        </p:nvSpPr>
        <p:spPr>
          <a:xfrm>
            <a:off x="1582389" y="6381328"/>
            <a:ext cx="6445995" cy="369332"/>
          </a:xfrm>
          <a:prstGeom prst="rect">
            <a:avLst/>
          </a:prstGeom>
          <a:noFill/>
        </p:spPr>
        <p:txBody>
          <a:bodyPr wrap="none" rtlCol="0">
            <a:spAutoFit/>
          </a:bodyPr>
          <a:lstStyle/>
          <a:p>
            <a:r>
              <a:rPr lang="en-IE" dirty="0" err="1" smtClean="0">
                <a:solidFill>
                  <a:schemeClr val="bg1"/>
                </a:solidFill>
                <a:latin typeface="Garamond" pitchFamily="18" charset="0"/>
              </a:rPr>
              <a:t>GeoConnections</a:t>
            </a:r>
            <a:r>
              <a:rPr lang="en-IE" dirty="0" smtClean="0">
                <a:solidFill>
                  <a:schemeClr val="bg1"/>
                </a:solidFill>
                <a:latin typeface="Garamond" pitchFamily="18" charset="0"/>
              </a:rPr>
              <a:t> </a:t>
            </a:r>
            <a:r>
              <a:rPr lang="en-IE" i="1" dirty="0" smtClean="0">
                <a:solidFill>
                  <a:schemeClr val="bg1"/>
                </a:solidFill>
                <a:latin typeface="Garamond" pitchFamily="18" charset="0"/>
              </a:rPr>
              <a:t>Volunteered Geographic Information (VGI) Primer (2012)</a:t>
            </a:r>
            <a:endParaRPr lang="en-IE" dirty="0">
              <a:solidFill>
                <a:schemeClr val="bg1"/>
              </a:solidFill>
              <a:latin typeface="Garamond" pitchFamily="18" charset="0"/>
            </a:endParaRPr>
          </a:p>
        </p:txBody>
      </p:sp>
      <p:pic>
        <p:nvPicPr>
          <p:cNvPr id="34" name="Picture 12" descr="http://geodati.fmach.it/loghi/geonames.png"/>
          <p:cNvPicPr>
            <a:picLocks noChangeAspect="1" noChangeArrowheads="1"/>
          </p:cNvPicPr>
          <p:nvPr/>
        </p:nvPicPr>
        <p:blipFill>
          <a:blip r:embed="rId5" cstate="print"/>
          <a:srcRect/>
          <a:stretch>
            <a:fillRect/>
          </a:stretch>
        </p:blipFill>
        <p:spPr bwMode="auto">
          <a:xfrm>
            <a:off x="4788024" y="4365104"/>
            <a:ext cx="2232248" cy="467377"/>
          </a:xfrm>
          <a:prstGeom prst="rect">
            <a:avLst/>
          </a:prstGeom>
          <a:noFill/>
        </p:spPr>
      </p:pic>
      <p:pic>
        <p:nvPicPr>
          <p:cNvPr id="35" name="Picture 10" descr="http://www.broomwoodvoice.com/FixMyStreet_3D_Button_02.jpg"/>
          <p:cNvPicPr>
            <a:picLocks noChangeAspect="1" noChangeArrowheads="1"/>
          </p:cNvPicPr>
          <p:nvPr/>
        </p:nvPicPr>
        <p:blipFill>
          <a:blip r:embed="rId6" cstate="print"/>
          <a:srcRect/>
          <a:stretch>
            <a:fillRect/>
          </a:stretch>
        </p:blipFill>
        <p:spPr bwMode="auto">
          <a:xfrm>
            <a:off x="6156176" y="3645024"/>
            <a:ext cx="1656184" cy="488139"/>
          </a:xfrm>
          <a:prstGeom prst="rect">
            <a:avLst/>
          </a:prstGeom>
          <a:noFill/>
        </p:spPr>
      </p:pic>
      <p:pic>
        <p:nvPicPr>
          <p:cNvPr id="36" name="Picture 3"/>
          <p:cNvPicPr>
            <a:picLocks noChangeAspect="1" noChangeArrowheads="1"/>
          </p:cNvPicPr>
          <p:nvPr/>
        </p:nvPicPr>
        <p:blipFill>
          <a:blip r:embed="rId7" cstate="print"/>
          <a:srcRect/>
          <a:stretch>
            <a:fillRect/>
          </a:stretch>
        </p:blipFill>
        <p:spPr bwMode="auto">
          <a:xfrm>
            <a:off x="3275856" y="3717032"/>
            <a:ext cx="2780432" cy="261424"/>
          </a:xfrm>
          <a:prstGeom prst="rect">
            <a:avLst/>
          </a:prstGeom>
          <a:solidFill>
            <a:schemeClr val="bg1"/>
          </a:solidFill>
          <a:ln w="12700">
            <a:noFill/>
            <a:miter lim="800000"/>
            <a:headEnd/>
            <a:tailEnd/>
          </a:ln>
        </p:spPr>
      </p:pic>
      <p:pic>
        <p:nvPicPr>
          <p:cNvPr id="37" name="Picture 14" descr="http://blogs.plos.org/citizensci/files/2013/05/safecastorg-logo.png"/>
          <p:cNvPicPr>
            <a:picLocks noChangeAspect="1" noChangeArrowheads="1"/>
          </p:cNvPicPr>
          <p:nvPr/>
        </p:nvPicPr>
        <p:blipFill>
          <a:blip r:embed="rId8" cstate="print"/>
          <a:srcRect t="19016" b="23935"/>
          <a:stretch>
            <a:fillRect/>
          </a:stretch>
        </p:blipFill>
        <p:spPr bwMode="auto">
          <a:xfrm>
            <a:off x="3707904" y="4869160"/>
            <a:ext cx="1919643" cy="411507"/>
          </a:xfrm>
          <a:prstGeom prst="rect">
            <a:avLst/>
          </a:prstGeom>
          <a:noFill/>
        </p:spPr>
      </p:pic>
      <p:pic>
        <p:nvPicPr>
          <p:cNvPr id="5122" name="Picture 2" descr="http://assets.ocean2012.eu/events/images/86/public_thumb/Coastwatch%20new%20logo.jpg?1306830428"/>
          <p:cNvPicPr>
            <a:picLocks noChangeAspect="1" noChangeArrowheads="1"/>
          </p:cNvPicPr>
          <p:nvPr/>
        </p:nvPicPr>
        <p:blipFill>
          <a:blip r:embed="rId9" cstate="print"/>
          <a:srcRect/>
          <a:stretch>
            <a:fillRect/>
          </a:stretch>
        </p:blipFill>
        <p:spPr bwMode="auto">
          <a:xfrm>
            <a:off x="5364088" y="2492896"/>
            <a:ext cx="992970" cy="853828"/>
          </a:xfrm>
          <a:prstGeom prst="rect">
            <a:avLst/>
          </a:prstGeom>
          <a:noFill/>
        </p:spPr>
      </p:pic>
      <p:pic>
        <p:nvPicPr>
          <p:cNvPr id="5124" name="Picture 4" descr="http://www.npws.ie/media/npwsie/content/images/logosicons/NBDC-logo-artwork-english-copy.jpg"/>
          <p:cNvPicPr>
            <a:picLocks noChangeAspect="1" noChangeArrowheads="1"/>
          </p:cNvPicPr>
          <p:nvPr/>
        </p:nvPicPr>
        <p:blipFill>
          <a:blip r:embed="rId10" cstate="print"/>
          <a:srcRect/>
          <a:stretch>
            <a:fillRect/>
          </a:stretch>
        </p:blipFill>
        <p:spPr bwMode="auto">
          <a:xfrm>
            <a:off x="6310733" y="1772816"/>
            <a:ext cx="1141587" cy="514250"/>
          </a:xfrm>
          <a:prstGeom prst="rect">
            <a:avLst/>
          </a:prstGeo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685800" y="2030983"/>
            <a:ext cx="7772400" cy="2118097"/>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E" sz="4000" b="1" i="0" u="none" strike="noStrike" kern="1200" cap="none" spc="0" normalizeH="0" baseline="0" noProof="0" dirty="0" smtClean="0">
                <a:ln>
                  <a:noFill/>
                </a:ln>
                <a:solidFill>
                  <a:schemeClr val="bg1"/>
                </a:solidFill>
                <a:effectLst/>
                <a:uLnTx/>
                <a:uFillTx/>
                <a:latin typeface="Trebuchet MS" pitchFamily="34" charset="0"/>
                <a:ea typeface="+mj-ea"/>
                <a:cs typeface="+mj-cs"/>
              </a:rPr>
              <a:t>5. Recommendations</a:t>
            </a:r>
            <a:endParaRPr lang="en-IE" dirty="0" smtClean="0">
              <a:solidFill>
                <a:schemeClr val="bg1"/>
              </a:solidFill>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IE" sz="4000" b="1" i="0" u="none" strike="noStrike" kern="1200" cap="none" spc="0" normalizeH="0" baseline="0" noProof="0" dirty="0">
              <a:ln>
                <a:noFill/>
              </a:ln>
              <a:solidFill>
                <a:schemeClr val="bg1"/>
              </a:solidFill>
              <a:effectLst/>
              <a:uLnTx/>
              <a:uFillTx/>
              <a:latin typeface="Trebuchet MS" pitchFamily="34" charset="0"/>
              <a:ea typeface="+mj-ea"/>
              <a:cs typeface="+mj-cs"/>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Using </a:t>
            </a:r>
            <a:r>
              <a:rPr lang="en-IE" dirty="0" err="1" smtClean="0"/>
              <a:t>Crowdsourcing</a:t>
            </a:r>
            <a:r>
              <a:rPr lang="en-IE" dirty="0" smtClean="0"/>
              <a:t> In Government</a:t>
            </a:r>
            <a:endParaRPr lang="en-IE" dirty="0"/>
          </a:p>
        </p:txBody>
      </p:sp>
      <p:sp>
        <p:nvSpPr>
          <p:cNvPr id="3" name="Content Placeholder 2"/>
          <p:cNvSpPr>
            <a:spLocks noGrp="1"/>
          </p:cNvSpPr>
          <p:nvPr>
            <p:ph idx="1"/>
          </p:nvPr>
        </p:nvSpPr>
        <p:spPr>
          <a:xfrm>
            <a:off x="179512" y="1700809"/>
            <a:ext cx="8784976" cy="4392487"/>
          </a:xfrm>
        </p:spPr>
        <p:txBody>
          <a:bodyPr>
            <a:normAutofit fontScale="70000" lnSpcReduction="20000"/>
          </a:bodyPr>
          <a:lstStyle/>
          <a:p>
            <a:pPr marL="228600" indent="-228600">
              <a:buFont typeface="+mj-lt"/>
              <a:buAutoNum type="arabicPeriod"/>
            </a:pPr>
            <a:endParaRPr lang="en-IE" dirty="0" smtClean="0">
              <a:solidFill>
                <a:schemeClr val="tx2">
                  <a:lumMod val="50000"/>
                </a:schemeClr>
              </a:solidFill>
            </a:endParaRPr>
          </a:p>
          <a:p>
            <a:pPr marL="538163" indent="-538163">
              <a:buFont typeface="+mj-lt"/>
              <a:buAutoNum type="arabicPeriod"/>
            </a:pPr>
            <a:r>
              <a:rPr lang="en-IE" dirty="0" smtClean="0">
                <a:solidFill>
                  <a:schemeClr val="tx2">
                    <a:lumMod val="50000"/>
                  </a:schemeClr>
                </a:solidFill>
              </a:rPr>
              <a:t>Clearly </a:t>
            </a:r>
            <a:r>
              <a:rPr lang="en-IE" dirty="0" smtClean="0">
                <a:solidFill>
                  <a:schemeClr val="tx2">
                    <a:lumMod val="50000"/>
                  </a:schemeClr>
                </a:solidFill>
              </a:rPr>
              <a:t>define the problem and solution parameters </a:t>
            </a:r>
          </a:p>
          <a:p>
            <a:pPr marL="538163" indent="-538163">
              <a:buFont typeface="+mj-lt"/>
              <a:buAutoNum type="arabicPeriod"/>
            </a:pPr>
            <a:r>
              <a:rPr lang="en-IE" dirty="0" smtClean="0">
                <a:solidFill>
                  <a:schemeClr val="tx2">
                    <a:lumMod val="50000"/>
                  </a:schemeClr>
                </a:solidFill>
              </a:rPr>
              <a:t>Determine the level of commitment to the outcomes. </a:t>
            </a:r>
          </a:p>
          <a:p>
            <a:pPr marL="538163" indent="-538163">
              <a:buFont typeface="+mj-lt"/>
              <a:buAutoNum type="arabicPeriod"/>
            </a:pPr>
            <a:r>
              <a:rPr lang="en-IE" dirty="0" smtClean="0">
                <a:solidFill>
                  <a:schemeClr val="tx2">
                    <a:lumMod val="50000"/>
                  </a:schemeClr>
                </a:solidFill>
              </a:rPr>
              <a:t>Know the online community and their motivations. </a:t>
            </a:r>
          </a:p>
          <a:p>
            <a:pPr marL="538163" indent="-538163">
              <a:buFont typeface="+mj-lt"/>
              <a:buAutoNum type="arabicPeriod"/>
            </a:pPr>
            <a:r>
              <a:rPr lang="en-IE" dirty="0" smtClean="0">
                <a:solidFill>
                  <a:schemeClr val="tx2">
                    <a:lumMod val="50000"/>
                  </a:schemeClr>
                </a:solidFill>
              </a:rPr>
              <a:t>Invest in usable, stimulating, well-designed tools. </a:t>
            </a:r>
          </a:p>
          <a:p>
            <a:pPr marL="538163" indent="-538163">
              <a:buFont typeface="+mj-lt"/>
              <a:buAutoNum type="arabicPeriod"/>
            </a:pPr>
            <a:r>
              <a:rPr lang="en-IE" dirty="0" smtClean="0">
                <a:solidFill>
                  <a:schemeClr val="tx2">
                    <a:lumMod val="50000"/>
                  </a:schemeClr>
                </a:solidFill>
              </a:rPr>
              <a:t>Craft policies that consider the legal needs of the organization and the online community. </a:t>
            </a:r>
          </a:p>
          <a:p>
            <a:pPr marL="538163" indent="-538163">
              <a:buFont typeface="+mj-lt"/>
              <a:buAutoNum type="arabicPeriod"/>
            </a:pPr>
            <a:r>
              <a:rPr lang="en-IE" dirty="0" smtClean="0">
                <a:solidFill>
                  <a:schemeClr val="tx2">
                    <a:lumMod val="50000"/>
                  </a:schemeClr>
                </a:solidFill>
              </a:rPr>
              <a:t>Launch a promotional plan and a plan to grow and sustain the community. </a:t>
            </a:r>
          </a:p>
          <a:p>
            <a:pPr marL="538163" indent="-538163">
              <a:buFont typeface="+mj-lt"/>
              <a:buAutoNum type="arabicPeriod"/>
            </a:pPr>
            <a:r>
              <a:rPr lang="en-IE" dirty="0" smtClean="0">
                <a:solidFill>
                  <a:schemeClr val="tx2">
                    <a:lumMod val="50000"/>
                  </a:schemeClr>
                </a:solidFill>
              </a:rPr>
              <a:t>Be honest, transparent, and responsive. </a:t>
            </a:r>
          </a:p>
          <a:p>
            <a:pPr marL="538163" indent="-538163">
              <a:buFont typeface="+mj-lt"/>
              <a:buAutoNum type="arabicPeriod"/>
            </a:pPr>
            <a:r>
              <a:rPr lang="en-IE" dirty="0" smtClean="0">
                <a:solidFill>
                  <a:schemeClr val="tx2">
                    <a:lumMod val="50000"/>
                  </a:schemeClr>
                </a:solidFill>
              </a:rPr>
              <a:t>Be involved, but share control. </a:t>
            </a:r>
          </a:p>
          <a:p>
            <a:pPr marL="538163" indent="-538163">
              <a:buFont typeface="+mj-lt"/>
              <a:buAutoNum type="arabicPeriod"/>
            </a:pPr>
            <a:r>
              <a:rPr lang="en-IE" dirty="0" smtClean="0">
                <a:solidFill>
                  <a:schemeClr val="tx2">
                    <a:lumMod val="50000"/>
                  </a:schemeClr>
                </a:solidFill>
              </a:rPr>
              <a:t>Acknowledge users and follow through on obligations. </a:t>
            </a:r>
          </a:p>
          <a:p>
            <a:pPr marL="538163" indent="-538163">
              <a:buFont typeface="+mj-lt"/>
              <a:buAutoNum type="arabicPeriod"/>
            </a:pPr>
            <a:r>
              <a:rPr lang="en-IE" dirty="0" smtClean="0">
                <a:solidFill>
                  <a:schemeClr val="tx2">
                    <a:lumMod val="50000"/>
                  </a:schemeClr>
                </a:solidFill>
              </a:rPr>
              <a:t>Assess the project from many angles</a:t>
            </a:r>
            <a:endParaRPr lang="en-IE" dirty="0">
              <a:solidFill>
                <a:schemeClr val="tx2">
                  <a:lumMod val="50000"/>
                </a:schemeClr>
              </a:solidFill>
            </a:endParaRPr>
          </a:p>
        </p:txBody>
      </p:sp>
      <p:sp>
        <p:nvSpPr>
          <p:cNvPr id="4" name="TextBox 3"/>
          <p:cNvSpPr txBox="1"/>
          <p:nvPr/>
        </p:nvSpPr>
        <p:spPr>
          <a:xfrm>
            <a:off x="0" y="6084585"/>
            <a:ext cx="8748464" cy="584775"/>
          </a:xfrm>
          <a:prstGeom prst="rect">
            <a:avLst/>
          </a:prstGeom>
          <a:noFill/>
        </p:spPr>
        <p:txBody>
          <a:bodyPr wrap="square" rtlCol="0">
            <a:spAutoFit/>
          </a:bodyPr>
          <a:lstStyle/>
          <a:p>
            <a:pPr algn="ctr">
              <a:defRPr/>
            </a:pPr>
            <a:r>
              <a:rPr lang="en-IE" sz="1600" i="1" dirty="0" smtClean="0">
                <a:solidFill>
                  <a:schemeClr val="bg1"/>
                </a:solidFill>
                <a:latin typeface="Garamond" pitchFamily="18" charset="0"/>
              </a:rPr>
              <a:t>Daren C. </a:t>
            </a:r>
            <a:r>
              <a:rPr lang="en-IE" sz="1600" i="1" dirty="0" err="1" smtClean="0">
                <a:solidFill>
                  <a:schemeClr val="bg1"/>
                </a:solidFill>
                <a:latin typeface="Garamond" pitchFamily="18" charset="0"/>
              </a:rPr>
              <a:t>Brabham</a:t>
            </a:r>
            <a:r>
              <a:rPr lang="en-IE" sz="1600" i="1" dirty="0" smtClean="0">
                <a:solidFill>
                  <a:schemeClr val="bg1"/>
                </a:solidFill>
                <a:latin typeface="Garamond" pitchFamily="18" charset="0"/>
              </a:rPr>
              <a:t> IBM </a:t>
            </a:r>
            <a:r>
              <a:rPr lang="en-IE" sz="1600" i="1" dirty="0" err="1" smtClean="0">
                <a:solidFill>
                  <a:schemeClr val="bg1"/>
                </a:solidFill>
                <a:latin typeface="Garamond" pitchFamily="18" charset="0"/>
              </a:rPr>
              <a:t>Center</a:t>
            </a:r>
            <a:r>
              <a:rPr lang="en-IE" sz="1600" i="1" dirty="0" smtClean="0">
                <a:solidFill>
                  <a:schemeClr val="bg1"/>
                </a:solidFill>
                <a:latin typeface="Garamond" pitchFamily="18" charset="0"/>
              </a:rPr>
              <a:t> for The Business of Government, 2013, Using </a:t>
            </a:r>
            <a:r>
              <a:rPr lang="en-IE" sz="1600" i="1" dirty="0" err="1" smtClean="0">
                <a:solidFill>
                  <a:schemeClr val="bg1"/>
                </a:solidFill>
                <a:latin typeface="Garamond" pitchFamily="18" charset="0"/>
              </a:rPr>
              <a:t>Crowdsourcing</a:t>
            </a:r>
            <a:r>
              <a:rPr lang="en-IE" sz="1600" i="1" dirty="0" smtClean="0">
                <a:solidFill>
                  <a:schemeClr val="bg1"/>
                </a:solidFill>
                <a:latin typeface="Garamond" pitchFamily="18" charset="0"/>
              </a:rPr>
              <a:t> In </a:t>
            </a:r>
            <a:r>
              <a:rPr lang="en-IE" sz="1600" i="1" dirty="0" smtClean="0">
                <a:solidFill>
                  <a:schemeClr val="bg1"/>
                </a:solidFill>
                <a:latin typeface="Garamond" pitchFamily="18" charset="0"/>
              </a:rPr>
              <a:t>Government </a:t>
            </a:r>
            <a:r>
              <a:rPr lang="en-IE" sz="1600" i="1" dirty="0" smtClean="0">
                <a:solidFill>
                  <a:schemeClr val="bg1"/>
                </a:solidFill>
                <a:latin typeface="Garamond" pitchFamily="18" charset="0"/>
              </a:rPr>
              <a:t>http://www.businessofgovernment.org/report/using-crowdsourcing-government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p:cNvSpPr txBox="1">
            <a:spLocks/>
          </p:cNvSpPr>
          <p:nvPr/>
        </p:nvSpPr>
        <p:spPr>
          <a:xfrm>
            <a:off x="685800" y="2030983"/>
            <a:ext cx="7772400" cy="2118097"/>
          </a:xfrm>
          <a:prstGeom prst="rect">
            <a:avLst/>
          </a:prstGeom>
        </p:spPr>
        <p:txBody>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IE" sz="4000" b="1" i="0" u="none" strike="noStrike" kern="1200" cap="none" spc="0" normalizeH="0" baseline="0" noProof="0" dirty="0" smtClean="0">
                <a:ln>
                  <a:noFill/>
                </a:ln>
                <a:solidFill>
                  <a:schemeClr val="bg1"/>
                </a:solidFill>
                <a:effectLst/>
                <a:uLnTx/>
                <a:uFillTx/>
                <a:latin typeface="Trebuchet MS" pitchFamily="34" charset="0"/>
                <a:ea typeface="+mj-ea"/>
                <a:cs typeface="+mj-cs"/>
              </a:rPr>
              <a:t>6. Final Remarks</a:t>
            </a:r>
            <a:endParaRPr lang="en-IE" dirty="0" smtClean="0">
              <a:solidFill>
                <a:schemeClr val="bg1"/>
              </a:solidFill>
            </a:endParaRPr>
          </a:p>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IE" sz="4000" b="1" i="0" u="none" strike="noStrike" kern="1200" cap="none" spc="0" normalizeH="0" baseline="0" noProof="0" dirty="0">
              <a:ln>
                <a:noFill/>
              </a:ln>
              <a:solidFill>
                <a:schemeClr val="bg1"/>
              </a:solidFill>
              <a:effectLst/>
              <a:uLnTx/>
              <a:uFillTx/>
              <a:latin typeface="Trebuchet MS" pitchFamily="34" charset="0"/>
              <a:ea typeface="+mj-ea"/>
              <a:cs typeface="+mj-cs"/>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CS as a Springboard to engagement</a:t>
            </a:r>
            <a:endParaRPr lang="en-IE" dirty="0"/>
          </a:p>
        </p:txBody>
      </p:sp>
      <p:sp>
        <p:nvSpPr>
          <p:cNvPr id="3" name="Content Placeholder 2"/>
          <p:cNvSpPr>
            <a:spLocks noGrp="1"/>
          </p:cNvSpPr>
          <p:nvPr>
            <p:ph idx="1"/>
          </p:nvPr>
        </p:nvSpPr>
        <p:spPr/>
        <p:txBody>
          <a:bodyPr/>
          <a:lstStyle/>
          <a:p>
            <a:r>
              <a:rPr lang="en-IE" dirty="0" smtClean="0"/>
              <a:t>VGI</a:t>
            </a:r>
            <a:r>
              <a:rPr lang="en-IE" dirty="0" smtClean="0"/>
              <a:t>, Citizen Science, </a:t>
            </a:r>
            <a:r>
              <a:rPr lang="en-IE" dirty="0" smtClean="0"/>
              <a:t>Participatory Mapping &amp; </a:t>
            </a:r>
            <a:r>
              <a:rPr lang="en-IE" dirty="0" err="1" smtClean="0"/>
              <a:t>Crowdsourcing</a:t>
            </a:r>
            <a:endParaRPr lang="en-IE" dirty="0" smtClean="0"/>
          </a:p>
          <a:p>
            <a:pPr lvl="1"/>
            <a:r>
              <a:rPr lang="en-IE" dirty="0" smtClean="0"/>
              <a:t>Co-governance</a:t>
            </a:r>
          </a:p>
          <a:p>
            <a:pPr lvl="1"/>
            <a:r>
              <a:rPr lang="en-IE" dirty="0" smtClean="0"/>
              <a:t>Deliberative Democracy</a:t>
            </a:r>
          </a:p>
          <a:p>
            <a:pPr lvl="1"/>
            <a:r>
              <a:rPr lang="en-IE" dirty="0" smtClean="0"/>
              <a:t>Evidence informed decision making</a:t>
            </a:r>
          </a:p>
          <a:p>
            <a:pPr lvl="1"/>
            <a:r>
              <a:rPr lang="en-IE" dirty="0" smtClean="0"/>
              <a:t>Policy development</a:t>
            </a:r>
          </a:p>
          <a:p>
            <a:endParaRPr lang="en-IE"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p:txBody>
          <a:bodyPr>
            <a:normAutofit/>
          </a:bodyPr>
          <a:lstStyle/>
          <a:p>
            <a:r>
              <a:rPr lang="en-IE" sz="3200" b="1" dirty="0" smtClean="0">
                <a:solidFill>
                  <a:schemeClr val="accent1">
                    <a:lumMod val="60000"/>
                    <a:lumOff val="40000"/>
                  </a:schemeClr>
                </a:solidFill>
              </a:rPr>
              <a:t>Q &amp; A</a:t>
            </a:r>
            <a:endParaRPr lang="en-IE" sz="3200" b="1" dirty="0">
              <a:solidFill>
                <a:schemeClr val="accent1">
                  <a:lumMod val="60000"/>
                  <a:lumOff val="40000"/>
                </a:schemeClr>
              </a:solidFill>
            </a:endParaRPr>
          </a:p>
        </p:txBody>
      </p:sp>
      <p:sp>
        <p:nvSpPr>
          <p:cNvPr id="7" name="Subtitle 6"/>
          <p:cNvSpPr>
            <a:spLocks noGrp="1"/>
          </p:cNvSpPr>
          <p:nvPr>
            <p:ph type="subTitle" idx="1"/>
          </p:nvPr>
        </p:nvSpPr>
        <p:spPr>
          <a:xfrm>
            <a:off x="1475656" y="3140968"/>
            <a:ext cx="6400800" cy="2304256"/>
          </a:xfrm>
        </p:spPr>
        <p:txBody>
          <a:bodyPr>
            <a:normAutofit/>
          </a:bodyPr>
          <a:lstStyle/>
          <a:p>
            <a:pPr lvl="0">
              <a:defRPr/>
            </a:pPr>
            <a:r>
              <a:rPr lang="en-IE" dirty="0" smtClean="0">
                <a:solidFill>
                  <a:schemeClr val="bg1"/>
                </a:solidFill>
              </a:rPr>
              <a:t>Tracey.Lauriault@NUIM.ie</a:t>
            </a:r>
          </a:p>
          <a:p>
            <a:pPr lvl="0">
              <a:defRPr/>
            </a:pPr>
            <a:r>
              <a:rPr lang="en-IE" dirty="0" smtClean="0">
                <a:solidFill>
                  <a:schemeClr val="bg1"/>
                </a:solidFill>
              </a:rPr>
              <a:t>@</a:t>
            </a:r>
            <a:r>
              <a:rPr lang="en-IE" dirty="0" err="1" smtClean="0">
                <a:solidFill>
                  <a:schemeClr val="bg1"/>
                </a:solidFill>
              </a:rPr>
              <a:t>TraceyLauriault</a:t>
            </a:r>
            <a:endParaRPr lang="en-IE" dirty="0" smtClean="0">
              <a:solidFill>
                <a:schemeClr val="bg1"/>
              </a:solidFill>
            </a:endParaRPr>
          </a:p>
          <a:p>
            <a:pPr lvl="0">
              <a:defRPr/>
            </a:pPr>
            <a:r>
              <a:rPr lang="en-IE" dirty="0" smtClean="0">
                <a:solidFill>
                  <a:schemeClr val="bg1"/>
                </a:solidFill>
              </a:rPr>
              <a:t>http://www.nuim.ie/progcity/</a:t>
            </a:r>
          </a:p>
          <a:p>
            <a:pPr lvl="0">
              <a:defRPr/>
            </a:pPr>
            <a:r>
              <a:rPr lang="en-IE" dirty="0" smtClean="0">
                <a:solidFill>
                  <a:schemeClr val="bg1"/>
                </a:solidFill>
              </a:rPr>
              <a:t>Peter.Mooney@nuim.ie</a:t>
            </a:r>
          </a:p>
          <a:p>
            <a:pPr lvl="0">
              <a:defRPr/>
            </a:pPr>
            <a:r>
              <a:rPr lang="en-IE" dirty="0" smtClean="0">
                <a:solidFill>
                  <a:schemeClr val="bg1"/>
                </a:solidFill>
              </a:rPr>
              <a:t>@________________</a:t>
            </a:r>
          </a:p>
          <a:p>
            <a:pPr lvl="0">
              <a:defRPr/>
            </a:pPr>
            <a:r>
              <a:rPr lang="en-IE" dirty="0" smtClean="0">
                <a:solidFill>
                  <a:schemeClr val="bg1"/>
                </a:solidFill>
              </a:rPr>
              <a:t>URL_______________</a:t>
            </a:r>
          </a:p>
          <a:p>
            <a:pPr lvl="0">
              <a:defRPr/>
            </a:pPr>
            <a:endParaRPr lang="en-IE" sz="3200" dirty="0" smtClean="0">
              <a:solidFill>
                <a:schemeClr val="bg1"/>
              </a:solidFill>
            </a:endParaRPr>
          </a:p>
          <a:p>
            <a:pPr lvl="0">
              <a:defRPr/>
            </a:pPr>
            <a:endParaRPr lang="en-IE" sz="3200" dirty="0" smtClean="0">
              <a:solidFill>
                <a:schemeClr val="bg1"/>
              </a:solidFill>
            </a:endParaRPr>
          </a:p>
        </p:txBody>
      </p:sp>
      <p:sp>
        <p:nvSpPr>
          <p:cNvPr id="8" name="Title 5"/>
          <p:cNvSpPr txBox="1">
            <a:spLocks/>
          </p:cNvSpPr>
          <p:nvPr/>
        </p:nvSpPr>
        <p:spPr>
          <a:xfrm>
            <a:off x="683568" y="476672"/>
            <a:ext cx="7772400" cy="1470025"/>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IE" sz="3200" dirty="0" smtClean="0">
                <a:solidFill>
                  <a:schemeClr val="bg1"/>
                </a:solidFill>
                <a:latin typeface="Trebuchet MS" pitchFamily="34" charset="0"/>
                <a:ea typeface="+mj-ea"/>
                <a:cs typeface="+mj-cs"/>
              </a:rPr>
              <a:t>Thank You!</a:t>
            </a:r>
            <a:endParaRPr kumimoji="0" lang="en-IE" sz="3200" b="0" i="0" u="none" strike="noStrike" kern="1200" cap="none" spc="0" normalizeH="0" baseline="0" noProof="0" dirty="0">
              <a:ln>
                <a:noFill/>
              </a:ln>
              <a:solidFill>
                <a:schemeClr val="bg1"/>
              </a:solidFill>
              <a:effectLst/>
              <a:uLnTx/>
              <a:uFillTx/>
              <a:latin typeface="Trebuchet MS" pitchFamily="34" charset="0"/>
              <a:ea typeface="+mj-ea"/>
              <a:cs typeface="+mj-cs"/>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References</a:t>
            </a:r>
            <a:endParaRPr lang="en-IE" dirty="0"/>
          </a:p>
        </p:txBody>
      </p:sp>
      <p:sp>
        <p:nvSpPr>
          <p:cNvPr id="3" name="Content Placeholder 2"/>
          <p:cNvSpPr>
            <a:spLocks noGrp="1"/>
          </p:cNvSpPr>
          <p:nvPr>
            <p:ph idx="1"/>
          </p:nvPr>
        </p:nvSpPr>
        <p:spPr/>
        <p:txBody>
          <a:bodyPr>
            <a:normAutofit fontScale="85000" lnSpcReduction="20000"/>
          </a:bodyPr>
          <a:lstStyle/>
          <a:p>
            <a:pPr marL="177800" indent="-177800">
              <a:buNone/>
            </a:pPr>
            <a:r>
              <a:rPr lang="en-IE" sz="3300" b="1" dirty="0" err="1" smtClean="0"/>
              <a:t>Bonney</a:t>
            </a:r>
            <a:r>
              <a:rPr lang="en-IE" sz="3300" b="1" dirty="0" smtClean="0"/>
              <a:t> et al 2009 </a:t>
            </a:r>
          </a:p>
          <a:p>
            <a:pPr marL="177800" indent="-177800">
              <a:buNone/>
            </a:pPr>
            <a:r>
              <a:rPr lang="en-IE" sz="3300" b="1" dirty="0" err="1" smtClean="0"/>
              <a:t>Budhathoki</a:t>
            </a:r>
            <a:r>
              <a:rPr lang="en-IE" sz="3300" b="1" dirty="0" smtClean="0"/>
              <a:t> et al 2008 </a:t>
            </a:r>
          </a:p>
          <a:p>
            <a:pPr marL="177800" indent="-177800">
              <a:buNone/>
            </a:pPr>
            <a:r>
              <a:rPr lang="en-IE" sz="3300" b="1" dirty="0" smtClean="0"/>
              <a:t>Bryan 2014, Brown and </a:t>
            </a:r>
            <a:r>
              <a:rPr lang="en-IE" sz="3300" b="1" dirty="0" err="1" smtClean="0"/>
              <a:t>Kytta</a:t>
            </a:r>
            <a:r>
              <a:rPr lang="en-IE" sz="3300" b="1" dirty="0" smtClean="0"/>
              <a:t> 2012 </a:t>
            </a:r>
          </a:p>
          <a:p>
            <a:pPr marL="177800" indent="-177800">
              <a:buNone/>
            </a:pPr>
            <a:r>
              <a:rPr lang="en-IE" sz="3300" b="1" dirty="0" err="1" smtClean="0"/>
              <a:t>Goodchild</a:t>
            </a:r>
            <a:r>
              <a:rPr lang="en-IE" sz="3300" b="1" dirty="0" smtClean="0"/>
              <a:t> 2007 </a:t>
            </a:r>
          </a:p>
          <a:p>
            <a:pPr marL="177800" indent="-177800">
              <a:buNone/>
            </a:pPr>
            <a:r>
              <a:rPr lang="en-IE" sz="3300" b="1" dirty="0" smtClean="0"/>
              <a:t>Johnson and </a:t>
            </a:r>
            <a:r>
              <a:rPr lang="en-IE" sz="3300" b="1" dirty="0" err="1" smtClean="0"/>
              <a:t>Siber</a:t>
            </a:r>
            <a:r>
              <a:rPr lang="en-IE" sz="3300" b="1" dirty="0" smtClean="0"/>
              <a:t> 2013</a:t>
            </a:r>
          </a:p>
          <a:p>
            <a:pPr marL="177800" indent="-177800">
              <a:buNone/>
            </a:pPr>
            <a:r>
              <a:rPr lang="en-IE" sz="3300" b="1" dirty="0" smtClean="0"/>
              <a:t>de </a:t>
            </a:r>
            <a:r>
              <a:rPr lang="en-IE" sz="3300" b="1" dirty="0" err="1" smtClean="0"/>
              <a:t>leeuw</a:t>
            </a:r>
            <a:r>
              <a:rPr lang="en-IE" sz="3300" b="1" dirty="0" smtClean="0"/>
              <a:t> et al 2011</a:t>
            </a:r>
          </a:p>
          <a:p>
            <a:pPr marL="177800" indent="-177800">
              <a:buNone/>
            </a:pPr>
            <a:r>
              <a:rPr lang="en-IE" sz="3300" b="1" dirty="0" err="1" smtClean="0"/>
              <a:t>Kitchin</a:t>
            </a:r>
            <a:r>
              <a:rPr lang="en-IE" sz="3300" b="1" dirty="0" smtClean="0"/>
              <a:t> &amp; Dodge 2013</a:t>
            </a:r>
          </a:p>
          <a:p>
            <a:pPr marL="177800" indent="-177800">
              <a:buNone/>
            </a:pPr>
            <a:r>
              <a:rPr lang="en-IE" sz="3300" b="1" dirty="0" err="1" smtClean="0"/>
              <a:t>Ritzer</a:t>
            </a:r>
            <a:r>
              <a:rPr lang="en-IE" sz="3300" b="1" dirty="0" smtClean="0"/>
              <a:t> 2008</a:t>
            </a:r>
          </a:p>
          <a:p>
            <a:pPr marL="177800" indent="-177800">
              <a:buNone/>
            </a:pPr>
            <a:r>
              <a:rPr lang="en-IE" sz="3300" b="1" dirty="0" smtClean="0"/>
              <a:t>Stafford et al 2010</a:t>
            </a:r>
          </a:p>
          <a:p>
            <a:pPr marL="177800" indent="-177800">
              <a:buNone/>
            </a:pPr>
            <a:r>
              <a:rPr lang="en-IE" sz="3300" b="1" dirty="0" err="1" smtClean="0"/>
              <a:t>Scassa</a:t>
            </a:r>
            <a:r>
              <a:rPr lang="en-IE" sz="3300" b="1" dirty="0" smtClean="0"/>
              <a:t> 2014</a:t>
            </a:r>
          </a:p>
          <a:p>
            <a:pPr marL="177800" indent="-177800">
              <a:buNone/>
            </a:pPr>
            <a:r>
              <a:rPr lang="en-IE" sz="3300" b="1" dirty="0" smtClean="0"/>
              <a:t>Taylor and Lauriault 2014</a:t>
            </a:r>
          </a:p>
          <a:p>
            <a:pPr marL="177800" indent="-177800">
              <a:buFont typeface="+mj-lt"/>
              <a:buAutoNum type="arabicPeriod"/>
            </a:pPr>
            <a:endParaRPr lang="en-IE" sz="3300" b="1" dirty="0" smtClean="0"/>
          </a:p>
          <a:p>
            <a:pPr marL="177800" indent="-177800">
              <a:buFont typeface="+mj-lt"/>
              <a:buAutoNum type="arabicPeriod"/>
            </a:pPr>
            <a:endParaRPr lang="en-IE" sz="2500" dirty="0" smtClean="0"/>
          </a:p>
          <a:p>
            <a:endParaRPr lang="en-IE"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Literature Rev</a:t>
            </a:r>
            <a:endParaRPr lang="en-IE" dirty="0"/>
          </a:p>
        </p:txBody>
      </p:sp>
      <p:sp>
        <p:nvSpPr>
          <p:cNvPr id="3" name="Content Placeholder 2"/>
          <p:cNvSpPr>
            <a:spLocks noGrp="1"/>
          </p:cNvSpPr>
          <p:nvPr>
            <p:ph idx="1"/>
          </p:nvPr>
        </p:nvSpPr>
        <p:spPr/>
        <p:txBody>
          <a:bodyPr>
            <a:normAutofit lnSpcReduction="10000"/>
          </a:bodyPr>
          <a:lstStyle/>
          <a:p>
            <a:pPr marL="177800" indent="-177800">
              <a:buFont typeface="+mj-lt"/>
              <a:buAutoNum type="arabicPeriod"/>
            </a:pPr>
            <a:r>
              <a:rPr lang="en-IE" sz="3300" b="1" dirty="0" smtClean="0"/>
              <a:t>http://discovery.ucl.ac.uk/1433169/</a:t>
            </a:r>
          </a:p>
          <a:p>
            <a:pPr marL="177800" indent="-177800">
              <a:buFont typeface="+mj-lt"/>
              <a:buAutoNum type="arabicPeriod"/>
            </a:pPr>
            <a:r>
              <a:rPr lang="en-IE" sz="3300" b="1" dirty="0" err="1" smtClean="0"/>
              <a:t>Bonney</a:t>
            </a:r>
            <a:r>
              <a:rPr lang="en-IE" sz="3300" b="1" dirty="0" smtClean="0"/>
              <a:t> et al 2009 - </a:t>
            </a:r>
            <a:r>
              <a:rPr lang="en-IE" sz="3300" b="1" dirty="0" err="1" smtClean="0"/>
              <a:t>cs</a:t>
            </a:r>
            <a:endParaRPr lang="en-IE" sz="3300" b="1" dirty="0" smtClean="0"/>
          </a:p>
          <a:p>
            <a:pPr marL="177800" indent="-177800">
              <a:buFont typeface="+mj-lt"/>
              <a:buAutoNum type="arabicPeriod"/>
            </a:pPr>
            <a:r>
              <a:rPr lang="en-IE" sz="3300" b="1" dirty="0" err="1" smtClean="0"/>
              <a:t>Budhathoki</a:t>
            </a:r>
            <a:r>
              <a:rPr lang="en-IE" sz="3300" b="1" dirty="0" smtClean="0"/>
              <a:t> et al 2008 - </a:t>
            </a:r>
            <a:r>
              <a:rPr lang="en-IE" sz="3300" b="1" dirty="0" err="1" smtClean="0"/>
              <a:t>vgi</a:t>
            </a:r>
            <a:endParaRPr lang="en-IE" sz="3300" b="1" dirty="0" smtClean="0"/>
          </a:p>
          <a:p>
            <a:pPr marL="177800" indent="-177800">
              <a:buFont typeface="+mj-lt"/>
              <a:buAutoNum type="arabicPeriod"/>
            </a:pPr>
            <a:r>
              <a:rPr lang="en-IE" sz="3300" b="1" dirty="0" smtClean="0"/>
              <a:t>Bryan 2014, Brown and </a:t>
            </a:r>
            <a:r>
              <a:rPr lang="en-IE" sz="3300" b="1" dirty="0" err="1" smtClean="0"/>
              <a:t>Kytta</a:t>
            </a:r>
            <a:r>
              <a:rPr lang="en-IE" sz="3300" b="1" dirty="0" smtClean="0"/>
              <a:t> 2012 – pm</a:t>
            </a:r>
          </a:p>
          <a:p>
            <a:pPr marL="177800" indent="-177800">
              <a:buFont typeface="+mj-lt"/>
              <a:buAutoNum type="arabicPeriod"/>
            </a:pPr>
            <a:r>
              <a:rPr lang="en-IE" sz="3300" b="1" dirty="0" smtClean="0"/>
              <a:t>public as sensors </a:t>
            </a:r>
            <a:r>
              <a:rPr lang="en-IE" sz="3300" b="1" dirty="0" err="1" smtClean="0"/>
              <a:t>Goodchild</a:t>
            </a:r>
            <a:r>
              <a:rPr lang="en-IE" sz="3300" b="1" dirty="0" smtClean="0"/>
              <a:t> 2007 Johnson and </a:t>
            </a:r>
            <a:r>
              <a:rPr lang="en-IE" sz="3300" b="1" dirty="0" err="1" smtClean="0"/>
              <a:t>Siber</a:t>
            </a:r>
            <a:r>
              <a:rPr lang="en-IE" sz="3300" b="1" dirty="0" smtClean="0"/>
              <a:t> 2013</a:t>
            </a:r>
          </a:p>
          <a:p>
            <a:pPr marL="177800" indent="-177800">
              <a:buFont typeface="+mj-lt"/>
              <a:buAutoNum type="arabicPeriod"/>
            </a:pPr>
            <a:r>
              <a:rPr lang="en-IE" sz="3300" b="1" dirty="0" smtClean="0"/>
              <a:t>Analysis w/</a:t>
            </a:r>
            <a:r>
              <a:rPr lang="en-IE" sz="3300" b="1" dirty="0" err="1" smtClean="0"/>
              <a:t>gov</a:t>
            </a:r>
            <a:r>
              <a:rPr lang="en-IE" sz="3300" b="1" dirty="0" smtClean="0"/>
              <a:t> de </a:t>
            </a:r>
            <a:r>
              <a:rPr lang="en-IE" sz="3300" b="1" dirty="0" err="1" smtClean="0"/>
              <a:t>leeuw</a:t>
            </a:r>
            <a:r>
              <a:rPr lang="en-IE" sz="3300" b="1" dirty="0" smtClean="0"/>
              <a:t> et al 2011</a:t>
            </a:r>
          </a:p>
          <a:p>
            <a:pPr marL="177800" indent="-177800">
              <a:buFont typeface="+mj-lt"/>
              <a:buAutoNum type="arabicPeriod"/>
            </a:pPr>
            <a:r>
              <a:rPr lang="en-IE" sz="3300" b="1" dirty="0" smtClean="0"/>
              <a:t>TK Stafford et al 2010, Taylor and Lauriault 2014</a:t>
            </a:r>
          </a:p>
          <a:p>
            <a:pPr marL="177800" indent="-177800">
              <a:buFont typeface="+mj-lt"/>
              <a:buAutoNum type="arabicPeriod"/>
            </a:pPr>
            <a:endParaRPr lang="en-IE" sz="2500" dirty="0" smtClean="0"/>
          </a:p>
          <a:p>
            <a:endParaRPr lang="en-IE"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IE" dirty="0" smtClean="0"/>
              <a:t>Volunteered Geographic Information (VGI)</a:t>
            </a:r>
            <a:endParaRPr lang="en-IE" dirty="0"/>
          </a:p>
        </p:txBody>
      </p:sp>
      <p:sp>
        <p:nvSpPr>
          <p:cNvPr id="4" name="Content Placeholder 3"/>
          <p:cNvSpPr>
            <a:spLocks noGrp="1"/>
          </p:cNvSpPr>
          <p:nvPr>
            <p:ph sz="half" idx="1"/>
          </p:nvPr>
        </p:nvSpPr>
        <p:spPr/>
        <p:txBody>
          <a:bodyPr>
            <a:normAutofit/>
          </a:bodyPr>
          <a:lstStyle/>
          <a:p>
            <a:r>
              <a:rPr lang="en-IE" sz="2400" dirty="0" smtClean="0"/>
              <a:t>the public creates &amp; contributes facts to websites where the facts are synthesized into geo-databases </a:t>
            </a:r>
          </a:p>
          <a:p>
            <a:r>
              <a:rPr lang="en-IE" sz="2400" dirty="0" smtClean="0"/>
              <a:t>facts include both a geographic location and a description of one or more properties present at that location.</a:t>
            </a:r>
            <a:endParaRPr lang="en-IE" sz="2400" dirty="0"/>
          </a:p>
        </p:txBody>
      </p:sp>
      <p:sp>
        <p:nvSpPr>
          <p:cNvPr id="5" name="TextBox 4"/>
          <p:cNvSpPr txBox="1"/>
          <p:nvPr/>
        </p:nvSpPr>
        <p:spPr>
          <a:xfrm>
            <a:off x="467544" y="5733256"/>
            <a:ext cx="3837782" cy="369332"/>
          </a:xfrm>
          <a:prstGeom prst="rect">
            <a:avLst/>
          </a:prstGeom>
          <a:noFill/>
        </p:spPr>
        <p:txBody>
          <a:bodyPr wrap="none" rtlCol="0">
            <a:spAutoFit/>
          </a:bodyPr>
          <a:lstStyle/>
          <a:p>
            <a:r>
              <a:rPr lang="en-IE" i="1" dirty="0" err="1" smtClean="0">
                <a:solidFill>
                  <a:srgbClr val="002060"/>
                </a:solidFill>
                <a:latin typeface="Garamond" pitchFamily="18" charset="0"/>
              </a:rPr>
              <a:t>Goodchild</a:t>
            </a:r>
            <a:r>
              <a:rPr lang="en-IE" i="1" dirty="0" smtClean="0">
                <a:solidFill>
                  <a:srgbClr val="002060"/>
                </a:solidFill>
                <a:latin typeface="Garamond" pitchFamily="18" charset="0"/>
              </a:rPr>
              <a:t>, Michael F., and </a:t>
            </a:r>
            <a:r>
              <a:rPr lang="en-IE" i="1" dirty="0" err="1" smtClean="0">
                <a:solidFill>
                  <a:srgbClr val="002060"/>
                </a:solidFill>
                <a:latin typeface="Garamond" pitchFamily="18" charset="0"/>
              </a:rPr>
              <a:t>Linna</a:t>
            </a:r>
            <a:r>
              <a:rPr lang="en-IE" i="1" dirty="0" smtClean="0">
                <a:solidFill>
                  <a:srgbClr val="002060"/>
                </a:solidFill>
                <a:latin typeface="Garamond" pitchFamily="18" charset="0"/>
              </a:rPr>
              <a:t> Li. (2012).</a:t>
            </a:r>
            <a:endParaRPr lang="en-IE" dirty="0">
              <a:solidFill>
                <a:srgbClr val="002060"/>
              </a:solidFill>
              <a:latin typeface="Garamond" pitchFamily="18" charset="0"/>
            </a:endParaRPr>
          </a:p>
        </p:txBody>
      </p:sp>
      <p:sp>
        <p:nvSpPr>
          <p:cNvPr id="73730" name="AutoShape 2" descr="data:image/jpeg;base64,/9j/4AAQSkZJRgABAQAAAQABAAD/2wCEAAkGBxQTEhUUEhQWFRUXGR8YGRgYGBwZHBoaGBwgHRwcGhscHSggHBolIBgaITEhJSkrLi4uGB8zODMsNygtLiwBCgoKDg0OGxAQGywkHyQyLCwsNCwsLCwsLCwsLCwsLCwsLCwsLCwsLCwsLCwsLCwsLCwsLCwsLCwsLCwsLCwsLP/AABEIAIUBfAMBIgACEQEDEQH/xAAcAAABBQEBAQAAAAAAAAAAAAAGAAMEBQcIAQL/xABHEAABAgQDBAcDCgEMAwEBAAABAgMABBEhBRIxBgdBURMiYXGBkaEUMrEjQlJicoKSosHRMwgVFiQ0U5OywuHw8UNjg8MX/8QAGQEBAAMBAQAAAAAAAAAAAAAAAAECAwQF/8QAKREAAgICAgECBQUBAAAAAAAAAAECEQMhEjFBBFETInGh0WGBkbHhMv/aAAwDAQACEQMRAD8A3GFChQAoUKFAGeYrvalZWcdlZpp1tTaqZ0gLSQQCk2IUKgi1DBBg+3WHzNOhm2STolSsivwroYyrfTINs4vJTLyEqZdCUuhQqFBtYC6/cWnygqxfchhzoqyXpc8Mq86fEOVJ/EIA00GPYwg7uMUknEt4diBVYryZltAAWuiqkGteMVp2+xzpHMPUpozAJStwJRnb5nO2cgoDSuUkfagS1RrG2e8eUw85FkuvnRlu6qnTMdEajW/IGM7ndr8Znf4ZRINHQAZnKdpIJr3BEUS0SuGDMur82u9dVqKjqK1ypJrfU9sW2GbI4liDKph54SbFFFLaK51Za63FNOJ+7AgqJ3BCR/XMSfWeOd6n+dRiEzs/JV+TnVJVzS8itfKDDZrdfJujKpLjq8xzLU4QKUBqAimle2Jczu2w5OINy/QHoykV+UcrXKSTXPrWnlFVKyE7B+UZxJjrSeJuqHBLpLifDNmT6QSYTvbfl1BGLS2VJNA+yKp8U1Poa9kQ9st1zMmEuSEw+wtSqZSrMmgFeACuWpMUU9NzUllaxZgKZcAAfQMyFVFaKAFD3UBtoYsSb9hWKMzLaXWHEuNq0Uk1Hd2EcQbiJkc6Sofw1XtmFrzsqGZxgkqQtPMcTTnqOZFRFjhmN7RYsjPLKbYZJKc6MjYqNbkqdBHZAG6zMyhtJU4pKEjUqISB4m0CGMb08Ll6gzKXFfRZBc9U9XzMBEtuSffUF4jiC3FcQnM4fBxw/wCmC/Bt0WFsUJYL6h855RVXvSKI/LAELDN9uGumiy8xegLjdQe35Mqp4waYRtHKzP8AZ5hp3sSsE+Ka1HiIqZ7d/hr4KHJJkUpQtp6JVOHWbyngfKATaTcrKAo9leeaWtYSkKo4kcSeCrAV97hAlJt0jZoUYf8A0N2ika+xzvToGiS5XyQ+CkeBj07xscY+Sfw3O6bIUGXbntCCUr7kkQINviPOzrbSczriG0j5y1BI8yYxcs7UT9aqEm2RzSz5FOZ4HxiRJ7jlOqzz8+46rjkBJ/xHCSfwwAX4vvawtio9o6VXJlJX+ayfWIWE76MMestbjB/9qLeaCoDxiwwfdThcvQiWDqvpPEuV+6ep+WJGJbu8NmCoOSbQINQpsdEbjm3SvGxrAF9hWOS8yKy77To+otKqd4BqIsIx/Fdw8uTmlJp5lQNRnAcA7iMqh31MV/8ARraSR/s017SgGuUuBduWV8WHYkwBuEKMQ/8A6VjiPkV4ZV8miT0L1CPsgkK7woCI7zO0k6sIde9jSuhACg1Qf/IFy/ImIbSBtmI4mywnM+620nmtaUD1MBeMb4MMYqA8p9Q4MpKvzGifWBJrcs0D0mIT7jilXOQUJ+8vOT30EGuA7usJaGZuWbdPFTpLun1VkpHgBC1dEWiLhG+PDHqBTq2FHg6ggfiTmT6waYbirEwnMw826nm2tKvgYFZvd5hc1XNKJQQT12wWq9vUoFW5gwJYjuJbSrPJTjrShcZwFU7lIykeRgnZJskKMQGDbTSH8J/2tA4FaXajueAX4JMIbyscPyIwz+scT0L1KaVyk0GnvZqRINviBieMy8uKzDzTQ/8AYtKfKpvGP/0f2lnv48z7Kgn3QsN25UZBJ7lGJ2GbiGa5pybdeUTU5AEV71KzKPpAF7i++bDGahC3HyODSDT8S8o8okYPvdwt+gL5ZUfmvJKPzCqfWJ+G7tcMYB6OUbUr6TtXTXmOkzU8KRGxPddhcyMxlUtKI1ZJapX6qep5pgAtkZ9p5OZlxDifpIUFDzBiTGMTu4zo1Z5GecaUNM4v+NspI/DEcSm08j7qxONjgSl6vfnyu+RgDb4UYgN5OOPUaZw3K8LLUWXaDwUQEfeJhf0T2jnrzU57Og6pDmW3LIwKHxMAa5iu0ErLf2iYaa7FrSknuBNTARi++vDWqhouzBH0EZU/iXlt3AxWYRuHlUkKmZh55VakJAbSe/3leREO7xt3MkxhUwqUl0ocaAdz1Kl0SRnGZRJplratLQBqUpMJcQlaTVK0hQPYoVHxh6M23L7QqfkmW1kHo0locx0VgPwZTGkwAoUKFAChQoUAZd/KEwrpcNS8KVYdSon6rnUI/EUeUGOwWK+1YdKvVqpTSQo/XR1VfmSYk7XYX7VJTLHFxpSU9iqdU+CqHwjPf5O2K55F6XJ6zDtQOSHRUfmSuAJ28Pah3D2ncqT7VNK6OXUKGgFqga1TWtKe8oRnrmXCpT+8m3zx6xUs69pSknxJ7bXuKP8At+OvOG7MiOiQOHSVIUaaVzZ/wpj63e4QnE5+ZnXhmYl6ssA3Gal1eA63escohKi0pcnZabu93afZlzU4Q5NvgkLJCuhHYdAu1yNB1Rxrf4VLqS0Wa5hcA5qi/wAe+H93TpKH2zdIKVAfbBB/y18Ys59KWnW0oSBWlhbiRESimUaHMPY9mbUQmpN6aacIEcTxj+ttzXR3QoDJm1qCnWmnWrpwgnx6fo0e20DOIuN+xLCkiqgFBQAzAkgG/KhpGamkyvJIItoZdU1JhZT0a0kryqNKAVBBJpqL+UBM1jL0/LNyqm2CkkJIWSK5Kpoa2B418onzmPBeHMJK7lRCq10RWg+HlHm1Eoy1KB1haK0QVIy+8rL1iFWIJ46i0bRlH3RLaAB6XXg8wlClByTeNBevRq4m4FvC47RE/CZ1eDYggoVlkptQSsH3W11sewCuv0SfoiH2JZE+50b3WQpspBrpRNEqB5hXW74rsKaVPYa9Kuj5eXJbvqFN+4fQpJ7DGcZcrT7EXaOiQY9gL3RY+ZzDGVLNXGqsr55m6UJ7SkpPjBpGhYaUKKB5gj9R+sV3vzXYyj87n6hI/NFjM+7Xlfy19KxQYTi7IC1rcAU4tSiL1AFkg2+iB5xWTWjbFFtSaV+P5/ywkipxTEFNVK2yUahaTWlLjMDSnrE2Tn23altQVSxpwrHmJzAbaWpQqANOdbU8Yl9WZ8WnTRT43jgDKSwsErNKjUAC9uB0iFsitanlqUpRATepJuSKa9xgab0p4ftBBL4kmVayIop1V1H5qTy7SOXfGCncrZu4VGkGlYZVZQPMU/UfrEPAkL6IKdJKlnMa8K6DstwibM+7Xlfy19I3Ts52qY5EaXnApakEUUnhzHAiH3VhIJJoAKkwPt4mlUwlXupplqe3ifGKTmotFJSonnFWyrLXKpKvnWFrG/dWPvEsNDpScxSRxF7fvFXiMl0r5DdCCAVHgK84u5dYQ2nMaAAJqTxFvjFItytSWiFu0wfxyUWleckqSdCeHYY8wN5tKj0lidCdIJ3UBQIIqDApiuHlpVroOh5dhjHJjcJc0UlHi+SCBM82HMoWCVcr3Hd4eUMjFQt5LaNK3VzoNB2dsC6a1FDSppXTW2vjBRhWEhs5icyvQd0XhlnkeiYyci0ENLsodtR46j/V5w6Ibmfdryv5XjqNR2FCEKAFDTFsw5H43/Ujwh2GTZY7RTy/7PlAD0KFCgBrRfePUf8AY8odhp/geRHrY/GvhDogBRHxCUS6040r3XEqQe5QIPxiRCgDnvctNql5h+WXZTToJHaCW3PgmOhI58xxj2PaVwUARM9Yf/ZNSf8AFSY3jDn87SFc0ivfx9YAlwoUKAFChQoA+HnAlJUo0CQSTyAuYxHcSSp3EpwdRomoTwuVuU+6KfijQt7OK+z4VNKHvLR0Se90hBp3BRPhFDuowgs4CTSi30uun7wKU/lSnzgAC2QeUjCpybJ+UcU6uv1qUH5ifOLrdniy5LDw2kJPSguEmtlL0PacuXyilwhGbZt2moC6+DgJ9I0fdBLoVhiSQDmSEnuCBb1MAXOx8qlpjpUqSsrqSQbDKLA9oofFUCeL7SuurbUEpz1SkJTW5JrxPO0XmwSQoOoIqnMlXoqte/KmIu2rqGZuXS0EpPVskAAdc3oIrN0tkPoaxJTypdYmEdCrUcQANDYkwKNYi662JZISammavAGtL8P2g3fOeufrV1resC06nLPoCQBYAUHEpIHqY89Ss57HsQwxKZNKSumTrAkWJJPK9Dm+EVqJx2ZS3LgJ6oFVV1CRS/h5wZLbBFCARyNxbSByQA/nBylrH4CIi9EJ6K/FpFEs8hbZoaAFIJSbDKTa1Dz5xT7FvlOLTKeDzfSfeBB/VcFsotK8QUlwaVymnukJt3iKRMjk2jUkZbMZjl06ya/FQjrwyl0zXGWe6Rkpm8TlulcbSh1LiQil85UDYg8AjSNPwmYXmdbJLnRqAC1USaKSDRVBqO7lGVbDJQrGsQDgVkJQioUUgL+aFUI1yqA7Y2WUlENpytpCRrbmeJ5mOp9bNPJ48VBJNR4D9T+0JLSkigINBxH6j9o+3/mjmfhf9B5w7FSSmw9ZD8xUHVGl/mDx9Icxlout5GyAqoNFWsOYOvDhDTqlsOuOFBU05lJKbqRlFLp4ptwizZfQ4kFJCknQi4MUS8GuS7Ul1r7IzqZl1pdKFIorkBqez00i4RhSWFsqeIUCqikj5pIOXTUVF4JXZJrpAsoFUJNzoAfTgfOOcd4m81+bdW1LOFmVSqiQjqlyh99RF70qAKWiqxJEvK2dLhw8Enxt8b+kfLqlZSSQKXoBX1P7Rx7J7VTrSgpubmEkX/iqI8QTQ+MbNg23D8zhin3iOkZSslSRlCikEpJSLVoB6xecuKswbpGuNtqCQKhVBS9vUftFJjsilKekCSk1vS4NeNNa+EZfuz3ozkxNJZmihTZFKhISQa6kjWNMxqaOdaK1SQkp5cD+8ZZ3HjsrNqtnmFYylsZCkU5jXvIOsNYriIcOVPuA5u8n/h84iSgRnT0nuVvBLLSTBJUlKCAAAdRz/aMMfPJHjZnG5KrGW8SDUugquqlk8eyvZSPrEnSqXJWmlUg3tRXCnGGZgB1zMogMt2rwUeNPhFbiuIF1VrJGg/U9sXlPinf0X5LSlSK1YNNad0TJTEHW/dVUcjpEU6jz/wCecEOEyaHUVW2BelRUV8BHPii26izKCbeh3DMWW4bt0A1UKkeQBi1S4lWhBgO3nY6vDcOU7LZUuZ0ITmGYdY1Njr1QYG91m8N6dzpngg0PVcCMqU1oADwFwbmPQjaXzM6oRk9ds1SXPVoeFvK0Ivp4GvcCfhGJ79Non5Z2WRLPONZkrcVlUetVQSk/kNO+Jm5HbR9/pWpt1TlDVKlmpFaWJ5axcGrYjOltBITQ6CpGp7BXT9IqUY2olOfga9UdnbXnGXb9ds3UTDUvLOqbyJKllBoSVWAr4H0iJujxeZmFuJdcW6OGY1OnDlAG3JxQFJKeuQNKEH9RSJqXtMwI8Kj0rFeZcMS6/pEXPabeQrDeDyKstVlQSRZNSLczygD7mcXSVhCSCk2UrvtburrFo0uqQTa1+/jFPM7PpN0qp2G/rrE+QlwG05hVWpre5vx0gB8vp4X7hX4Qsyjomnef2rDsKAOfd8830mNSzaMudlCMyhY1zlyhvwTQj7ZjXdm8VQGQFHjUdxAPxJjA3Jr2zGJuYFx0ikoPZXo0flTG67OYKlbIJ4HKO4AD41gAshQoUAKFChGAMb/lFTpWmTk0XW64V07R1EDxLivKNYwuQSyw0wkdVttLY7kpA/SMZ2jUJnayXadBCGcmWtb9G2p8EdhWaeEbehwHQg90AYXsDh1WMSwxdczTjiBWxyrBQFeaK17RHzuux91qTVLhSUqStTawoGqe22mpHH3dIttv0HDcYanxaXm09C+eAWAACeAslJ+6vnA9jKESWJ+0K6srOdVxYFejWblQ7/e7lLtaDJik3s2HZTD0tNEoWlZUK5h7teQ7BQeZgF2jm1vOozOsKdQQKoqUihrchNNe2LPAZk+wTYBJHVIIPBzqmhHAgCLTAsLa/m1w5E1IWqtLgpqE31tT1POKtXoq1eh3D8JcEstx9bZXQqSUn5OlOqSeIgPn5dxyZbU0ppTpsAnOQco7U9vODTYp1K5VTblCkKKcpvVJAJFOVSYrVoQjFmwhIQkJTQBNBdKq2pxoPKK/CjVJEcFRfSiH25EZ+jS8BVRV7g63H7sA8s6XXVLS4yFklN6pFdLVTQVp6wS7w8USGUJSoKqvrBJr7o0Pj8IFscw5TbKFhAy9W4p84XrxJ4wapJUHo+to8Hcl1ImOkQXCnrIvUkChIHFPDhGU4DtwpqeenHkBxbjZTlFRQ9XKByHVHODnabazoEF5zrulvo2kqv1gjKFkHgmubv74x2UZzHKlJUtRCUJHFSjTTieHeYmONRegopBhsjt2tiZmFOpSpE4oF00IKFAqKFINbBKlaGtQI6LxTadqVkPbHyQkNpVQe8pSgKISPpE27ONgY5X2twJUlMdArNmCEKOYAGqk1NhwrWkF+9TaBTkrh8sFWS30yxzUqqUV7QAv8UaN6osfWJ77cRW7ma6JlHBGQLt9ZStTbUARq+63eIMTQpDqUomG/eCfdUD85INxobVOkZRsxJYUZF32mZQHilWVF65qW4a18og7kplSMTbobKFD5j/eIAe7bb3n5PEXZVDTKmm1ISVKCiqhSkq0UBYqNO6BOZ3zzaXD7KltDIUpQStGYqzKJ6xqKa/NpAxtMkzeLzIr/EmXEg9gWQn0AETt4exP83JllE1LwWaa0yZeP34EptKjYZzbluZwWZmEqDbq2FjJmqUqKctuNK1IjFt2OFNzM8hpwgZhavrTt/SsaJumk0O4TNMuUHSpUnt6wNO2MZnpVyXeKFVStCrEVGmih8YBteDojaPc/LPNq6JSkLpat798ZVjky9h0p7GpACnQtCyQagJIFU341OsX27vfE+0tDE8S+0aJS5q4k6DMfnjtN+0xJ37tB1DU10a0VUGwVACtiq1CeAikkrRHBtWZhs3jq5N3pG0pUfrVp6GNHx/eI6yzLLQ0gqdCisKrQZctMtDocx15QPbudkEz4IOUGtlKqfCgjze9h6paYYlSpCuiYTdKct1KVre5oE3isoRnK2iHBPZaTe9dYaQG2UF4iqya5B2AA1J8bfC+x3bxMvKtuBAL7oJSg6AcVK45eAHGnZWM2lNjZlaQtKCoWOkQcZmOkmTnNEoIbpXRKLU86nxinwsbeivw4voImd6c8FArLa0D5hRQAcQCDURrWz2MIm2EvNggEVIPzaa17Be8ZDtLKyPsSFsPpU+FgFsa5SDUjhQWj3Z3Hly+FzSUmhc+SHc5TNT7oV5xGTHGaTSoicC12o3nudKpEnlDabdIoZiqnFINgn1PZBTuy3uOOvIlZ1KKKs24gZaEcFDQ15ikZtsRKSq1kzTzbY+saHwiBiYbanz7KsKbS6ktqSag6G3jGsIxi6SLJJaRoG/za1br6sPCU9EytDma+YrLZsb0oA5y1gY3fbcOSB6JDLbiXVBK84JNCQCBQ04cYmb45MImGHDl6V9kOLp2dRJP4D5QT7Bbtm5mXYfqErqK2+jevw840LJgrvkcSZ9CUZglLDdEk1ylVVUHZ1haPN0k+lqYcznKkpqbE6V5RF3hKz408kXCXUNj/wCaUoP+UxQLmFS7swgWJztHuzUPoCPGIr2LXbuR87SYoZqZdfP/AJFkgckiyR4JAHhGm7l51uXQ48s+6FK0PAE8B2RlU0zkS3X5wKvAmg+EbhuvwNbmGqSOr0yFIrmCT1kkGlePW5RJCryCGKb68QdV1Aw2mtQkIzaaVKia+Qgx3a74HJl8S08lAK/cdQMt/oqSSRzuKaaRSK2XwiVSUTk20HRYobHSqSeRyhRB8YzjBG0+3IS31kdLRNRqmpAJHdSDIR0Dvd2+dw0MJZQ2svBzNnrYJygUyka5j5QA4vv1mlNtpl2223KVcWQVCvJCSbADUmvhEDfz1JthkKUQiXCqKNcpWo1AJvTqi0MN7CNqwt6ZzZXGkdJlPvEWv2pNeERZbj7GubqNvziTSkvJSl9uystgoHRQB0427DBLtpins0hMv8UNKKftEUT+YiME3CTBTiChWgKb+dP1MaJ/KBxIpwwITcOvISo8KJCl696BElTNN10jWiiPeWT4IFvzVjpDCWcjKE8ctT3m59TGN7rcNBS0BQghKbfW6yj+sbfSAPYUKFAChQo8UqgrygDEd8v9TxfD58VAsF049EsZh4ocp3CNrUhKgCQDy4xgO9jatOKuplJRKVNMLzKmOBVQpIR9S+vziLWFTUIxbFZdJLM+6vq0yK61qU6oWVCo4aRnLLCMuLeyyhJq0g63z7SNLQcMYR08w4UlVyQzQ1BJ4L7LUBvyNGxIVk0y0wS6AnKVcbaZfs2APZeKnd8hlTalJJVME1eK/fqT/lJ4861gixSbbl2y46aJHmTyA4mNCpSbO7SLwxDknOJK5V6yH0DrI7KGxpc5dQeY0umdpJhDBbZcbfYcJSlwgg0UaHqggX7rXgYG0SsiTPyqkSz92nCglJT211Nq1F7g0oQY8TsoDR3DpnKK5gknOio0veniCYA0LAdonWZZQa6Pq1UVFNAVU7ToKAQOzG0L7kymYWRmpl5JsLCgPIqisnMWxXJ0bsqy6gACrdBUA1NaGtSRWtB5Wh5e0UyqXDCcJyqFCFlxWoNSaEAXuNeMAG2IS3TSgU7kQsdcEXHYBSpuCNK3gU2j2xDTCGXDVSaUbSarWQKJzVrlHxiCs4tMMoYWpqVZTeiB1+NKkEm1fpCK8syOHnMpRemO3rLr2DRHebwBX4nJOLZfnZ2gcLYQ03oGxQIFudOHOpNzaduLwcPYilxWjQUpOllAUBva2bz7oibY4ROqkxOzg9naLiUMsGuZWYElShwsk3Vc3sBrT7I7ZvYfmLCEFZCgFKBNM1L0rQ0pavrpEoFrvefD2MvhJqEqQ1zulKQryNR4RWbf09qQkEEJZbTUcLX9SY+ticIXPTqSrMvMvMonVSlGpqfH1HOCvfzs90Eyy6hNG1NJbsLBSKgeY+EQTqijZ3ZTiwClKlAioITWoP3oJdgdj3pGcQ9MoUlsAnORQAi9CQbV5xWYDvkm5aWSwGmnFIGVDis1hb3kg9Y21qIstkcWmZmTxOZmXlr+ScWU1oFLyZU6aJBpRIoLRDvwTDjfzdAZsG2X8RbJN1KKye0mp+MGf8ofEQuYlWgQejbUqosOuoD/APOBXdSzmnU9g/WHt78xnxIpHzG0I8wV/wCuLGd/NQbbvpxqWkmemXk6ZYQk8CrKSATw7+0QTYnsTLzyiHBRZBort18OMZVt6SiRkGxoc6z3gJA/1RFwPejPyyUpSptzLZJdSVEClKVChXxrE34KKLu0VG22zqpCbXLqNcoBB7FCogr3lY4p3D5BtXNSzzJSlKan8XrAk5Mv4jNlx4lxxxQKzpawAAFgKAACDPfTh6mEYcgiwYVw4lQr40pFDUvNzbQQx0lPnA8jrXWAjenOl/F3iK0Cm20gmtAlCRr31PjFtu72vcBYk0MpNyFLqaqHC2gpXW8Dswku4u5xrMrHgFkD4CMoRkpO+ikU02b1geAuolWaZT1eZB4niP1jm6UlDMPlFaKUVHStTWtNRHWTuIoaaQgdZSUpsNAQBrHLONIckp5ZTZSHCtHKhJI7xQ084QUU2o9iNJuif/QGa+ir8P8AvHzjeDuS0klLqSlReqKilRlNxzF6RY4pvSmnWsjaEMkiilpqVfdrZPqeVIuMZlHHsDbrVZZWFp4kDLRQ7qX7xBSkmuZKdf8AQGYJsq7Mt52syrkEJQVEU50i6kN3U4HEK6F4gKB/h5dDzKoY2A3hv4XnCG0OtruUqJFDzBGndSCbZjbidxLFWS4vo0prlbbqEprYm5JKjpU9tKCNdmtx9ii3wuqVPobUkpU0w02UkgkVBX823z43nd6wpEmyKAdSuvMgG1PqjzjAN8WYYzNE/SQR3BtIHw9I0Pd/vKcfQ42tlDbbDCiFAkmqUqUokntCKClr3iSrMvlV+0YupWvSTK125KWT+sNba4dkxOYZH96fzdY+N4c3bJ/rzZpWmnfwjbMS2NQ64Zh1C6k1JrS9daaxlPLxdUUlKjENvWMk0lkattNpp2qT0lv8SDTajah2VwqXlmFFsvA5inXKkAKoeFSQLcKwGbWTJfxV4/8AvyeDZCB6Jgk3x4cGfYgnToSda3JrQ8ovt0T7Azs9sk5MoKxXKAVGg0CRUknuFYe3ZyhdxFka0NfKJmE7fuMYe5JssJC1pKVv5iT0aqggJpY0NK18Imbkkp/nALUaBI7Tx7InpbB8b5pnpcZeT9Do2xx+YD8VGNI22YSzs8VKNF5EtopQVzrAIPEjLU07IxnbXEukxOaeTf8ArCimuhCFUHhRIiZtht3MYihplaUttNe6hFbqpTMqpJJ1A5VPOJLJtdBPuBlc06pXJPwvGtb38L9owmZSB1m0h5P/AMzmP5cw8YBt1GBqaZCkg+0KNUkaJFesV/V4U42pGyPS4W2pC6EKSUqtqFChiEy0oUk/cyfcVMJWw3eqklaT9oafkIjYY553QTBlZyZlVm7Tlf8ADUW3P9MdDRJQUKFHilACpNIASlUFYwneTt8ufWqRkFUlxZ98f+TmlJ/u/wDP9n3lvI2+XiC1SMgqkuLPvj/yc0oP93/n+z71BJyqGkBCBQDzJ5ntjl9T6lY1S7NcWLlt9HknKoaQEIFAPMnme2E45HrrkRHXI8uKcnbOpulRAm21tuCYlzldTqOChxBHH9YM9g8GGKrXiE+U+yyxITLpNQVJAUc4+jcW+dpoKEPedpc6RoO4PCgtqaecQotqeSEDrZSUVJJSLH3kjQ6HlHr+mbaqRyZFvRouJyqpttTC5ZKWlgH5UpNAOSE1vYWJEZ1M7sJdcwEYdMPS60iq3K5kEg8Eih1NPep5X2F4oVSpBBqlQPIjj4gecMy8oy2czTaQdKoT6VFuEdDdmRj0psfjYzdFMyzwSopIcqFAptfqePvHWFObPY6hBUr2RIFLg1NzQUFDxMaqw9Saey0SnKjNmIHXvcD7NK+EKXZEw+4pSipDRSEBJ6malVHtUCdeERDe2XyJJ6/QzeS3XYhMAGdxHImpzIYSedKZqI+Bi+wjYWWw6YSqWZ6VSW86lO0W4rrUJQSKJVxsBWlIOpBnqAgqGaqrmvvEqGvfEQ5hNjQ/IHs+eO+LRKMyv+UTiaVysklCqhxxbg+4kJ8/lNO+KTYfdkifkkO1CXK3qTQg3AoOQ+MXO+3ZV195lTDZAyqKgKkZlG5AFh7o84Pd2kr0Ek2lXVJFSDalKD9fSK/QkWxGwrcgkkUU5SgNLDuiNtZI+1tqYmAPwix7INDMDhftGnnpEGelemTUUB4GtfA0/eJRSab6MKVupoqoUkjW9f3/AEg3wnZRKJZyUSQQ+AhVrUqDYDhaLx5tSahVQRwi2wPDz79aUsmt/H9ItpGUXJugKwndunD3Q6lYUCKUpx8u+KvaHYBEzMKfKgFKpW3ECn6DyjSsfmD1UWNLmnpbz4xT5/CCWhN1LRQ4hss0+wlly+QUBp+njAozuhC3QlK00Ndc3AV5iNJrfwiywE/KEgE0HDt7dOcGRCTuim2P3aMShC1UWoaACwP6xZ7wNkG8QYyL95HWSf8Aq/8A3BMFKPzQO838h+8fDqSEkkk0vQClezifWKHSZnspulEq+h7pE9U1tUk+dY+H92DLD3tGdIOcqAAub1p/wxqCGCkAJUbCl76evrFZtCzVsqKQSCLjWnj+8UyNqLaKy6KyXwpx0Z+qAb3OvkIHdqt2zc0nOtxCXE1F7A0+tw4QcYDNpLQBtlsa2HZfTjEXaCXJ6ybgX87V9PWMIwUY849lFFJckZngm5UWU6pIB7STTzIjTpDZKXaZDQSVJApc6wtn8TqOjNSR7vaOVTa0XOZR4Ad5r6D942i1OKZdNSRgWO7u2umVlQWxmumul+VhTug23f7DS0uemS4FKRegFKU+lW/x74Msbwpt4UUqjmgIoDQnlqRrAjMy7suspJoaEd6VcjyMVcpRZ0KMZrXYxtZu9bn0NvqNHSCTZRJCiVD3e/jDezW7My7byeoEutqQQqpqFAi4B5HnFm3tDMJSEgigFBQDQd4idi046EIcQ4sNqSOYyqpcV4jthz0Q8TvZVbI7rm5N9D6VhVL6a8RwtB5iaatL+yfSM+bnXbDpF1rQDOfCl4MmJlbMvVzMtY511OgqdaQ5qSZXJj4rbMuRuv6R1T7ZFSvNpxJrW/8Ay8WO0+zSZxpLSveFknjUaf8AO2DtmceEuSGwKCgV2c8vZEfBJCqgtRPEpvTSxV5kesYO240zm22jPpDdO3LtL9oUklYoAATftvoNf0iXg2wYw9RfStK0FJNUi2nHlBVicyXHCQapFhXlztziuxKYdEu8lo0UptaRxFSkgVH7XhPNyfHwQ526OfNn2RMTYCxULJJH2tfjGv4FuYAcDjiwEVqBfNTx09IF91eyrqJ5tbqOroCR56x0U28AkZiAdNeIsaeMddW7Nv1KHD8PXJJIbQHW9SRZweGigOQpF/KzCXEhSTVKhUHvjwuV0So+FPjSKmXzMPFuyW3SS3xyr1UnhSvvDxh0bt/ETb7/ALMb2rZ9j2lzWCJkJV/ipynzdQTG6YW/nZQr6or3ix9RGD74ZzpsaYaSa9AhFbCoUSXTcDTKUefbGtbN40hLICuJqO5QB+NYsYhUpQGtowneRt8vEFqkZBdJYWffH/k5pSf7v/N9nV/ertm7NPuYbKKyNI6sy6NVHRTYI0SNCNSajQGozJyqWkBCBQDzJ5ntjk9T6lYlS7NcWPk7fQpOUQygIQKAeZPM9sJxyE6uIrq48uKcnbOpulR465EN52gqdI9edoCTaJ+xGx72LPcW5RB+Uc4qP0UVsVeidTwEd+HDZhOdHuw+x7uLPfOblGz8o5xUfoI5q/y6ngI6QwrDWpdpDLKAhtCcqUjgP1Nbk8STCwnDGpZpDLCA22gUSkcP3J1JNyTEyO9JJUjBuxh5IJSCK3r5f7kQ1is50LS3SkqCBUga0h9N1E8hTzuf0is2lWejSkJUpKlDPlFaIFz50A8TE3Wy0Ic5KJXbMSTTzannQ0646ouK0XkB91F9KCnjWL2ZbShopQAkHqjKAKFZyg0HaqsRfYWn0pdAKVEApWnqrFdLj4Gohl2VfC0JEzXVXWbSbJtcpKa3UPKLafkpJvk7RdJFLCKttYVOKpcIayq7FKVUDvoK+Me/zUtf8Z9xX1UHok/l6x8TE6UlENpytpCRyHxPM9sNIgepDJSCvTQa9/8A16w9DTPzjzJ9Lfp6xUkr8fmKJCBqrXuEVMjOKbNRpxHP/eFiT+dxR4aDuEeNSTirpSfh8YuujnlJuVosJ95pxbdiq9SRa3I+NIdmsYSkUbFTpXQCKk4e4Ceobcr693hDKk0sRTvhSDnJHq1EkkmpOpj5hQosZnxlFdNB8YI9n2KIKvpH0H/DDaMKC0pN0nQ9oFvO1fGLdtAAAFgLCKNm8IU7PqGnjoOZ+F/0HnDsNC6+4fH/AK9YqajsNvtBSSk6EUMOQoArcKw4tFXWqk0pz8fOJSGhnUqg4CtL8/1HlEiKjFkPKZoyOso1NDQhJroTx0EVSUVSEUuiz6MVrQV50iuGNNgOZ1AFCiKcSOFBx5RRyM0/Kn5dKujVa5rQ8xf0hmTw1U08ty6WyomvO+g7Ypz9jVY0u+ipnJhTrpUbkmtBw4ADujx5tQPXCgafOBFvGNBkJNCCejSEiwtqaczqdfSGccwsPop88XSf07jFXiddl1mV1WgAi7wvGlJa6FLfSGpAGooeBHHjEOVn3GCU5EVBuFoBIPfr6wXYVPl1kryZTcADQngR2VNPCK41vstketoZ2fwoIHSKbbS4o16o90cq1PpF0Ux4hNAAOFo+o6EkjmbsafVRJNCaDQXrAviEwjN1EkKSAKqBFO5J8OEFlIhuyiXUda9akHiK6U8KRnkg5LRSSbWgQUewDuidg0j0q7+6m57eQi5k8EbSOsM55nTyixZYSgUSkJ7hSMIend3Izjjd2z3KAKaADwpHxKtAJFABW5AFLm5j2Z92nOg8Cb+lY+ybR2Gx6Yh4pLJcbKVHLxCvoqFwrwiG1iDzwBZQEIOi3OPaED9SIo9ukJl8Pmph5anVpbOTMaIC1dVFEC3vKGtTEXZqocHcnTX7v8fcw/D5lU5iUzMEglSyARp1jlTTsypjf9msKQWQVDjQdwoPiDGHbrpKyVc1FXgiw/NWOjMOYyNITySK9+p9YkzZzLJSqpWbmpZ8/LJcJJOqxrm8QQr70WDi41neZu+TiCA6yQ3ONj5NegWBfIs8uR4d0Yg1NrC1MzCS2+2cq0GxqOP/ADvFo871Ppm5c0dGLJriS3VxDedoKmwj196gqbCJ+xGx7uLPcW5NCvlHOKj9BFdVHySLm9AWHDYnOgWmQ66A50Lq5ZK6KUlJAVS5TnykJVTTWla0jZtkt8GFttIY6FyUQgUACekQOd09YniSU1OsHs/gAblW2JVAQhvRCbWob31N6knWsZji+78fPbB7VoKT+IR6CSSpHO3ZquD7WyU1/AmmXD9ELAV+E0V6RdExzJiO7vUpC0/ZOceWvrDMorFZS0tOOU+gVmn4F1TEkHTjJtU2re/bp6Ugfx7bjD5cEPTbQUBdKVZ1fhRUxz9Oyc/Nf2ucWoH5udSh+GyR4Q5I7Htclun08k/vAB4d98swyhthh15aUhNVENpNOR6yvyxVM775tLhcekUlogBIBWggCteuQQSa8hoI+JDZdSfcaQ32kAH0qYIZPYp1Yqcx7k0HmrWCJk7dlhg++/D3aB4Oy5+sjOnzRU+YEHGEbTSkz/Z5lp3sSsZvFOo8oyDF93yb5m0/eSUH8Q1gUn93pTdHSI5UoseFL+sCDp5RtDDpytm4FE6qNBWmpMczyszi0sClidWUm2UrJoPsuAhPhEaZweamTWcm3HOwqUvyzGg8oA22a2ywqT/izbbjg+a3V2h7kVA7zAxiu/lkHLKSrrp0BcUEDvCU5ie60Ashsg1aja3T21I8hQQSyGzCxQJQhscrV8kiBCSXR9SG/KYbJ9rkRlJrVBW2QOFlhQV5iC/Ct8WFzAAdUtkng83UfiRmFO+kVbOw7ik1IWfu0HkTUwPYru9SSatpr3FtX7eZgSbJhszJTIzMLZdH/rWFeiTaJ3sraAVBAqBXSOZpzYNbZzNqdbI0NM1O5SaUh5jEsZaSW251ZQeJczEdxWCpP3YWRSOl1OobRVaglIFyogDxJtApjG9DDJeoVNJcUPmtAuHzT1R4mMFfwB985puaW4e1SlnzUbeUWWHbINWytKcPNVSPSiYEhlim/pBOWTk1uHgXFZfyICifMRCwvfo82aTskLmpU2VI8kOVrp9KPJHZhdglKGxyGvkkRdDYVxSLhZ+4KfhJqYAvcH3w4Y/QKeUwo8HUEfmTVPrBph+KMvpzMOtup5oWFD0MYRie71BJq2mvZVtXlpA3MbDuMqztOOtKGhobdy0kQB1DMHqmmpt52/WKfFVPN1V7Q0y1wK8qaDlUihjn5GK40lPRJnVlH0i5Uj75GceBiAvZtx1WeamVuK5klR/Esn4RDVkp0bHiu3+EM/xpkzbg4ICnB4Uo2POBrEd+1epIyRNrFw6cvk2+H3oF8P2RbtlZUvtVUj16sEsjsw4bAJR2JFT5JglQs+sK36rRRM7JEG5Km1FJqTwbcGl/pQa4Nvawt+lZjoVH5rySineq6PzQOu7CLKLpWe9AI/DWsC2JbvEGvyaa/VJQfI2iSDcm2pWZo6no3vrJUFAjtymh8YmrSOqkC1a0FhRP+9I5fd2Oel1ZmHXWVDjdJ/Ggj4RKViuNFPRGdXlpTN0l6H64HScOcRQs6Tn8RZYTmedbaSOK1BI8yYDMY3vYWxUB8vKHBlBV+Y0R6xh/9Fi4rPMPrcUdTqfxKqT5RdYfsg38xgq7V3H5rRICHFN+zrlUyUl3KcJUfwNgU/FD+F7+QmiZySWgji0qv5FhNPxGG5HZdxVhRPYkZj5C0WM3sEso6yVH7SAoeWogApwfenhcxYTKW1cngW/zK6p8DBhLTKHE5m1pWk8UkKHmI56xHd2k1o2AfqKyn8KrekUR2VmZZWaXfdZV95s/iSf0gDqFV1DsqfHQfE+UR8UxZhhNX3m2hzWtKfiY5vexPGnE9GudWEigzBzKSO1SBmOvGIDeyYUrM88txR1I1PeVVJgDW297uHSrCEZ3HlpTQpaQdftKyp8iYAtvt5zuKMGWYlVIbK0qKsxWpQTcAgJATeh1OkLD9kkD3Jevau/+a3lBHI7KursKDsSCr4UEQi0pcpOXufe7LCqdGnllQfDrLjaYEdjtnlS5qoEAA0rSpKuNBpaC6JKigK283dS+J0WolmYSKJeQATTgFptmA7we2FCgAEwXcyHXD7ROuONoN0JbyFX3itVNOUbJhOHNS7SWWEBttAolI0H7ntOsKFCgTI8pChQBDmMLZX7zaa8xY+kVM7sk0sGhPcoBQ/Q+sKFAA9IbLMqdKaJFOJTUeRNIKJXZhlGtVdnujyH7woUAWkvJNo9xCR20v56xIhQoA8IrrEGZwhlerYB5jq/CFCgCnxHZJpQJr4KSFetjFNguyrSyaACh4pzeVTaFCgAnl9nWU6gq7zbyFIs2JZCPdSlPcAI9hQA7HytAIoQCO28KFAFfMYIyr5gSeabfC0UWLbItZSqoP2kgnzFIUKAIWB7KNLFRRP3cx8yYJWNn2U6gq+0f0FBHsKALJlhKfdSE9wAhyFCgD4caSoUUAR2isV0xgTKq9XKfqmnppHkKAKDGtkmgkqse9Ir+IER84Jsk0pIUKJ7k1P4iTChQAQy+Asp+bmP1jX009IsmmkpFEgAdgpHkKAHKQ28wlQopIUO0AwoUAVsxgDKtElP2T+hqIG8c2UaQMxor7tD5gwoUAScI2SayhVQO5Ir+I1i+l8EZT8zMear+mkKFAFihsAUAAHYKR9UhQoAael0L95KVd4BismNnmVaAp7jbyNRChQAM43so0ihNFVP0cp9DeLLC9kWgkKrT7KQD5msKFAF3L4MynRAP2ut8bRPSkAUAp3QoUAfUKFCgD//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IE"/>
          </a:p>
        </p:txBody>
      </p:sp>
      <p:pic>
        <p:nvPicPr>
          <p:cNvPr id="73732" name="Picture 4" descr="http://seshagiriprabhu.files.wordpress.com/2013/07/osm1.jpg"/>
          <p:cNvPicPr>
            <a:picLocks noChangeAspect="1" noChangeArrowheads="1"/>
          </p:cNvPicPr>
          <p:nvPr/>
        </p:nvPicPr>
        <p:blipFill>
          <a:blip r:embed="rId3" cstate="print"/>
          <a:srcRect/>
          <a:stretch>
            <a:fillRect/>
          </a:stretch>
        </p:blipFill>
        <p:spPr bwMode="auto">
          <a:xfrm>
            <a:off x="6097016" y="1988840"/>
            <a:ext cx="2723456" cy="953210"/>
          </a:xfrm>
          <a:prstGeom prst="rect">
            <a:avLst/>
          </a:prstGeom>
          <a:noFill/>
        </p:spPr>
      </p:pic>
      <p:sp>
        <p:nvSpPr>
          <p:cNvPr id="73734" name="AutoShape 6" descr="data:image/jpeg;base64,/9j/4AAQSkZJRgABAQAAAQABAAD/2wCEAAkGBxQREBQUERQVFhQXFxcZFBgRFhgYHRkYFR0YFxgVGBoYHjQgGBwlHhoVIT0mJiktOi4uGCMzOzMsNygtOisBCgoKDg0OGBAQFzMkHiQsNy4rNzcuLy4yKy0tNzQ3MSs3LDc3Ky0uLzc3MTMxLS0sNywsLyw4NywsKy8sNys3N//AABEIAEMBEgMBIgACEQEDEQH/xAAcAAEAAgIDAQAAAAAAAAAAAAAABgcEBQEDCAL/xABEEAABAwIDBQYCBgULBQAAAAABAAIDBBEFEiEGBzFBURMUImFxgTKRFUJSYqGxCDM1crIjc4KSk6KzwcLh8CQlQ2R0/8QAGgEBAAIDAQAAAAAAAAAAAAAAAAEFAgMEBv/EACQRAQACAgEEAQUBAAAAAAAAAAABAgMEEQUSIUFhMXGBsdEG/9oADAMBAAIRAxEAPwC8UREBFj19dHBG6WZ4ZG0Xc5xsAFTW02+SWR5jw6MNbwbJK0ue4/dj+r73Pogu1F547xj83iz1I6asj9suh+YX1HtzjGHuHec7m9KlgLT5B7OfutNdnDa3bW8TP3hnNLRHMw9CooZsLvEgxIZCOxqANYnG4d1MbvrDy4jopmtzAREQEREBERAREQEREBERAREQEREBERAREQEREBERAREQEREBcFcrBxurMNNNKOMcT3j1a0kfigo/ejtDJiVeKKnN4o35A0HR8o0c93k2xHlYlTDZbZaGhjGUB0p+OQjUno37LfJQTc7RB880rtTGxoBP2pCbn1s0qzcYrOwp5ZbXyMc4DqQNB814/r25kvnjVpPEeOfmZWOrjiK98uvE8bp6YgTzMjJ4Bx19bDWyyIpI54gRZ8bxpcaOB8jyVL7FtbV4kw1f8oX5neI/E8C4v1Gh08lcWMYpFSQmWY5WjgOZPJrRzKrd/p8at6YqczefPx+Pbdiy98TM/RWW3eypoXtqqQljA4HwnWJ4N2uafsk/8srk3ebUDEqJspsJWnJMBye22voQQfdanFKRtTTSRnUSRkC/3h4T7GxUL/R7rT3ipj+q+Jj/AHaSPycV6boW7fYwzXJ5tXx+PTi2scVtzHtYW8LaGroIRPTwxSQtaTMZXEFuoDcoHHiVrabHMckY17aKjyuaHNvM/g4XH5rYb3B/2ar/AHB/EFscDxymFLADUwAiKMEGVmhDRpxV45Wv2H2rnrW1bZ4WRz0z8hbG4uaSQSBrrxB+YW32RxCoqKRktXD2Ezi7NHr4bOIbx11AB91141LKaV0mGup8982ZwzMcG3zC7OJ5LU7J49V4jg7KiLsm1L84bmByeCRzLkXvqG/MoJmihuwu1slSZ6eta2KrpnESBujXM5StvwH+x56YuzW09ZiVY99M2JuHRyZC94cXy2Bu6M8OJb7ed7Bztzt8cOrqWAxsdFKAZnEnMxpfkzNA0Nhc+ynTTcXHDlZVJttg4xHaA0zjp9HOyn7L8zy13nq5vsFJt1GNvqKIwz6VFK8wSg8fB8DvMEaX6tKDO3h7WfRlJ2rWtfI5wbEx5IBPFxNtbAAra7M4maqjgnIAMsbHkNvYZhewvqqt2ujOLVte4G9Ph9JO2PoahzH638iB/ZjzUr2Fmnfs/AaQs7cRZY+1vluxxbY+wIQTpFFd3W1DsRpC+VoZPFI6KdjdLPbzseFwR7gjksfeDtRNSGmgpGsdVVMgZGJASA0WDnkA8Lkemp5IG8Lb2PC2taGdrO8XZHmygN4Z3mxsL3052PtWbt7+Iuu9scIYOOWN5A9XZtF8b7MLqG1cM8wuH08bC9gOQSML87Rfh8Vxfjc9Fvdj97dNDTxQVFO6IMaG5oAHMIH1i3RwJ4219US2uwe9gVkzKeqjbFI82jfGSWOdyaQdWE8tTc9FtttN5EWHVcdO6F8hc1r3ua4NyNe4tFgR4j4XG2nqtTgOy+FVtf36jnLnMc2XsGlrWtkGrXFuXOBexte1/kqu3gyVjsQca9oE9mhgblt2WZ/ZkWPC+bjr1Qeno33AI4EAj3X0qkq9o8Vo8Fkmqg1kxljZCSGEiNw1JDSW3009VG4N4mLVkTIaVjnSsuZZIIsznXPhvplYANPPysiF/oqi2l3k1VDSU8D2N+kHRh05cLiIEkNu0aF5ABtew+S0VVju0FPEKuXOIdCc7IyAHcMzR4mjUceCC+kUI2W3hRVGGSVk4EboLidrTfUfDlvr47iw6m2qgEe22M4pM/uDCxjdcsYb4QeGd79C49AgvZQfbvePHhc8cT4XSFzc7y1wblZci+o8R0OmnDiolshvFrIa5tFijficGFzgGvje7VhdbRzTcajqCoRvQfWGtd9IABwaRFly2MOZ+UjKfXjqiXpmGQOaHDgQCPfVfah+7WXEHU7jiTQ3VvY/DfJlHHISFMEQIiICwcdpDNSzxDi+KRo9XNIH42WchQeeNzdYGzTRnQyMY4A9Yy64+Tyt5vF2uZDG+mis+V7S2TmI2uHPq4jly4rTbzcAlwvEO9U+ZscznPY5o0ZIfjYeQvckA8bm3BQaho5KmYMjBfI8+tyeLnHpzJVNm6VjvtztZJ8RHPHzHt1VzzGPsh0RZr3ZmuNbtvceenBSvZ7AavEZI+8GbsGG5dNm4aXazNxJta/JWXsjsxHQRWb4pXfrJOZ+6OjR0W9e8AEk2A1JPAeZVTu/6CLTNcNPiJ/kN+PV482li4pWCCCSU6BjHO+Q0HzsFB/0fKI95qJPqsiYy/m43t8mlareBtZ3twpaS72FwzOZcmV9/CxgHEX+Zt727u32W+jqJsbv1rz2kx++QBl9GgAex6qy6DpX18M2yeJt+o+jTtZItbiPTq3tm2DVf7g/iC6MH3eYa+nhe6jiLnRRlxI4ktBJ+a3G3WDPrcPnp4i0PkaAC/hxB1W1wunMcEUbrXZGxpt1a0A2+SvXIx4MNipaV0UDBHG1j8rW8Be5P4kqKbjf2HTfvTf4sinNRHma5vC4Iv6iygmwuz+I4dRvpi6me1jH92IzA9o9xdeQ823JNgL8roIpvdj7xX5KBj3VMdNJ3x0RsOxP/jdp4nWzadCBY8rH3fVdPLhtOaQARBoblvq1w+IO+9e58735rH2A2UNBFI6Z/a1U7y+ok6nk1v3R+ZPKwGLguy09DX1D6VzO51AzOjcSCyax8TQNCOHsfJBr8MGfaiqd9iljb88q1O31RLg+IPrKdt46yF8bhbRtS0Hs3kc/qm3OzvJSPYjZmrgrKqrrnxOlnaxtoAQPDz14clNZIg74gD6gH31QRHYjZjumFGF+sszHvnceJklbY3PkMo9lr9xc2bBYQeLXyj5vL/8AUrAcLgqDbu9mKvDnSxSPhdSue97MoOfM7KBcnllaNOqDXxu+jdoS3hT4iy7egnZxHvp/aALnZhv0hjlVWnWKkHdoOmfXOR5+J39b0WVvpgYcOEpOWWKWN1ORx7QmwDfO35Lebv8AAe44fDEfjIzynrJJ4nX9NB6AINBtRvIpIa00NRCXx+Fs0jspY3MAfhOrgLi55ea+8V3UYdUtzxNdCXC7XU7/AA66g5XXbb0A9V17w92bcQk7xBIIp7AOzC7JMvAm2rXcrqBN3Z4zGOzjktHwysqpGsserRp+CJR3Cs+H4wxsEmd0VQI8zNBI0uDXN8wRpbr6Lf77v2y3+Yg/jlUw3fbqO6TMqKt7XyR6xRx/C13JzifiI5fPou3ehu5lxCoZUUz2B/ZiN7JCQCGlzg4ED7xFvIIO7fP+xW/zkH+a6twUIGHzO5uqHA+jWR2/MrEbu9r5MKmpqipa+QyRvhD3uc1oj0Lcx1F/wspVux2Zlw6iMM7mmR0rpDk1AzBrQLnj8N/dEKX3ntd9N1FzlcXxZS42sCxmU35AafJSWu2Lxp0L+2rWGEtOftKg5Cw8cxLbWsppvJ3dtxItmicI6hrct3DwvaLkNdbUEXNj5qCHdzjUkYp5Zm9gCNHTuc0Aajw5bm2mh4WRLGrNlJqLA6qR0kUjJZacg0787SxriM2YaHxED2Wu2BwTEamOU4fUCJrXDtG9oWEkjR1gNdNLq59mtiY6bDDQzO7Zj8/am2UXkNzlH1baW8xdVxPusxKjmL8PnBbwDs5jfbo8WyuQYjt3ddNWs7xVU75wWOcHT5pMjCPFltmIAC+P0gR/10f/AMo/ikUm2G3Z1MVcytrpgZGOLrMcXue4tLLveeVjw8rcFsd6W72XEpY56d7A9rOzcyS4BFy4EEcOLvXRBYOH/qY/3G/kFkKFbtNnayijkbWz9pctEbM7nhgaLaF3C+mnkpqiBERAREQYmKYbFUxOinYHxuFnNd+Y6HzCpfaLdFU07+0w2QyNGrWueGSt8g7RrvwV5oomInxJE8POvfsdi8BhqyRz7s6T+81hB+a5Zs1jWJECVkrY/wD2f5Fo/oHxH+qvRKLRXUwUt3VpET9oZzktMcTKDbBbt4cOPavd21Rb4yLNZ1EbeXqdfRTiy5RdDAREQFxZcogJZEQcWXKIgLAxyjkmp5I4ZTDI5tmyNAJaetj8vdZ6IK+g2JrKmohkxWrZNHA4PjihjyBz26h0nXl68OCsFEQEREBERAREQEREBERAREQEREBERAREQEREBERAREQEREBERAREQEREBERAREQEREBERAREQEREBERAREQEREBERB//2Q=="/>
          <p:cNvSpPr>
            <a:spLocks noChangeAspect="1" noChangeArrowheads="1"/>
          </p:cNvSpPr>
          <p:nvPr/>
        </p:nvSpPr>
        <p:spPr bwMode="auto">
          <a:xfrm>
            <a:off x="155575" y="-381000"/>
            <a:ext cx="3267075" cy="800100"/>
          </a:xfrm>
          <a:prstGeom prst="rect">
            <a:avLst/>
          </a:prstGeom>
          <a:noFill/>
        </p:spPr>
        <p:txBody>
          <a:bodyPr vert="horz" wrap="square" lIns="91440" tIns="45720" rIns="91440" bIns="45720" numCol="1" anchor="t" anchorCtr="0" compatLnSpc="1">
            <a:prstTxWarp prst="textNoShape">
              <a:avLst/>
            </a:prstTxWarp>
          </a:bodyPr>
          <a:lstStyle/>
          <a:p>
            <a:endParaRPr lang="en-IE"/>
          </a:p>
        </p:txBody>
      </p:sp>
      <p:sp>
        <p:nvSpPr>
          <p:cNvPr id="73736" name="AutoShape 8" descr="data:image/jpeg;base64,/9j/4AAQSkZJRgABAQAAAQABAAD/2wCEAAkGBxQREBQUERQVFhQXFxcZFBgRFhgYHRkYFR0YFxgVGBoYHjQgGBwlHhoVIT0mJiktOi4uGCMzOzMsNygtOisBCgoKDg0OGBAQFzMkHiQsNy4rNzcuLy4yKy0tNzQ3MSs3LDc3Ky0uLzc3MTMxLS0sNywsLyw4NywsKy8sNys3N//AABEIAEMBEgMBIgACEQEDEQH/xAAcAAEAAgIDAQAAAAAAAAAAAAAABgcEBQEDCAL/xABEEAABAwIDBQYCBgULBQAAAAABAAIDBBEFEiEGBzFBURMUImFxgTKRFUJSYqGxCDM1crIjc4KSk6KzwcLh8CQlQ2R0/8QAGgEBAAIDAQAAAAAAAAAAAAAAAAEFAgMEBv/EACQRAQACAgEEAQUBAAAAAAAAAAABAgMEEQUSIUFhMXGBsdEG/9oADAMBAAIRAxEAPwC8UREBFj19dHBG6WZ4ZG0Xc5xsAFTW02+SWR5jw6MNbwbJK0ue4/dj+r73Pogu1F547xj83iz1I6asj9suh+YX1HtzjGHuHec7m9KlgLT5B7OfutNdnDa3bW8TP3hnNLRHMw9CooZsLvEgxIZCOxqANYnG4d1MbvrDy4jopmtzAREQEREBERAREQEREBERAREQEREBERAREQEREBERAREQEREBcFcrBxurMNNNKOMcT3j1a0kfigo/ejtDJiVeKKnN4o35A0HR8o0c93k2xHlYlTDZbZaGhjGUB0p+OQjUno37LfJQTc7RB880rtTGxoBP2pCbn1s0qzcYrOwp5ZbXyMc4DqQNB814/r25kvnjVpPEeOfmZWOrjiK98uvE8bp6YgTzMjJ4Bx19bDWyyIpI54gRZ8bxpcaOB8jyVL7FtbV4kw1f8oX5neI/E8C4v1Gh08lcWMYpFSQmWY5WjgOZPJrRzKrd/p8at6YqczefPx+Pbdiy98TM/RWW3eypoXtqqQljA4HwnWJ4N2uafsk/8srk3ebUDEqJspsJWnJMBye22voQQfdanFKRtTTSRnUSRkC/3h4T7GxUL/R7rT3ipj+q+Jj/AHaSPycV6boW7fYwzXJ5tXx+PTi2scVtzHtYW8LaGroIRPTwxSQtaTMZXEFuoDcoHHiVrabHMckY17aKjyuaHNvM/g4XH5rYb3B/2ar/AHB/EFscDxymFLADUwAiKMEGVmhDRpxV45Wv2H2rnrW1bZ4WRz0z8hbG4uaSQSBrrxB+YW32RxCoqKRktXD2Ezi7NHr4bOIbx11AB91141LKaV0mGup8982ZwzMcG3zC7OJ5LU7J49V4jg7KiLsm1L84bmByeCRzLkXvqG/MoJmihuwu1slSZ6eta2KrpnESBujXM5StvwH+x56YuzW09ZiVY99M2JuHRyZC94cXy2Bu6M8OJb7ed7Bztzt8cOrqWAxsdFKAZnEnMxpfkzNA0Nhc+ynTTcXHDlZVJttg4xHaA0zjp9HOyn7L8zy13nq5vsFJt1GNvqKIwz6VFK8wSg8fB8DvMEaX6tKDO3h7WfRlJ2rWtfI5wbEx5IBPFxNtbAAra7M4maqjgnIAMsbHkNvYZhewvqqt2ujOLVte4G9Ph9JO2PoahzH638iB/ZjzUr2Fmnfs/AaQs7cRZY+1vluxxbY+wIQTpFFd3W1DsRpC+VoZPFI6KdjdLPbzseFwR7gjksfeDtRNSGmgpGsdVVMgZGJASA0WDnkA8Lkemp5IG8Lb2PC2taGdrO8XZHmygN4Z3mxsL3052PtWbt7+Iuu9scIYOOWN5A9XZtF8b7MLqG1cM8wuH08bC9gOQSML87Rfh8Vxfjc9Fvdj97dNDTxQVFO6IMaG5oAHMIH1i3RwJ4219US2uwe9gVkzKeqjbFI82jfGSWOdyaQdWE8tTc9FtttN5EWHVcdO6F8hc1r3ua4NyNe4tFgR4j4XG2nqtTgOy+FVtf36jnLnMc2XsGlrWtkGrXFuXOBexte1/kqu3gyVjsQca9oE9mhgblt2WZ/ZkWPC+bjr1Qeno33AI4EAj3X0qkq9o8Vo8Fkmqg1kxljZCSGEiNw1JDSW3009VG4N4mLVkTIaVjnSsuZZIIsznXPhvplYANPPysiF/oqi2l3k1VDSU8D2N+kHRh05cLiIEkNu0aF5ABtew+S0VVju0FPEKuXOIdCc7IyAHcMzR4mjUceCC+kUI2W3hRVGGSVk4EboLidrTfUfDlvr47iw6m2qgEe22M4pM/uDCxjdcsYb4QeGd79C49AgvZQfbvePHhc8cT4XSFzc7y1wblZci+o8R0OmnDiolshvFrIa5tFijficGFzgGvje7VhdbRzTcajqCoRvQfWGtd9IABwaRFly2MOZ+UjKfXjqiXpmGQOaHDgQCPfVfah+7WXEHU7jiTQ3VvY/DfJlHHISFMEQIiICwcdpDNSzxDi+KRo9XNIH42WchQeeNzdYGzTRnQyMY4A9Yy64+Tyt5vF2uZDG+mis+V7S2TmI2uHPq4jly4rTbzcAlwvEO9U+ZscznPY5o0ZIfjYeQvckA8bm3BQaho5KmYMjBfI8+tyeLnHpzJVNm6VjvtztZJ8RHPHzHt1VzzGPsh0RZr3ZmuNbtvceenBSvZ7AavEZI+8GbsGG5dNm4aXazNxJta/JWXsjsxHQRWb4pXfrJOZ+6OjR0W9e8AEk2A1JPAeZVTu/6CLTNcNPiJ/kN+PV482li4pWCCCSU6BjHO+Q0HzsFB/0fKI95qJPqsiYy/m43t8mlareBtZ3twpaS72FwzOZcmV9/CxgHEX+Zt727u32W+jqJsbv1rz2kx++QBl9GgAex6qy6DpX18M2yeJt+o+jTtZItbiPTq3tm2DVf7g/iC6MH3eYa+nhe6jiLnRRlxI4ktBJ+a3G3WDPrcPnp4i0PkaAC/hxB1W1wunMcEUbrXZGxpt1a0A2+SvXIx4MNipaV0UDBHG1j8rW8Be5P4kqKbjf2HTfvTf4sinNRHma5vC4Iv6iygmwuz+I4dRvpi6me1jH92IzA9o9xdeQ823JNgL8roIpvdj7xX5KBj3VMdNJ3x0RsOxP/jdp4nWzadCBY8rH3fVdPLhtOaQARBoblvq1w+IO+9e58735rH2A2UNBFI6Z/a1U7y+ok6nk1v3R+ZPKwGLguy09DX1D6VzO51AzOjcSCyax8TQNCOHsfJBr8MGfaiqd9iljb88q1O31RLg+IPrKdt46yF8bhbRtS0Hs3kc/qm3OzvJSPYjZmrgrKqrrnxOlnaxtoAQPDz14clNZIg74gD6gH31QRHYjZjumFGF+sszHvnceJklbY3PkMo9lr9xc2bBYQeLXyj5vL/8AUrAcLgqDbu9mKvDnSxSPhdSue97MoOfM7KBcnllaNOqDXxu+jdoS3hT4iy7egnZxHvp/aALnZhv0hjlVWnWKkHdoOmfXOR5+J39b0WVvpgYcOEpOWWKWN1ORx7QmwDfO35Lebv8AAe44fDEfjIzynrJJ4nX9NB6AINBtRvIpIa00NRCXx+Fs0jspY3MAfhOrgLi55ea+8V3UYdUtzxNdCXC7XU7/AA66g5XXbb0A9V17w92bcQk7xBIIp7AOzC7JMvAm2rXcrqBN3Z4zGOzjktHwysqpGsserRp+CJR3Cs+H4wxsEmd0VQI8zNBI0uDXN8wRpbr6Lf77v2y3+Yg/jlUw3fbqO6TMqKt7XyR6xRx/C13JzifiI5fPou3ehu5lxCoZUUz2B/ZiN7JCQCGlzg4ED7xFvIIO7fP+xW/zkH+a6twUIGHzO5uqHA+jWR2/MrEbu9r5MKmpqipa+QyRvhD3uc1oj0Lcx1F/wspVux2Zlw6iMM7mmR0rpDk1AzBrQLnj8N/dEKX3ntd9N1FzlcXxZS42sCxmU35AafJSWu2Lxp0L+2rWGEtOftKg5Cw8cxLbWsppvJ3dtxItmicI6hrct3DwvaLkNdbUEXNj5qCHdzjUkYp5Zm9gCNHTuc0Aajw5bm2mh4WRLGrNlJqLA6qR0kUjJZacg0787SxriM2YaHxED2Wu2BwTEamOU4fUCJrXDtG9oWEkjR1gNdNLq59mtiY6bDDQzO7Zj8/am2UXkNzlH1baW8xdVxPusxKjmL8PnBbwDs5jfbo8WyuQYjt3ddNWs7xVU75wWOcHT5pMjCPFltmIAC+P0gR/10f/AMo/ikUm2G3Z1MVcytrpgZGOLrMcXue4tLLveeVjw8rcFsd6W72XEpY56d7A9rOzcyS4BFy4EEcOLvXRBYOH/qY/3G/kFkKFbtNnayijkbWz9pctEbM7nhgaLaF3C+mnkpqiBERAREQYmKYbFUxOinYHxuFnNd+Y6HzCpfaLdFU07+0w2QyNGrWueGSt8g7RrvwV5oomInxJE8POvfsdi8BhqyRz7s6T+81hB+a5Zs1jWJECVkrY/wD2f5Fo/oHxH+qvRKLRXUwUt3VpET9oZzktMcTKDbBbt4cOPavd21Rb4yLNZ1EbeXqdfRTiy5RdDAREQFxZcogJZEQcWXKIgLAxyjkmp5I4ZTDI5tmyNAJaetj8vdZ6IK+g2JrKmohkxWrZNHA4PjihjyBz26h0nXl68OCsFEQEREBERAREQEREBERAREQEREBERAREQEREBERAREQEREBERAREQEREBERAREQEREBERAREQEREBERAREQEREBERB//2Q=="/>
          <p:cNvSpPr>
            <a:spLocks noChangeAspect="1" noChangeArrowheads="1"/>
          </p:cNvSpPr>
          <p:nvPr/>
        </p:nvSpPr>
        <p:spPr bwMode="auto">
          <a:xfrm>
            <a:off x="155575" y="-381000"/>
            <a:ext cx="3267075" cy="800100"/>
          </a:xfrm>
          <a:prstGeom prst="rect">
            <a:avLst/>
          </a:prstGeom>
          <a:noFill/>
        </p:spPr>
        <p:txBody>
          <a:bodyPr vert="horz" wrap="square" lIns="91440" tIns="45720" rIns="91440" bIns="45720" numCol="1" anchor="t" anchorCtr="0" compatLnSpc="1">
            <a:prstTxWarp prst="textNoShape">
              <a:avLst/>
            </a:prstTxWarp>
          </a:bodyPr>
          <a:lstStyle/>
          <a:p>
            <a:endParaRPr lang="en-IE"/>
          </a:p>
        </p:txBody>
      </p:sp>
      <p:pic>
        <p:nvPicPr>
          <p:cNvPr id="73738" name="Picture 10" descr="http://www.broomwoodvoice.com/FixMyStreet_3D_Button_02.jpg"/>
          <p:cNvPicPr>
            <a:picLocks noChangeAspect="1" noChangeArrowheads="1"/>
          </p:cNvPicPr>
          <p:nvPr/>
        </p:nvPicPr>
        <p:blipFill>
          <a:blip r:embed="rId4" cstate="print"/>
          <a:srcRect/>
          <a:stretch>
            <a:fillRect/>
          </a:stretch>
        </p:blipFill>
        <p:spPr bwMode="auto">
          <a:xfrm>
            <a:off x="4965848" y="3415442"/>
            <a:ext cx="2486472" cy="732855"/>
          </a:xfrm>
          <a:prstGeom prst="rect">
            <a:avLst/>
          </a:prstGeom>
          <a:noFill/>
        </p:spPr>
      </p:pic>
      <p:pic>
        <p:nvPicPr>
          <p:cNvPr id="73740" name="Picture 12" descr="http://geodati.fmach.it/loghi/geonames.png"/>
          <p:cNvPicPr>
            <a:picLocks noChangeAspect="1" noChangeArrowheads="1"/>
          </p:cNvPicPr>
          <p:nvPr/>
        </p:nvPicPr>
        <p:blipFill>
          <a:blip r:embed="rId5" cstate="print"/>
          <a:srcRect/>
          <a:stretch>
            <a:fillRect/>
          </a:stretch>
        </p:blipFill>
        <p:spPr bwMode="auto">
          <a:xfrm>
            <a:off x="5916488" y="4621689"/>
            <a:ext cx="3048000" cy="638175"/>
          </a:xfrm>
          <a:prstGeom prst="rect">
            <a:avLst/>
          </a:prstGeom>
          <a:noFill/>
        </p:spPr>
      </p:pic>
      <p:pic>
        <p:nvPicPr>
          <p:cNvPr id="73741" name="Picture 13"/>
          <p:cNvPicPr>
            <a:picLocks noChangeAspect="1" noChangeArrowheads="1"/>
          </p:cNvPicPr>
          <p:nvPr/>
        </p:nvPicPr>
        <p:blipFill>
          <a:blip r:embed="rId6" cstate="print"/>
          <a:srcRect l="21150" t="10479" r="68500" b="85778"/>
          <a:stretch>
            <a:fillRect/>
          </a:stretch>
        </p:blipFill>
        <p:spPr bwMode="auto">
          <a:xfrm>
            <a:off x="5133662" y="5733256"/>
            <a:ext cx="2318658" cy="50405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Abstract</a:t>
            </a:r>
            <a:endParaRPr lang="en-IE" dirty="0"/>
          </a:p>
        </p:txBody>
      </p:sp>
      <p:sp>
        <p:nvSpPr>
          <p:cNvPr id="3" name="Content Placeholder 2"/>
          <p:cNvSpPr>
            <a:spLocks noGrp="1"/>
          </p:cNvSpPr>
          <p:nvPr>
            <p:ph idx="1"/>
          </p:nvPr>
        </p:nvSpPr>
        <p:spPr/>
        <p:txBody>
          <a:bodyPr>
            <a:noAutofit/>
          </a:bodyPr>
          <a:lstStyle/>
          <a:p>
            <a:pPr marL="0" lvl="0" indent="0">
              <a:buNone/>
            </a:pPr>
            <a:r>
              <a:rPr lang="en-IE" sz="1400" b="1" dirty="0" smtClean="0"/>
              <a:t>Title: </a:t>
            </a:r>
            <a:r>
              <a:rPr lang="en-IE" sz="1400" i="1" dirty="0" err="1" smtClean="0">
                <a:latin typeface="Garamond" pitchFamily="18" charset="0"/>
              </a:rPr>
              <a:t>Crowdsourcing</a:t>
            </a:r>
            <a:r>
              <a:rPr lang="en-IE" sz="1400" i="1" dirty="0" smtClean="0">
                <a:latin typeface="Garamond" pitchFamily="18" charset="0"/>
              </a:rPr>
              <a:t>: A Geographic Approach to Identifying Policy Opportunities and Challenges Toward Deeper Levels of Public Engagement</a:t>
            </a:r>
          </a:p>
          <a:p>
            <a:pPr marL="0" lvl="0" indent="0">
              <a:buNone/>
            </a:pPr>
            <a:r>
              <a:rPr lang="en-IE" sz="1200" i="1" dirty="0" err="1" smtClean="0">
                <a:latin typeface="Garamond" pitchFamily="18" charset="0"/>
              </a:rPr>
              <a:t>Crowdsourcing</a:t>
            </a:r>
            <a:r>
              <a:rPr lang="en-IE" sz="1200" i="1" dirty="0" smtClean="0">
                <a:latin typeface="Garamond" pitchFamily="18" charset="0"/>
              </a:rPr>
              <a:t> in geography comes in a number of models, here we examine three: Volunteered Geographic Information (VGI), Citizen Science (CS) and participatory mapping (PM). These are long standing knowledge generation models to study the human and physical world (</a:t>
            </a:r>
            <a:r>
              <a:rPr lang="en-IE" sz="1200" i="1" dirty="0" err="1" smtClean="0">
                <a:latin typeface="Garamond" pitchFamily="18" charset="0"/>
              </a:rPr>
              <a:t>Goodchild</a:t>
            </a:r>
            <a:r>
              <a:rPr lang="en-IE" sz="1200" i="1" dirty="0" smtClean="0">
                <a:latin typeface="Garamond" pitchFamily="18" charset="0"/>
              </a:rPr>
              <a:t> 2007, Audubon Society 1900, </a:t>
            </a:r>
            <a:r>
              <a:rPr lang="en-IE" sz="1200" i="1" dirty="0" err="1" smtClean="0">
                <a:latin typeface="Garamond" pitchFamily="18" charset="0"/>
              </a:rPr>
              <a:t>Peluso</a:t>
            </a:r>
            <a:r>
              <a:rPr lang="en-IE" sz="1200" i="1" dirty="0" smtClean="0">
                <a:latin typeface="Garamond" pitchFamily="18" charset="0"/>
              </a:rPr>
              <a:t> 1995). The field notes of new world explorers, for example, show that amateur scientists and officials extracted knowledge from those they colonized and used those data to inform colonial policies. Fortunately, a more critical form of geography combined with internet technologies such as Google Maps, APIs, and </a:t>
            </a:r>
            <a:r>
              <a:rPr lang="en-IE" sz="1200" i="1" dirty="0" err="1" smtClean="0">
                <a:latin typeface="Garamond" pitchFamily="18" charset="0"/>
              </a:rPr>
              <a:t>webmapping</a:t>
            </a:r>
            <a:r>
              <a:rPr lang="en-IE" sz="1200" i="1" dirty="0" smtClean="0">
                <a:latin typeface="Garamond" pitchFamily="18" charset="0"/>
              </a:rPr>
              <a:t> among other things such as interoperability standards and </a:t>
            </a:r>
            <a:r>
              <a:rPr lang="en-IE" sz="1200" i="1" dirty="0" err="1" smtClean="0">
                <a:latin typeface="Garamond" pitchFamily="18" charset="0"/>
              </a:rPr>
              <a:t>geotagging</a:t>
            </a:r>
            <a:r>
              <a:rPr lang="en-IE" sz="1200" i="1" dirty="0" smtClean="0">
                <a:latin typeface="Garamond" pitchFamily="18" charset="0"/>
              </a:rPr>
              <a:t>, have democratized </a:t>
            </a:r>
            <a:r>
              <a:rPr lang="en-IE" sz="1200" i="1" dirty="0" err="1" smtClean="0">
                <a:latin typeface="Garamond" pitchFamily="18" charset="0"/>
              </a:rPr>
              <a:t>crowdsourcing</a:t>
            </a:r>
            <a:r>
              <a:rPr lang="en-IE" sz="1200" i="1" dirty="0" smtClean="0">
                <a:latin typeface="Garamond" pitchFamily="18" charset="0"/>
              </a:rPr>
              <a:t> and made it a little easier, transforming members of the public, albeit often a highly qualified public with specialized, scientific and technological skills; from passive consumers of authoritative data into data producers (Dodge and </a:t>
            </a:r>
            <a:r>
              <a:rPr lang="en-IE" sz="1200" i="1" dirty="0" err="1" smtClean="0">
                <a:latin typeface="Garamond" pitchFamily="18" charset="0"/>
              </a:rPr>
              <a:t>Kitchin</a:t>
            </a:r>
            <a:r>
              <a:rPr lang="en-IE" sz="1200" i="1" dirty="0" smtClean="0">
                <a:latin typeface="Garamond" pitchFamily="18" charset="0"/>
              </a:rPr>
              <a:t> 2013) or </a:t>
            </a:r>
            <a:r>
              <a:rPr lang="en-IE" sz="1200" i="1" dirty="0" err="1" smtClean="0">
                <a:latin typeface="Garamond" pitchFamily="18" charset="0"/>
              </a:rPr>
              <a:t>prosumers</a:t>
            </a:r>
            <a:r>
              <a:rPr lang="en-IE" sz="1200" i="1" dirty="0" smtClean="0">
                <a:latin typeface="Garamond" pitchFamily="18" charset="0"/>
              </a:rPr>
              <a:t> (</a:t>
            </a:r>
            <a:r>
              <a:rPr lang="en-IE" sz="1200" i="1" dirty="0" err="1" smtClean="0">
                <a:latin typeface="Garamond" pitchFamily="18" charset="0"/>
              </a:rPr>
              <a:t>Ritzer</a:t>
            </a:r>
            <a:r>
              <a:rPr lang="en-IE" sz="1200" i="1" dirty="0" smtClean="0">
                <a:latin typeface="Garamond" pitchFamily="18" charset="0"/>
              </a:rPr>
              <a:t> 2008).</a:t>
            </a:r>
          </a:p>
          <a:p>
            <a:pPr marL="0" lvl="0" indent="0">
              <a:buNone/>
            </a:pPr>
            <a:r>
              <a:rPr lang="en-IE" sz="1200" i="1" dirty="0" smtClean="0">
                <a:latin typeface="Garamond" pitchFamily="18" charset="0"/>
              </a:rPr>
              <a:t>Successful VGI and CS examples such as </a:t>
            </a:r>
            <a:r>
              <a:rPr lang="en-IE" sz="1200" i="1" dirty="0" err="1" smtClean="0">
                <a:latin typeface="Garamond" pitchFamily="18" charset="0"/>
              </a:rPr>
              <a:t>OpenStreetMap</a:t>
            </a:r>
            <a:r>
              <a:rPr lang="en-IE" sz="1200" i="1" dirty="0" smtClean="0">
                <a:latin typeface="Garamond" pitchFamily="18" charset="0"/>
              </a:rPr>
              <a:t>, </a:t>
            </a:r>
            <a:r>
              <a:rPr lang="en-IE" sz="1200" i="1" dirty="0" err="1" smtClean="0">
                <a:latin typeface="Garamond" pitchFamily="18" charset="0"/>
              </a:rPr>
              <a:t>FixMyStreet</a:t>
            </a:r>
            <a:r>
              <a:rPr lang="en-IE" sz="1200" i="1" dirty="0" smtClean="0">
                <a:latin typeface="Garamond" pitchFamily="18" charset="0"/>
              </a:rPr>
              <a:t>, </a:t>
            </a:r>
            <a:r>
              <a:rPr lang="en-IE" sz="1200" i="1" dirty="0" err="1" smtClean="0">
                <a:latin typeface="Garamond" pitchFamily="18" charset="0"/>
              </a:rPr>
              <a:t>Zooniverse</a:t>
            </a:r>
            <a:r>
              <a:rPr lang="en-IE" sz="1200" i="1" dirty="0" smtClean="0">
                <a:latin typeface="Garamond" pitchFamily="18" charset="0"/>
              </a:rPr>
              <a:t> and Project Noah, are grassroots initiatives. PM, which here implies community mapping, counter mapping, and participatory GIS; includes stakeholders collaborating with cartographers and </a:t>
            </a:r>
            <a:r>
              <a:rPr lang="en-IE" sz="1200" i="1" dirty="0" err="1" smtClean="0">
                <a:latin typeface="Garamond" pitchFamily="18" charset="0"/>
              </a:rPr>
              <a:t>geomaticians</a:t>
            </a:r>
            <a:r>
              <a:rPr lang="en-IE" sz="1200" i="1" dirty="0" smtClean="0">
                <a:latin typeface="Garamond" pitchFamily="18" charset="0"/>
              </a:rPr>
              <a:t> in action oriented research settings to produce maps (e.g.  All Island Research Observatory, </a:t>
            </a:r>
            <a:r>
              <a:rPr lang="en-IE" sz="1200" i="1" dirty="0" err="1" smtClean="0">
                <a:latin typeface="Garamond" pitchFamily="18" charset="0"/>
              </a:rPr>
              <a:t>cybercartographic</a:t>
            </a:r>
            <a:r>
              <a:rPr lang="en-IE" sz="1200" i="1" dirty="0" smtClean="0">
                <a:latin typeface="Garamond" pitchFamily="18" charset="0"/>
              </a:rPr>
              <a:t> atlases). These three established </a:t>
            </a:r>
            <a:r>
              <a:rPr lang="en-IE" sz="1200" i="1" dirty="0" err="1" smtClean="0">
                <a:latin typeface="Garamond" pitchFamily="18" charset="0"/>
              </a:rPr>
              <a:t>crowdsourcing</a:t>
            </a:r>
            <a:r>
              <a:rPr lang="en-IE" sz="1200" i="1" dirty="0" smtClean="0">
                <a:latin typeface="Garamond" pitchFamily="18" charset="0"/>
              </a:rPr>
              <a:t> models, provide a deep level of public engagement and reliable data, yet continue to inform public policy from the outside. To date there are very few CS, VGI or PM endeavours driven or adopted by government. Open511.ca, </a:t>
            </a:r>
            <a:r>
              <a:rPr lang="en-IE" sz="1200" i="1" dirty="0" err="1" smtClean="0">
                <a:latin typeface="Garamond" pitchFamily="18" charset="0"/>
              </a:rPr>
              <a:t>GeoConnections</a:t>
            </a:r>
            <a:r>
              <a:rPr lang="en-IE" sz="1200" i="1" dirty="0" smtClean="0">
                <a:latin typeface="Garamond" pitchFamily="18" charset="0"/>
              </a:rPr>
              <a:t> and the Canadian </a:t>
            </a:r>
            <a:r>
              <a:rPr lang="en-IE" sz="1200" i="1" dirty="0" err="1" smtClean="0">
                <a:latin typeface="Garamond" pitchFamily="18" charset="0"/>
              </a:rPr>
              <a:t>Geomatics</a:t>
            </a:r>
            <a:r>
              <a:rPr lang="en-IE" sz="1200" i="1" dirty="0" smtClean="0">
                <a:latin typeface="Garamond" pitchFamily="18" charset="0"/>
              </a:rPr>
              <a:t> Community Round Table, Bird Atlas of Britain and Ireland, and the Notification and Editing Service (NES) are examples where the potential of </a:t>
            </a:r>
            <a:r>
              <a:rPr lang="en-IE" sz="1200" i="1" dirty="0" err="1" smtClean="0">
                <a:latin typeface="Garamond" pitchFamily="18" charset="0"/>
              </a:rPr>
              <a:t>crowdsourcing</a:t>
            </a:r>
            <a:r>
              <a:rPr lang="en-IE" sz="1200" i="1" dirty="0" smtClean="0">
                <a:latin typeface="Garamond" pitchFamily="18" charset="0"/>
              </a:rPr>
              <a:t> as discussed here are being examined.  Researchers and policy-makers have however just begun to examine the opportunities and challenges presented by these data driven models of public engagement at all scales. This paper therefore aims to describe and critically examine these models by applying a data assemblage framework (</a:t>
            </a:r>
            <a:r>
              <a:rPr lang="en-IE" sz="1200" i="1" dirty="0" err="1" smtClean="0">
                <a:latin typeface="Garamond" pitchFamily="18" charset="0"/>
              </a:rPr>
              <a:t>Kitchin</a:t>
            </a:r>
            <a:r>
              <a:rPr lang="en-IE" sz="1200" i="1" dirty="0" smtClean="0">
                <a:latin typeface="Garamond" pitchFamily="18" charset="0"/>
              </a:rPr>
              <a:t> 2012) to identify actors, forms of knowledge, technologies, data quality, practices and norms within  a select number of case studies from Ireland, Canada and internationally toward the early development of a typology of practical policies to help government adopt </a:t>
            </a:r>
            <a:r>
              <a:rPr lang="en-IE" sz="1200" i="1" dirty="0" err="1" smtClean="0">
                <a:latin typeface="Garamond" pitchFamily="18" charset="0"/>
              </a:rPr>
              <a:t>crowdsourcing</a:t>
            </a:r>
            <a:r>
              <a:rPr lang="en-IE" sz="1200" i="1" dirty="0" smtClean="0">
                <a:latin typeface="Garamond" pitchFamily="18" charset="0"/>
              </a:rPr>
              <a:t> as a public engagement strategy.</a:t>
            </a:r>
          </a:p>
          <a:p>
            <a:pPr marL="0" lvl="0" indent="0">
              <a:buNone/>
            </a:pPr>
            <a:r>
              <a:rPr lang="en-IE" sz="1200" i="1" dirty="0" smtClean="0">
                <a:latin typeface="Garamond" pitchFamily="18" charset="0"/>
              </a:rPr>
              <a:t>A number of affordances for government to use data collected through CS (</a:t>
            </a:r>
            <a:r>
              <a:rPr lang="en-IE" sz="1200" i="1" dirty="0" err="1" smtClean="0">
                <a:latin typeface="Garamond" pitchFamily="18" charset="0"/>
              </a:rPr>
              <a:t>Bonney</a:t>
            </a:r>
            <a:r>
              <a:rPr lang="en-IE" sz="1200" i="1" dirty="0" smtClean="0">
                <a:latin typeface="Garamond" pitchFamily="18" charset="0"/>
              </a:rPr>
              <a:t> et al 2009), VGI in a national spatial data infrastructure context (</a:t>
            </a:r>
            <a:r>
              <a:rPr lang="en-IE" sz="1200" i="1" dirty="0" err="1" smtClean="0">
                <a:latin typeface="Garamond" pitchFamily="18" charset="0"/>
              </a:rPr>
              <a:t>Budhathoki</a:t>
            </a:r>
            <a:r>
              <a:rPr lang="en-IE" sz="1200" i="1" dirty="0" smtClean="0">
                <a:latin typeface="Garamond" pitchFamily="18" charset="0"/>
              </a:rPr>
              <a:t> et al 2008) and PM (Bryan 2014, Brown and </a:t>
            </a:r>
            <a:r>
              <a:rPr lang="en-IE" sz="1200" i="1" dirty="0" err="1" smtClean="0">
                <a:latin typeface="Garamond" pitchFamily="18" charset="0"/>
              </a:rPr>
              <a:t>Kyttä</a:t>
            </a:r>
            <a:r>
              <a:rPr lang="en-IE" sz="1200" i="1" dirty="0" smtClean="0">
                <a:latin typeface="Garamond" pitchFamily="18" charset="0"/>
              </a:rPr>
              <a:t> 2014) have been identified. This includes the potential for the public to act as “sensors of their environment” (</a:t>
            </a:r>
            <a:r>
              <a:rPr lang="en-IE" sz="1200" i="1" dirty="0" err="1" smtClean="0">
                <a:latin typeface="Garamond" pitchFamily="18" charset="0"/>
              </a:rPr>
              <a:t>Goodchild</a:t>
            </a:r>
            <a:r>
              <a:rPr lang="en-IE" sz="1200" i="1" dirty="0" smtClean="0">
                <a:latin typeface="Garamond" pitchFamily="18" charset="0"/>
              </a:rPr>
              <a:t> 2007, Johnson and </a:t>
            </a:r>
            <a:r>
              <a:rPr lang="en-IE" sz="1200" i="1" dirty="0" err="1" smtClean="0">
                <a:latin typeface="Garamond" pitchFamily="18" charset="0"/>
              </a:rPr>
              <a:t>Siber</a:t>
            </a:r>
            <a:r>
              <a:rPr lang="en-IE" sz="1200" i="1" dirty="0" smtClean="0">
                <a:latin typeface="Garamond" pitchFamily="18" charset="0"/>
              </a:rPr>
              <a:t> 2013), to analyze those data with government (de </a:t>
            </a:r>
            <a:r>
              <a:rPr lang="en-IE" sz="1200" i="1" dirty="0" err="1" smtClean="0">
                <a:latin typeface="Garamond" pitchFamily="18" charset="0"/>
              </a:rPr>
              <a:t>Leeuw</a:t>
            </a:r>
            <a:r>
              <a:rPr lang="en-IE" sz="1200" i="1" dirty="0" smtClean="0">
                <a:latin typeface="Garamond" pitchFamily="18" charset="0"/>
              </a:rPr>
              <a:t> et al 2011) and in the case of local and traditional knowledge, it is an opportunity for other worldviews to be represented such as indigenous </a:t>
            </a:r>
            <a:r>
              <a:rPr lang="en-IE" sz="1200" i="1" dirty="0" err="1" smtClean="0">
                <a:latin typeface="Garamond" pitchFamily="18" charset="0"/>
              </a:rPr>
              <a:t>toponyms</a:t>
            </a:r>
            <a:r>
              <a:rPr lang="en-IE" sz="1200" i="1" dirty="0" smtClean="0">
                <a:latin typeface="Garamond" pitchFamily="18" charset="0"/>
              </a:rPr>
              <a:t>, land use and occupancy, or biodiversity (Stafford et. al 2010, Taylor and Lauriault 2014).  As governments in many jurisdictions must act with reduced budgets and limited human resources CS, VGI and PM offer an opportunity to include the public in data collection and analysis toward a more grounded approach to evidence informed decision-making. We suggest that governments can build public engagement opportunities by capitalizing on these three established geographic </a:t>
            </a:r>
            <a:r>
              <a:rPr lang="en-IE" sz="1200" i="1" dirty="0" err="1" smtClean="0">
                <a:latin typeface="Garamond" pitchFamily="18" charset="0"/>
              </a:rPr>
              <a:t>crowdsourcing</a:t>
            </a:r>
            <a:r>
              <a:rPr lang="en-IE" sz="1200" i="1" dirty="0" smtClean="0">
                <a:latin typeface="Garamond" pitchFamily="18" charset="0"/>
              </a:rPr>
              <a:t> models, furthermore, these models may also inform </a:t>
            </a:r>
            <a:r>
              <a:rPr lang="en-IE" sz="1200" i="1" dirty="0" err="1" smtClean="0">
                <a:latin typeface="Garamond" pitchFamily="18" charset="0"/>
              </a:rPr>
              <a:t>crowdsourcing</a:t>
            </a:r>
            <a:r>
              <a:rPr lang="en-IE" sz="1200" i="1" dirty="0" smtClean="0">
                <a:latin typeface="Garamond" pitchFamily="18" charset="0"/>
              </a:rPr>
              <a:t> processes more broadly. </a:t>
            </a:r>
          </a:p>
          <a:p>
            <a:pPr marL="0" lvl="0" indent="0">
              <a:buNone/>
            </a:pPr>
            <a:endParaRPr lang="en-IE" sz="1200" i="1" dirty="0" smtClean="0">
              <a:latin typeface="Garamond" pitchFamily="18" charset="0"/>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Abstract </a:t>
            </a:r>
            <a:r>
              <a:rPr lang="en-IE" sz="2000" dirty="0" smtClean="0"/>
              <a:t>(</a:t>
            </a:r>
            <a:r>
              <a:rPr lang="en-IE" sz="2000" i="1" dirty="0" err="1" smtClean="0"/>
              <a:t>Cntd</a:t>
            </a:r>
            <a:r>
              <a:rPr lang="en-IE" sz="2000" dirty="0" smtClean="0"/>
              <a:t>)</a:t>
            </a:r>
            <a:endParaRPr lang="en-IE" sz="2000" dirty="0"/>
          </a:p>
        </p:txBody>
      </p:sp>
      <p:sp>
        <p:nvSpPr>
          <p:cNvPr id="3" name="Content Placeholder 2"/>
          <p:cNvSpPr>
            <a:spLocks noGrp="1"/>
          </p:cNvSpPr>
          <p:nvPr>
            <p:ph idx="1"/>
          </p:nvPr>
        </p:nvSpPr>
        <p:spPr/>
        <p:txBody>
          <a:bodyPr>
            <a:noAutofit/>
          </a:bodyPr>
          <a:lstStyle/>
          <a:p>
            <a:pPr marL="0" lvl="0" indent="0">
              <a:buNone/>
            </a:pPr>
            <a:endParaRPr lang="en-IE" sz="1200" i="1" dirty="0" smtClean="0">
              <a:latin typeface="Garamond" pitchFamily="18" charset="0"/>
            </a:endParaRPr>
          </a:p>
          <a:p>
            <a:pPr marL="0" lvl="0" indent="0">
              <a:buNone/>
            </a:pPr>
            <a:r>
              <a:rPr lang="en-IE" sz="1200" i="1" dirty="0" smtClean="0">
                <a:latin typeface="Garamond" pitchFamily="18" charset="0"/>
              </a:rPr>
              <a:t>Governments to date, even with the adoption of open government principles and the launching of open data portals, have been reluctant to embrace </a:t>
            </a:r>
            <a:r>
              <a:rPr lang="en-IE" sz="1200" i="1" dirty="0" err="1" smtClean="0">
                <a:latin typeface="Garamond" pitchFamily="18" charset="0"/>
              </a:rPr>
              <a:t>crowdsourcing</a:t>
            </a:r>
            <a:r>
              <a:rPr lang="en-IE" sz="1200" i="1" dirty="0" smtClean="0">
                <a:latin typeface="Garamond" pitchFamily="18" charset="0"/>
              </a:rPr>
              <a:t>. Performance and accountability measures are of primary concern and focus of public managers and administrators. Governments cannot simply just begin to use </a:t>
            </a:r>
            <a:r>
              <a:rPr lang="en-IE" sz="1200" i="1" dirty="0" err="1" smtClean="0">
                <a:latin typeface="Garamond" pitchFamily="18" charset="0"/>
              </a:rPr>
              <a:t>crowdsourced</a:t>
            </a:r>
            <a:r>
              <a:rPr lang="en-IE" sz="1200" i="1" dirty="0" smtClean="0">
                <a:latin typeface="Garamond" pitchFamily="18" charset="0"/>
              </a:rPr>
              <a:t> data without understanding policy implications. The adoption of </a:t>
            </a:r>
            <a:r>
              <a:rPr lang="en-IE" sz="1200" i="1" dirty="0" err="1" smtClean="0">
                <a:latin typeface="Garamond" pitchFamily="18" charset="0"/>
              </a:rPr>
              <a:t>crowdsourced</a:t>
            </a:r>
            <a:r>
              <a:rPr lang="en-IE" sz="1200" i="1" dirty="0" smtClean="0">
                <a:latin typeface="Garamond" pitchFamily="18" charset="0"/>
              </a:rPr>
              <a:t> data introduces many challenges including the sustainability of VGI, CS and PM; authorship; public officials as public mediators; data and software ownership; and the reliability of data sources, to name a few. The widely held perception that VGI and CS data and to a lesser extent those of PM contain many data quality problems compared to authoritative sources is a major constraint. There are also legal implications for governments if the data they use are inaccurate, biased, or somehow flawed (</a:t>
            </a:r>
            <a:r>
              <a:rPr lang="en-IE" sz="1200" i="1" dirty="0" err="1" smtClean="0">
                <a:latin typeface="Garamond" pitchFamily="18" charset="0"/>
              </a:rPr>
              <a:t>Scassa</a:t>
            </a:r>
            <a:r>
              <a:rPr lang="en-IE" sz="1200" i="1" dirty="0" smtClean="0">
                <a:latin typeface="Garamond" pitchFamily="18" charset="0"/>
              </a:rPr>
              <a:t> 2014). Scientists and data analysts inside government departments cannot be expected to simply begin using </a:t>
            </a:r>
            <a:r>
              <a:rPr lang="en-IE" sz="1200" i="1" dirty="0" err="1" smtClean="0">
                <a:latin typeface="Garamond" pitchFamily="18" charset="0"/>
              </a:rPr>
              <a:t>crowdsourced</a:t>
            </a:r>
            <a:r>
              <a:rPr lang="en-IE" sz="1200" i="1" dirty="0" smtClean="0">
                <a:latin typeface="Garamond" pitchFamily="18" charset="0"/>
              </a:rPr>
              <a:t> data without first developing suitable structures, technologies, policies to do so. Formalized processes for the collection of VGI, CS and PM data (incorporating data quality controls and verification) coupled with the development of government structures to use these are therefore required. </a:t>
            </a:r>
          </a:p>
          <a:p>
            <a:pPr marL="0" lvl="0" indent="0">
              <a:buNone/>
            </a:pPr>
            <a:r>
              <a:rPr lang="en-IE" sz="1200" i="1" dirty="0" smtClean="0">
                <a:latin typeface="Garamond" pitchFamily="18" charset="0"/>
              </a:rPr>
              <a:t>Concurrently, governments are: signing onto the Open Government Partnership; adopting open government practices and launching open data projects which include increased public engagement. Governments have also recently begun to understand how to leverage myriad internet technologies (e.g. Web 2.0, APIs, </a:t>
            </a:r>
            <a:r>
              <a:rPr lang="en-IE" sz="1200" i="1" dirty="0" err="1" smtClean="0">
                <a:latin typeface="Garamond" pitchFamily="18" charset="0"/>
              </a:rPr>
              <a:t>GeoWeb</a:t>
            </a:r>
            <a:r>
              <a:rPr lang="en-IE" sz="1200" i="1" dirty="0" smtClean="0">
                <a:latin typeface="Garamond" pitchFamily="18" charset="0"/>
              </a:rPr>
              <a:t>) and are participating in new forms of public engagement activities such as </a:t>
            </a:r>
            <a:r>
              <a:rPr lang="en-IE" sz="1200" i="1" dirty="0" err="1" smtClean="0">
                <a:latin typeface="Garamond" pitchFamily="18" charset="0"/>
              </a:rPr>
              <a:t>hackathons</a:t>
            </a:r>
            <a:r>
              <a:rPr lang="en-IE" sz="1200" i="1" dirty="0" smtClean="0">
                <a:latin typeface="Garamond" pitchFamily="18" charset="0"/>
              </a:rPr>
              <a:t>, data dives, app contests and un-conferences (e.g. </a:t>
            </a:r>
            <a:r>
              <a:rPr lang="en-IE" sz="1200" i="1" dirty="0" err="1" smtClean="0">
                <a:latin typeface="Garamond" pitchFamily="18" charset="0"/>
              </a:rPr>
              <a:t>GovCamps</a:t>
            </a:r>
            <a:r>
              <a:rPr lang="en-IE" sz="1200" i="1" dirty="0" smtClean="0">
                <a:latin typeface="Garamond" pitchFamily="18" charset="0"/>
              </a:rPr>
              <a:t>) where officials and the public collaborate to derive meaning from authoritative datasets or mash these up with CS/VGI data into new apps. Interestingly, the data assemblage of open data and open government often differs from CS, VGI and PM. It is suggested here, that there is a need to study the lessons learned arising from successful efforts and demonstrate ways for governments to engage with VGI, CS and PM communities and that the spirit of the open data movement in government provides an opportunity for this form of experimentation. </a:t>
            </a:r>
          </a:p>
          <a:p>
            <a:pPr marL="0" lvl="0" indent="0">
              <a:buNone/>
            </a:pPr>
            <a:r>
              <a:rPr lang="en-IE" sz="1200" i="1" dirty="0" smtClean="0">
                <a:latin typeface="Garamond" pitchFamily="18" charset="0"/>
              </a:rPr>
              <a:t>This paper will identify some of the common barriers making officials reluctant to adopt </a:t>
            </a:r>
            <a:r>
              <a:rPr lang="en-IE" sz="1200" i="1" dirty="0" err="1" smtClean="0">
                <a:latin typeface="Garamond" pitchFamily="18" charset="0"/>
              </a:rPr>
              <a:t>crowdsourcing</a:t>
            </a:r>
            <a:r>
              <a:rPr lang="en-IE" sz="1200" i="1" dirty="0" smtClean="0">
                <a:latin typeface="Garamond" pitchFamily="18" charset="0"/>
              </a:rPr>
              <a:t>. We will compare these barriers with the best practices identified in three geography based </a:t>
            </a:r>
            <a:r>
              <a:rPr lang="en-IE" sz="1200" i="1" dirty="0" err="1" smtClean="0">
                <a:latin typeface="Garamond" pitchFamily="18" charset="0"/>
              </a:rPr>
              <a:t>crowdsourcing</a:t>
            </a:r>
            <a:r>
              <a:rPr lang="en-IE" sz="1200" i="1" dirty="0" smtClean="0">
                <a:latin typeface="Garamond" pitchFamily="18" charset="0"/>
              </a:rPr>
              <a:t> models and some open data examples, with the objective of developing public policy recommendations to assuage government to include </a:t>
            </a:r>
            <a:r>
              <a:rPr lang="en-IE" sz="1200" i="1" dirty="0" err="1" smtClean="0">
                <a:latin typeface="Garamond" pitchFamily="18" charset="0"/>
              </a:rPr>
              <a:t>crowdsourcing</a:t>
            </a:r>
            <a:r>
              <a:rPr lang="en-IE" sz="1200" i="1" dirty="0" smtClean="0">
                <a:latin typeface="Garamond" pitchFamily="18" charset="0"/>
              </a:rPr>
              <a:t> into their public engagement practices. A recent report by the European Commission (Science for Environmental Policy 2013) remarked that in Europe many initiatives to incorporate CS in environmental policymaking as part of a broader development of participatory forms of democracy are in their early stages. This paper will contribute in a small way to the advancement of knowledge in this area.</a:t>
            </a:r>
          </a:p>
          <a:p>
            <a:pPr marL="0" lvl="0" indent="0">
              <a:buNone/>
            </a:pPr>
            <a:r>
              <a:rPr lang="en-IE" sz="1200" i="1" dirty="0" smtClean="0">
                <a:latin typeface="Garamond" pitchFamily="18" charset="0"/>
              </a:rPr>
              <a:t>Finally, we argue that governmental reform, increased demand for transparency and accountability combined with open government practices are changing the relationship between the public and government and can serve as springboards for developing the concept of data informed co-governance and open opportunities for the incorporation of VGI, CS and PM into government decision-making, policy development, and meeting regulatory reporting obligations. </a:t>
            </a:r>
          </a:p>
          <a:p>
            <a:pPr marL="0" lvl="0" indent="0">
              <a:buNone/>
            </a:pPr>
            <a:endParaRPr lang="en-IE" sz="1200" i="1" dirty="0" smtClean="0">
              <a:latin typeface="Garamond" pitchFamily="18"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Citizen Science (CS)</a:t>
            </a:r>
            <a:endParaRPr lang="en-IE" dirty="0"/>
          </a:p>
        </p:txBody>
      </p:sp>
      <p:sp>
        <p:nvSpPr>
          <p:cNvPr id="4" name="Content Placeholder 3"/>
          <p:cNvSpPr>
            <a:spLocks noGrp="1"/>
          </p:cNvSpPr>
          <p:nvPr>
            <p:ph sz="half" idx="1"/>
          </p:nvPr>
        </p:nvSpPr>
        <p:spPr>
          <a:xfrm>
            <a:off x="4644008" y="1700808"/>
            <a:ext cx="4320480" cy="4968552"/>
          </a:xfrm>
        </p:spPr>
        <p:txBody>
          <a:bodyPr>
            <a:normAutofit fontScale="77500" lnSpcReduction="20000"/>
          </a:bodyPr>
          <a:lstStyle/>
          <a:p>
            <a:r>
              <a:rPr lang="en-IE" dirty="0" smtClean="0"/>
              <a:t>process whereby citizens are involved in science as researchers: </a:t>
            </a:r>
          </a:p>
          <a:p>
            <a:pPr lvl="1"/>
            <a:r>
              <a:rPr lang="en-IE" dirty="0" smtClean="0"/>
              <a:t>concerned citizens </a:t>
            </a:r>
          </a:p>
          <a:p>
            <a:pPr lvl="1"/>
            <a:r>
              <a:rPr lang="en-IE" dirty="0" smtClean="0"/>
              <a:t>government agencies </a:t>
            </a:r>
          </a:p>
          <a:p>
            <a:pPr lvl="1"/>
            <a:r>
              <a:rPr lang="en-IE" dirty="0" smtClean="0"/>
              <a:t>industry </a:t>
            </a:r>
          </a:p>
          <a:p>
            <a:pPr lvl="1"/>
            <a:r>
              <a:rPr lang="en-IE" dirty="0" smtClean="0"/>
              <a:t>academia </a:t>
            </a:r>
          </a:p>
          <a:p>
            <a:pPr lvl="1"/>
            <a:r>
              <a:rPr lang="en-IE" dirty="0" smtClean="0"/>
              <a:t>community groups, and </a:t>
            </a:r>
          </a:p>
          <a:p>
            <a:pPr lvl="1"/>
            <a:r>
              <a:rPr lang="en-IE" dirty="0" smtClean="0"/>
              <a:t>local institutions </a:t>
            </a:r>
          </a:p>
          <a:p>
            <a:r>
              <a:rPr lang="en-IE" dirty="0" smtClean="0"/>
              <a:t>collaborate to monitor, track and respond to issues of common community concern. </a:t>
            </a:r>
          </a:p>
          <a:p>
            <a:r>
              <a:rPr lang="en-IE" dirty="0" smtClean="0"/>
              <a:t>not “scientists using citizens as data collectors,” but rather, “citizens as scientists”</a:t>
            </a:r>
          </a:p>
        </p:txBody>
      </p:sp>
      <p:sp>
        <p:nvSpPr>
          <p:cNvPr id="5" name="TextBox 4"/>
          <p:cNvSpPr txBox="1"/>
          <p:nvPr/>
        </p:nvSpPr>
        <p:spPr>
          <a:xfrm>
            <a:off x="4806170" y="6237312"/>
            <a:ext cx="4158318" cy="369332"/>
          </a:xfrm>
          <a:prstGeom prst="rect">
            <a:avLst/>
          </a:prstGeom>
          <a:noFill/>
        </p:spPr>
        <p:txBody>
          <a:bodyPr wrap="none" rtlCol="0">
            <a:spAutoFit/>
          </a:bodyPr>
          <a:lstStyle/>
          <a:p>
            <a:r>
              <a:rPr lang="en-IE" i="1" dirty="0" smtClean="0">
                <a:solidFill>
                  <a:srgbClr val="002060"/>
                </a:solidFill>
                <a:latin typeface="Garamond" pitchFamily="18" charset="0"/>
              </a:rPr>
              <a:t>Conrad, Cathy C., and Krista G. </a:t>
            </a:r>
            <a:r>
              <a:rPr lang="en-IE" i="1" dirty="0" err="1" smtClean="0">
                <a:solidFill>
                  <a:srgbClr val="002060"/>
                </a:solidFill>
                <a:latin typeface="Garamond" pitchFamily="18" charset="0"/>
              </a:rPr>
              <a:t>Hilchey</a:t>
            </a:r>
            <a:r>
              <a:rPr lang="en-IE" i="1" dirty="0" smtClean="0">
                <a:solidFill>
                  <a:srgbClr val="002060"/>
                </a:solidFill>
                <a:latin typeface="Garamond" pitchFamily="18" charset="0"/>
              </a:rPr>
              <a:t> (2011) </a:t>
            </a:r>
            <a:endParaRPr lang="en-IE" i="1" dirty="0">
              <a:solidFill>
                <a:srgbClr val="002060"/>
              </a:solidFill>
              <a:latin typeface="Garamond" pitchFamily="18" charset="0"/>
            </a:endParaRPr>
          </a:p>
        </p:txBody>
      </p:sp>
      <p:pic>
        <p:nvPicPr>
          <p:cNvPr id="71681" name="Picture 1"/>
          <p:cNvPicPr>
            <a:picLocks noChangeAspect="1" noChangeArrowheads="1"/>
          </p:cNvPicPr>
          <p:nvPr/>
        </p:nvPicPr>
        <p:blipFill>
          <a:blip r:embed="rId3" cstate="print"/>
          <a:srcRect l="21600" t="19461" r="19451" b="7934"/>
          <a:stretch>
            <a:fillRect/>
          </a:stretch>
        </p:blipFill>
        <p:spPr bwMode="auto">
          <a:xfrm>
            <a:off x="-4573016" y="0"/>
            <a:ext cx="4248472" cy="3145815"/>
          </a:xfrm>
          <a:prstGeom prst="rect">
            <a:avLst/>
          </a:prstGeom>
          <a:noFill/>
          <a:ln w="9525">
            <a:noFill/>
            <a:miter lim="800000"/>
            <a:headEnd/>
            <a:tailEnd/>
          </a:ln>
        </p:spPr>
      </p:pic>
      <p:pic>
        <p:nvPicPr>
          <p:cNvPr id="71683" name="Picture 3" descr="Galaxy Zoo"/>
          <p:cNvPicPr>
            <a:picLocks noChangeAspect="1" noChangeArrowheads="1"/>
          </p:cNvPicPr>
          <p:nvPr/>
        </p:nvPicPr>
        <p:blipFill>
          <a:blip r:embed="rId4" cstate="print"/>
          <a:srcRect/>
          <a:stretch>
            <a:fillRect/>
          </a:stretch>
        </p:blipFill>
        <p:spPr bwMode="auto">
          <a:xfrm>
            <a:off x="1151778" y="1772816"/>
            <a:ext cx="2327943" cy="936104"/>
          </a:xfrm>
          <a:prstGeom prst="rect">
            <a:avLst/>
          </a:prstGeom>
          <a:noFill/>
        </p:spPr>
      </p:pic>
      <p:pic>
        <p:nvPicPr>
          <p:cNvPr id="71688" name="Picture 8" descr="http://static.squarespace.com/static/523afbaee4b0f0c5f10b6ffe/t/52a73bcbe4b0253945d2913d/1386691533896/Project-Noah.jpg"/>
          <p:cNvPicPr>
            <a:picLocks noChangeAspect="1" noChangeArrowheads="1"/>
          </p:cNvPicPr>
          <p:nvPr/>
        </p:nvPicPr>
        <p:blipFill>
          <a:blip r:embed="rId5" cstate="print"/>
          <a:srcRect/>
          <a:stretch>
            <a:fillRect/>
          </a:stretch>
        </p:blipFill>
        <p:spPr bwMode="auto">
          <a:xfrm>
            <a:off x="1280191" y="3858572"/>
            <a:ext cx="2071117" cy="1010588"/>
          </a:xfrm>
          <a:prstGeom prst="rect">
            <a:avLst/>
          </a:prstGeom>
          <a:noFill/>
        </p:spPr>
      </p:pic>
      <p:pic>
        <p:nvPicPr>
          <p:cNvPr id="71694" name="Picture 14" descr="http://blogs.plos.org/citizensci/files/2013/05/safecastorg-logo.png"/>
          <p:cNvPicPr>
            <a:picLocks noChangeAspect="1" noChangeArrowheads="1"/>
          </p:cNvPicPr>
          <p:nvPr/>
        </p:nvPicPr>
        <p:blipFill>
          <a:blip r:embed="rId6" cstate="print"/>
          <a:srcRect t="19016" b="23935"/>
          <a:stretch>
            <a:fillRect/>
          </a:stretch>
        </p:blipFill>
        <p:spPr bwMode="auto">
          <a:xfrm>
            <a:off x="804152" y="2922002"/>
            <a:ext cx="3023195" cy="648072"/>
          </a:xfrm>
          <a:prstGeom prst="rect">
            <a:avLst/>
          </a:prstGeom>
          <a:noFill/>
        </p:spPr>
      </p:pic>
      <p:pic>
        <p:nvPicPr>
          <p:cNvPr id="71696" name="Picture 16" descr="http://wwws4.eea.europa.eu/themes/coast_sea/marine-litterwatch/MarineLitterWatchapproach.jpg/@@images/572d49f6-f83b-4e7e-9bd1-891274be80b0.jpeg"/>
          <p:cNvPicPr>
            <a:picLocks noChangeAspect="1" noChangeArrowheads="1"/>
          </p:cNvPicPr>
          <p:nvPr/>
        </p:nvPicPr>
        <p:blipFill>
          <a:blip r:embed="rId7" cstate="print"/>
          <a:srcRect/>
          <a:stretch>
            <a:fillRect/>
          </a:stretch>
        </p:blipFill>
        <p:spPr bwMode="auto">
          <a:xfrm>
            <a:off x="491547" y="5373216"/>
            <a:ext cx="3648405" cy="1368152"/>
          </a:xfrm>
          <a:prstGeom prst="rect">
            <a:avLst/>
          </a:prstGeom>
          <a:noFill/>
        </p:spPr>
      </p:pic>
      <p:sp>
        <p:nvSpPr>
          <p:cNvPr id="15" name="TextBox 14"/>
          <p:cNvSpPr txBox="1"/>
          <p:nvPr/>
        </p:nvSpPr>
        <p:spPr>
          <a:xfrm>
            <a:off x="1163621" y="5003884"/>
            <a:ext cx="2304256" cy="369332"/>
          </a:xfrm>
          <a:prstGeom prst="rect">
            <a:avLst/>
          </a:prstGeom>
          <a:noFill/>
        </p:spPr>
        <p:txBody>
          <a:bodyPr wrap="square" rtlCol="0">
            <a:spAutoFit/>
          </a:bodyPr>
          <a:lstStyle/>
          <a:p>
            <a:r>
              <a:rPr lang="en-IE" b="1" dirty="0" smtClean="0">
                <a:solidFill>
                  <a:schemeClr val="bg1"/>
                </a:solidFill>
              </a:rPr>
              <a:t>Marine </a:t>
            </a:r>
            <a:r>
              <a:rPr lang="en-IE" b="1" dirty="0" err="1" smtClean="0">
                <a:solidFill>
                  <a:schemeClr val="bg1"/>
                </a:solidFill>
              </a:rPr>
              <a:t>LitterWatch</a:t>
            </a:r>
            <a:endParaRPr lang="en-IE" dirty="0">
              <a:solidFill>
                <a:schemeClr val="bg1"/>
              </a:solidFill>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Participatory Mapping (PM)</a:t>
            </a:r>
            <a:endParaRPr lang="en-IE" dirty="0"/>
          </a:p>
        </p:txBody>
      </p:sp>
      <p:sp>
        <p:nvSpPr>
          <p:cNvPr id="4" name="Content Placeholder 3"/>
          <p:cNvSpPr>
            <a:spLocks noGrp="1"/>
          </p:cNvSpPr>
          <p:nvPr>
            <p:ph sz="half" idx="1"/>
          </p:nvPr>
        </p:nvSpPr>
        <p:spPr/>
        <p:txBody>
          <a:bodyPr>
            <a:normAutofit fontScale="62500" lnSpcReduction="20000"/>
          </a:bodyPr>
          <a:lstStyle/>
          <a:p>
            <a:r>
              <a:rPr lang="en-IE" sz="3300" dirty="0" smtClean="0"/>
              <a:t>Approaches &amp; techniques that combines cartography w/participatory methods to represent the spatial knowledge of local communities. </a:t>
            </a:r>
          </a:p>
          <a:p>
            <a:r>
              <a:rPr lang="en-IE" sz="3300" dirty="0" smtClean="0"/>
              <a:t>inhabitants possess expert knowledge which can be expressed in a geographical framework</a:t>
            </a:r>
          </a:p>
          <a:p>
            <a:r>
              <a:rPr lang="en-IE" sz="3300" dirty="0" smtClean="0"/>
              <a:t>Often socially or culturally distinct understanding w/information that is not in official maps. </a:t>
            </a:r>
          </a:p>
          <a:p>
            <a:pPr lvl="1"/>
            <a:r>
              <a:rPr lang="en-IE" dirty="0" smtClean="0"/>
              <a:t>customary land boundaries</a:t>
            </a:r>
          </a:p>
          <a:p>
            <a:pPr lvl="1"/>
            <a:r>
              <a:rPr lang="en-IE" dirty="0" smtClean="0"/>
              <a:t>traditional natural resource management practices</a:t>
            </a:r>
          </a:p>
          <a:p>
            <a:pPr lvl="1"/>
            <a:r>
              <a:rPr lang="en-IE" dirty="0" smtClean="0"/>
              <a:t>sacred areas</a:t>
            </a:r>
          </a:p>
          <a:p>
            <a:pPr lvl="1"/>
            <a:r>
              <a:rPr lang="en-IE" dirty="0" smtClean="0"/>
              <a:t>Traditional Place names</a:t>
            </a:r>
            <a:endParaRPr lang="en-IE" dirty="0"/>
          </a:p>
        </p:txBody>
      </p:sp>
      <p:sp>
        <p:nvSpPr>
          <p:cNvPr id="5" name="TextBox 4"/>
          <p:cNvSpPr txBox="1"/>
          <p:nvPr/>
        </p:nvSpPr>
        <p:spPr>
          <a:xfrm>
            <a:off x="3635897" y="5397023"/>
            <a:ext cx="720079" cy="1200329"/>
          </a:xfrm>
          <a:prstGeom prst="rect">
            <a:avLst/>
          </a:prstGeom>
          <a:noFill/>
        </p:spPr>
        <p:txBody>
          <a:bodyPr wrap="square" rtlCol="0">
            <a:spAutoFit/>
          </a:bodyPr>
          <a:lstStyle/>
          <a:p>
            <a:pPr algn="ctr"/>
            <a:r>
              <a:rPr lang="en-IE" i="1" dirty="0" smtClean="0">
                <a:solidFill>
                  <a:srgbClr val="002060"/>
                </a:solidFill>
                <a:latin typeface="Garamond" pitchFamily="18" charset="0"/>
              </a:rPr>
              <a:t>Brown and </a:t>
            </a:r>
            <a:r>
              <a:rPr lang="en-IE" i="1" dirty="0" err="1" smtClean="0">
                <a:solidFill>
                  <a:srgbClr val="002060"/>
                </a:solidFill>
                <a:latin typeface="Garamond" pitchFamily="18" charset="0"/>
              </a:rPr>
              <a:t>Kytta</a:t>
            </a:r>
            <a:r>
              <a:rPr lang="en-IE" i="1" dirty="0" smtClean="0">
                <a:solidFill>
                  <a:srgbClr val="002060"/>
                </a:solidFill>
                <a:latin typeface="Garamond" pitchFamily="18" charset="0"/>
              </a:rPr>
              <a:t> 2014</a:t>
            </a:r>
            <a:endParaRPr lang="en-IE" dirty="0">
              <a:solidFill>
                <a:srgbClr val="002060"/>
              </a:solidFill>
              <a:latin typeface="Garamond" pitchFamily="18" charset="0"/>
            </a:endParaRPr>
          </a:p>
        </p:txBody>
      </p:sp>
      <p:pic>
        <p:nvPicPr>
          <p:cNvPr id="69633" name="Picture 1"/>
          <p:cNvPicPr>
            <a:picLocks noChangeAspect="1" noChangeArrowheads="1"/>
          </p:cNvPicPr>
          <p:nvPr/>
        </p:nvPicPr>
        <p:blipFill>
          <a:blip r:embed="rId3" cstate="print"/>
          <a:srcRect l="21600" t="16602" r="20801" b="4057"/>
          <a:stretch>
            <a:fillRect/>
          </a:stretch>
        </p:blipFill>
        <p:spPr bwMode="auto">
          <a:xfrm>
            <a:off x="4703788" y="1844824"/>
            <a:ext cx="4260700" cy="3528392"/>
          </a:xfrm>
          <a:prstGeom prst="rect">
            <a:avLst/>
          </a:prstGeom>
          <a:noFill/>
          <a:ln w="9525">
            <a:noFill/>
            <a:miter lim="800000"/>
            <a:headEnd/>
            <a:tailEnd/>
          </a:ln>
        </p:spPr>
      </p:pic>
      <p:sp>
        <p:nvSpPr>
          <p:cNvPr id="7" name="TextBox 6"/>
          <p:cNvSpPr txBox="1"/>
          <p:nvPr/>
        </p:nvSpPr>
        <p:spPr>
          <a:xfrm>
            <a:off x="4572000" y="5445224"/>
            <a:ext cx="4392488" cy="1723549"/>
          </a:xfrm>
          <a:prstGeom prst="rect">
            <a:avLst/>
          </a:prstGeom>
          <a:noFill/>
        </p:spPr>
        <p:txBody>
          <a:bodyPr wrap="square" rtlCol="0">
            <a:spAutoFit/>
          </a:bodyPr>
          <a:lstStyle/>
          <a:p>
            <a:pPr algn="ctr"/>
            <a:r>
              <a:rPr lang="en-IE" dirty="0" err="1" smtClean="0">
                <a:solidFill>
                  <a:schemeClr val="bg1"/>
                </a:solidFill>
                <a:latin typeface="Garamond" pitchFamily="18" charset="0"/>
              </a:rPr>
              <a:t>Ogiek</a:t>
            </a:r>
            <a:r>
              <a:rPr lang="en-IE" dirty="0" smtClean="0">
                <a:solidFill>
                  <a:schemeClr val="bg1"/>
                </a:solidFill>
                <a:latin typeface="Garamond" pitchFamily="18" charset="0"/>
              </a:rPr>
              <a:t> Peoples visualizing their traditional lands </a:t>
            </a:r>
            <a:r>
              <a:rPr lang="en-IE" dirty="0" err="1" smtClean="0">
                <a:solidFill>
                  <a:schemeClr val="bg1"/>
                </a:solidFill>
                <a:latin typeface="Garamond" pitchFamily="18" charset="0"/>
              </a:rPr>
              <a:t>Nessuit</a:t>
            </a:r>
            <a:r>
              <a:rPr lang="en-IE" dirty="0" smtClean="0">
                <a:solidFill>
                  <a:schemeClr val="bg1"/>
                </a:solidFill>
                <a:latin typeface="Garamond" pitchFamily="18" charset="0"/>
              </a:rPr>
              <a:t>, Kenya</a:t>
            </a:r>
          </a:p>
          <a:p>
            <a:pPr algn="ctr"/>
            <a:r>
              <a:rPr lang="en-IE" sz="1400" i="1" dirty="0" smtClean="0">
                <a:solidFill>
                  <a:schemeClr val="bg1"/>
                </a:solidFill>
                <a:latin typeface="Garamond" pitchFamily="18" charset="0"/>
              </a:rPr>
              <a:t>Good practices in participatory Mapping (2009) </a:t>
            </a:r>
          </a:p>
          <a:p>
            <a:pPr algn="ctr"/>
            <a:r>
              <a:rPr lang="en-IE" sz="1400" i="1" dirty="0" smtClean="0">
                <a:solidFill>
                  <a:schemeClr val="bg1"/>
                </a:solidFill>
                <a:latin typeface="Garamond" pitchFamily="18" charset="0"/>
              </a:rPr>
              <a:t>International Fund for  Agricultural Development (IFAD) http://www.ifad.org/pub/map/pm_web.pdf</a:t>
            </a:r>
          </a:p>
          <a:p>
            <a:pPr algn="ctr"/>
            <a:endParaRPr lang="en-IE" sz="1400" i="1" dirty="0" smtClean="0">
              <a:solidFill>
                <a:schemeClr val="bg1"/>
              </a:solidFill>
              <a:latin typeface="Garamond" pitchFamily="18" charset="0"/>
            </a:endParaRPr>
          </a:p>
          <a:p>
            <a:endParaRPr lang="en-IE" sz="1400" i="1"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smtClean="0"/>
              <a:t>Crowdsourcing</a:t>
            </a:r>
            <a:endParaRPr lang="en-IE" dirty="0"/>
          </a:p>
        </p:txBody>
      </p:sp>
      <p:sp>
        <p:nvSpPr>
          <p:cNvPr id="4" name="Content Placeholder 3"/>
          <p:cNvSpPr>
            <a:spLocks noGrp="1"/>
          </p:cNvSpPr>
          <p:nvPr>
            <p:ph sz="half" idx="2"/>
          </p:nvPr>
        </p:nvSpPr>
        <p:spPr>
          <a:xfrm>
            <a:off x="4644008" y="1628800"/>
            <a:ext cx="4320480" cy="4536503"/>
          </a:xfrm>
        </p:spPr>
        <p:txBody>
          <a:bodyPr>
            <a:normAutofit fontScale="92500" lnSpcReduction="20000"/>
          </a:bodyPr>
          <a:lstStyle/>
          <a:p>
            <a:r>
              <a:rPr lang="en-IE" dirty="0" smtClean="0"/>
              <a:t>Involves people not normally in your workspace to help collect information</a:t>
            </a:r>
          </a:p>
          <a:p>
            <a:pPr lvl="0"/>
            <a:r>
              <a:rPr lang="en-IE" dirty="0" smtClean="0"/>
              <a:t>An organization has a task it needs performed</a:t>
            </a:r>
          </a:p>
          <a:p>
            <a:pPr lvl="0"/>
            <a:r>
              <a:rPr lang="en-IE" dirty="0" smtClean="0"/>
              <a:t>An online community voluntarily performs the task</a:t>
            </a:r>
          </a:p>
          <a:p>
            <a:pPr lvl="0"/>
            <a:r>
              <a:rPr lang="en-IE" dirty="0" smtClean="0"/>
              <a:t>The result is mutual benefit for the organization and the online community.</a:t>
            </a:r>
          </a:p>
          <a:p>
            <a:endParaRPr lang="en-IE" dirty="0"/>
          </a:p>
        </p:txBody>
      </p:sp>
      <p:pic>
        <p:nvPicPr>
          <p:cNvPr id="5" name="Picture 2"/>
          <p:cNvPicPr>
            <a:picLocks noChangeAspect="1" noChangeArrowheads="1"/>
          </p:cNvPicPr>
          <p:nvPr/>
        </p:nvPicPr>
        <p:blipFill>
          <a:blip r:embed="rId3" cstate="print"/>
          <a:srcRect l="23850" t="9731" r="23951" b="22904"/>
          <a:stretch>
            <a:fillRect/>
          </a:stretch>
        </p:blipFill>
        <p:spPr bwMode="auto">
          <a:xfrm>
            <a:off x="395536" y="1628800"/>
            <a:ext cx="3750817" cy="2910117"/>
          </a:xfrm>
          <a:prstGeom prst="rect">
            <a:avLst/>
          </a:prstGeom>
          <a:noFill/>
          <a:ln w="9525">
            <a:noFill/>
            <a:miter lim="800000"/>
            <a:headEnd/>
            <a:tailEnd/>
          </a:ln>
        </p:spPr>
      </p:pic>
      <p:pic>
        <p:nvPicPr>
          <p:cNvPr id="95234" name="Picture 2"/>
          <p:cNvPicPr>
            <a:picLocks noChangeAspect="1" noChangeArrowheads="1"/>
          </p:cNvPicPr>
          <p:nvPr/>
        </p:nvPicPr>
        <p:blipFill>
          <a:blip r:embed="rId4" cstate="print"/>
          <a:srcRect l="16422" t="31901" r="38579" b="28892"/>
          <a:stretch>
            <a:fillRect/>
          </a:stretch>
        </p:blipFill>
        <p:spPr bwMode="auto">
          <a:xfrm>
            <a:off x="467544" y="4653136"/>
            <a:ext cx="3636912" cy="1905025"/>
          </a:xfrm>
          <a:prstGeom prst="rect">
            <a:avLst/>
          </a:prstGeom>
          <a:noFill/>
          <a:ln w="9525">
            <a:noFill/>
            <a:miter lim="800000"/>
            <a:headEnd/>
            <a:tailEnd/>
          </a:ln>
        </p:spPr>
      </p:pic>
      <p:pic>
        <p:nvPicPr>
          <p:cNvPr id="95235" name="Picture 3"/>
          <p:cNvPicPr>
            <a:picLocks noChangeAspect="1" noChangeArrowheads="1"/>
          </p:cNvPicPr>
          <p:nvPr/>
        </p:nvPicPr>
        <p:blipFill>
          <a:blip r:embed="rId5" cstate="print"/>
          <a:srcRect l="15750" t="21707" r="16751" b="4191"/>
          <a:stretch>
            <a:fillRect/>
          </a:stretch>
        </p:blipFill>
        <p:spPr bwMode="auto">
          <a:xfrm>
            <a:off x="74773" y="2780928"/>
            <a:ext cx="4497227" cy="2968170"/>
          </a:xfrm>
          <a:prstGeom prst="rect">
            <a:avLst/>
          </a:prstGeom>
          <a:noFill/>
          <a:ln w="9525">
            <a:noFill/>
            <a:miter lim="800000"/>
            <a:headEnd/>
            <a:tailEnd/>
          </a:ln>
        </p:spPr>
      </p:pic>
      <p:sp>
        <p:nvSpPr>
          <p:cNvPr id="8" name="TextBox 7"/>
          <p:cNvSpPr txBox="1"/>
          <p:nvPr/>
        </p:nvSpPr>
        <p:spPr>
          <a:xfrm>
            <a:off x="4355976" y="6165304"/>
            <a:ext cx="4788025" cy="646331"/>
          </a:xfrm>
          <a:prstGeom prst="rect">
            <a:avLst/>
          </a:prstGeom>
          <a:noFill/>
        </p:spPr>
        <p:txBody>
          <a:bodyPr wrap="square" rtlCol="0">
            <a:spAutoFit/>
          </a:bodyPr>
          <a:lstStyle/>
          <a:p>
            <a:pPr algn="ctr"/>
            <a:r>
              <a:rPr lang="en-IE" i="1" dirty="0" smtClean="0">
                <a:solidFill>
                  <a:schemeClr val="bg1"/>
                </a:solidFill>
                <a:latin typeface="Garamond" pitchFamily="18" charset="0"/>
              </a:rPr>
              <a:t>Daren C. </a:t>
            </a:r>
            <a:r>
              <a:rPr lang="en-IE" i="1" dirty="0" err="1" smtClean="0">
                <a:solidFill>
                  <a:schemeClr val="bg1"/>
                </a:solidFill>
                <a:latin typeface="Garamond" pitchFamily="18" charset="0"/>
              </a:rPr>
              <a:t>Brabham</a:t>
            </a:r>
            <a:r>
              <a:rPr lang="en-IE" i="1" dirty="0" smtClean="0">
                <a:solidFill>
                  <a:schemeClr val="bg1"/>
                </a:solidFill>
                <a:latin typeface="Garamond" pitchFamily="18" charset="0"/>
              </a:rPr>
              <a:t> IBM </a:t>
            </a:r>
            <a:r>
              <a:rPr lang="en-IE" i="1" dirty="0" err="1" smtClean="0">
                <a:solidFill>
                  <a:schemeClr val="bg1"/>
                </a:solidFill>
                <a:latin typeface="Garamond" pitchFamily="18" charset="0"/>
              </a:rPr>
              <a:t>Center</a:t>
            </a:r>
            <a:r>
              <a:rPr lang="en-IE" i="1" dirty="0" smtClean="0">
                <a:solidFill>
                  <a:schemeClr val="bg1"/>
                </a:solidFill>
                <a:latin typeface="Garamond" pitchFamily="18" charset="0"/>
              </a:rPr>
              <a:t> for The Business of Government, 2013, Using </a:t>
            </a:r>
            <a:r>
              <a:rPr lang="en-IE" i="1" dirty="0" err="1" smtClean="0">
                <a:solidFill>
                  <a:schemeClr val="bg1"/>
                </a:solidFill>
                <a:latin typeface="Garamond" pitchFamily="18" charset="0"/>
              </a:rPr>
              <a:t>Crowdsourcing</a:t>
            </a:r>
            <a:r>
              <a:rPr lang="en-IE" i="1" dirty="0" smtClean="0">
                <a:solidFill>
                  <a:schemeClr val="bg1"/>
                </a:solidFill>
                <a:latin typeface="Garamond" pitchFamily="18" charset="0"/>
              </a:rPr>
              <a:t> In Government</a:t>
            </a:r>
            <a:endParaRPr lang="en-IE" i="1" dirty="0">
              <a:solidFill>
                <a:schemeClr val="bg1"/>
              </a:solidFill>
              <a:latin typeface="Garamond"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5234"/>
                                        </p:tgtEl>
                                        <p:attrNameLst>
                                          <p:attrName>style.visibility</p:attrName>
                                        </p:attrNameLst>
                                      </p:cBhvr>
                                      <p:to>
                                        <p:strVal val="visible"/>
                                      </p:to>
                                    </p:set>
                                    <p:anim calcmode="lin" valueType="num">
                                      <p:cBhvr additive="base">
                                        <p:cTn id="13" dur="500" fill="hold"/>
                                        <p:tgtEl>
                                          <p:spTgt spid="95234"/>
                                        </p:tgtEl>
                                        <p:attrNameLst>
                                          <p:attrName>ppt_x</p:attrName>
                                        </p:attrNameLst>
                                      </p:cBhvr>
                                      <p:tavLst>
                                        <p:tav tm="0">
                                          <p:val>
                                            <p:strVal val="#ppt_x"/>
                                          </p:val>
                                        </p:tav>
                                        <p:tav tm="100000">
                                          <p:val>
                                            <p:strVal val="#ppt_x"/>
                                          </p:val>
                                        </p:tav>
                                      </p:tavLst>
                                    </p:anim>
                                    <p:anim calcmode="lin" valueType="num">
                                      <p:cBhvr additive="base">
                                        <p:cTn id="14" dur="500" fill="hold"/>
                                        <p:tgtEl>
                                          <p:spTgt spid="9523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95235"/>
                                        </p:tgtEl>
                                        <p:attrNameLst>
                                          <p:attrName>style.visibility</p:attrName>
                                        </p:attrNameLst>
                                      </p:cBhvr>
                                      <p:to>
                                        <p:strVal val="visible"/>
                                      </p:to>
                                    </p:set>
                                    <p:anim calcmode="lin" valueType="num">
                                      <p:cBhvr additive="base">
                                        <p:cTn id="19" dur="500" fill="hold"/>
                                        <p:tgtEl>
                                          <p:spTgt spid="95235"/>
                                        </p:tgtEl>
                                        <p:attrNameLst>
                                          <p:attrName>ppt_x</p:attrName>
                                        </p:attrNameLst>
                                      </p:cBhvr>
                                      <p:tavLst>
                                        <p:tav tm="0">
                                          <p:val>
                                            <p:strVal val="#ppt_x"/>
                                          </p:val>
                                        </p:tav>
                                        <p:tav tm="100000">
                                          <p:val>
                                            <p:strVal val="#ppt_x"/>
                                          </p:val>
                                        </p:tav>
                                      </p:tavLst>
                                    </p:anim>
                                    <p:anim calcmode="lin" valueType="num">
                                      <p:cBhvr additive="base">
                                        <p:cTn id="20" dur="500" fill="hold"/>
                                        <p:tgtEl>
                                          <p:spTgt spid="952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err="1" smtClean="0"/>
              <a:t>Crowdsourcing</a:t>
            </a:r>
            <a:endParaRPr lang="en-IE" dirty="0"/>
          </a:p>
        </p:txBody>
      </p:sp>
      <p:pic>
        <p:nvPicPr>
          <p:cNvPr id="2050" name="Picture 2"/>
          <p:cNvPicPr>
            <a:picLocks noChangeAspect="1" noChangeArrowheads="1"/>
          </p:cNvPicPr>
          <p:nvPr/>
        </p:nvPicPr>
        <p:blipFill>
          <a:blip r:embed="rId3" cstate="print"/>
          <a:srcRect/>
          <a:stretch>
            <a:fillRect/>
          </a:stretch>
        </p:blipFill>
        <p:spPr bwMode="auto">
          <a:xfrm>
            <a:off x="1187624" y="1700808"/>
            <a:ext cx="6480720" cy="4369260"/>
          </a:xfrm>
          <a:prstGeom prst="rect">
            <a:avLst/>
          </a:prstGeom>
          <a:noFill/>
          <a:ln w="9525">
            <a:noFill/>
            <a:miter lim="800000"/>
            <a:headEnd/>
            <a:tailEnd/>
          </a:ln>
        </p:spPr>
      </p:pic>
      <p:sp>
        <p:nvSpPr>
          <p:cNvPr id="8" name="TextBox 7"/>
          <p:cNvSpPr txBox="1"/>
          <p:nvPr/>
        </p:nvSpPr>
        <p:spPr>
          <a:xfrm>
            <a:off x="1043608" y="6211669"/>
            <a:ext cx="6552728" cy="646331"/>
          </a:xfrm>
          <a:prstGeom prst="rect">
            <a:avLst/>
          </a:prstGeom>
          <a:noFill/>
        </p:spPr>
        <p:txBody>
          <a:bodyPr wrap="square" rtlCol="0">
            <a:spAutoFit/>
          </a:bodyPr>
          <a:lstStyle/>
          <a:p>
            <a:pPr algn="ctr"/>
            <a:r>
              <a:rPr lang="en-IE" i="1" dirty="0" smtClean="0">
                <a:solidFill>
                  <a:schemeClr val="bg1"/>
                </a:solidFill>
                <a:latin typeface="Garamond" pitchFamily="18" charset="0"/>
              </a:rPr>
              <a:t>Daren C. </a:t>
            </a:r>
            <a:r>
              <a:rPr lang="en-IE" i="1" dirty="0" err="1" smtClean="0">
                <a:solidFill>
                  <a:schemeClr val="bg1"/>
                </a:solidFill>
                <a:latin typeface="Garamond" pitchFamily="18" charset="0"/>
              </a:rPr>
              <a:t>Brabham</a:t>
            </a:r>
            <a:r>
              <a:rPr lang="en-IE" i="1" dirty="0" smtClean="0">
                <a:solidFill>
                  <a:schemeClr val="bg1"/>
                </a:solidFill>
                <a:latin typeface="Garamond" pitchFamily="18" charset="0"/>
              </a:rPr>
              <a:t>  &amp; IBM </a:t>
            </a:r>
            <a:r>
              <a:rPr lang="en-IE" i="1" dirty="0" err="1" smtClean="0">
                <a:solidFill>
                  <a:schemeClr val="bg1"/>
                </a:solidFill>
                <a:latin typeface="Garamond" pitchFamily="18" charset="0"/>
              </a:rPr>
              <a:t>Center</a:t>
            </a:r>
            <a:r>
              <a:rPr lang="en-IE" i="1" dirty="0" smtClean="0">
                <a:solidFill>
                  <a:schemeClr val="bg1"/>
                </a:solidFill>
                <a:latin typeface="Garamond" pitchFamily="18" charset="0"/>
              </a:rPr>
              <a:t> for The Business of Government,(2013) Using </a:t>
            </a:r>
            <a:r>
              <a:rPr lang="en-IE" i="1" dirty="0" err="1" smtClean="0">
                <a:solidFill>
                  <a:schemeClr val="bg1"/>
                </a:solidFill>
                <a:latin typeface="Garamond" pitchFamily="18" charset="0"/>
              </a:rPr>
              <a:t>Crowdsourcing</a:t>
            </a:r>
            <a:r>
              <a:rPr lang="en-IE" i="1" dirty="0" smtClean="0">
                <a:solidFill>
                  <a:schemeClr val="bg1"/>
                </a:solidFill>
                <a:latin typeface="Garamond" pitchFamily="18" charset="0"/>
              </a:rPr>
              <a:t> In Government</a:t>
            </a:r>
            <a:endParaRPr lang="en-IE" i="1" dirty="0">
              <a:solidFill>
                <a:schemeClr val="bg1"/>
              </a:solidFill>
              <a:latin typeface="Garamond" pitchFamily="18"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smtClean="0"/>
              <a:t>Typology of Participation</a:t>
            </a:r>
            <a:endParaRPr lang="en-IE" dirty="0"/>
          </a:p>
        </p:txBody>
      </p:sp>
      <p:pic>
        <p:nvPicPr>
          <p:cNvPr id="6146" name="Picture 2" descr="https://lh6.googleusercontent.com/yt6nIcEDqFhI5wEkSMjmjDWUo7h-alCoE61Bz_Vg_bH1tM6ZAq-wJfeJ8yTJqeiFJY_6T70fb9N-Uki6_GH4sJqONAyhQ6yEZAjQPTnizBbpQMmMVAmlTdJFNysKUKMbVA"/>
          <p:cNvPicPr>
            <a:picLocks noChangeAspect="1" noChangeArrowheads="1"/>
          </p:cNvPicPr>
          <p:nvPr/>
        </p:nvPicPr>
        <p:blipFill>
          <a:blip r:embed="rId3" cstate="print"/>
          <a:srcRect/>
          <a:stretch>
            <a:fillRect/>
          </a:stretch>
        </p:blipFill>
        <p:spPr bwMode="auto">
          <a:xfrm>
            <a:off x="1259632" y="1772816"/>
            <a:ext cx="6886575" cy="4248151"/>
          </a:xfrm>
          <a:prstGeom prst="rect">
            <a:avLst/>
          </a:prstGeom>
          <a:noFill/>
        </p:spPr>
      </p:pic>
      <p:sp>
        <p:nvSpPr>
          <p:cNvPr id="5" name="TextBox 4"/>
          <p:cNvSpPr txBox="1"/>
          <p:nvPr/>
        </p:nvSpPr>
        <p:spPr>
          <a:xfrm>
            <a:off x="179512" y="6157753"/>
            <a:ext cx="8820472" cy="923330"/>
          </a:xfrm>
          <a:prstGeom prst="rect">
            <a:avLst/>
          </a:prstGeom>
          <a:noFill/>
        </p:spPr>
        <p:txBody>
          <a:bodyPr wrap="square" rtlCol="0">
            <a:spAutoFit/>
          </a:bodyPr>
          <a:lstStyle/>
          <a:p>
            <a:pPr algn="ctr"/>
            <a:r>
              <a:rPr lang="en-IE" i="1" dirty="0" err="1" smtClean="0">
                <a:solidFill>
                  <a:schemeClr val="bg1"/>
                </a:solidFill>
                <a:latin typeface="Garamond" pitchFamily="18" charset="0"/>
              </a:rPr>
              <a:t>Muki</a:t>
            </a:r>
            <a:r>
              <a:rPr lang="en-IE" i="1" dirty="0" smtClean="0">
                <a:solidFill>
                  <a:schemeClr val="bg1"/>
                </a:solidFill>
                <a:latin typeface="Garamond" pitchFamily="18" charset="0"/>
              </a:rPr>
              <a:t> </a:t>
            </a:r>
            <a:r>
              <a:rPr lang="en-IE" i="1" dirty="0" err="1" smtClean="0">
                <a:solidFill>
                  <a:schemeClr val="bg1"/>
                </a:solidFill>
                <a:latin typeface="Garamond" pitchFamily="18" charset="0"/>
              </a:rPr>
              <a:t>Haklay</a:t>
            </a:r>
            <a:r>
              <a:rPr lang="en-IE" i="1" dirty="0" smtClean="0">
                <a:solidFill>
                  <a:schemeClr val="bg1"/>
                </a:solidFill>
                <a:latin typeface="Garamond" pitchFamily="18" charset="0"/>
              </a:rPr>
              <a:t>, Citizen Science and Volunteered Geographic Information: </a:t>
            </a:r>
          </a:p>
          <a:p>
            <a:pPr algn="ctr"/>
            <a:r>
              <a:rPr lang="en-IE" i="1" dirty="0" smtClean="0">
                <a:solidFill>
                  <a:schemeClr val="bg1"/>
                </a:solidFill>
                <a:latin typeface="Garamond" pitchFamily="18" charset="0"/>
              </a:rPr>
              <a:t>Overview and Typology of Participation. (2013) </a:t>
            </a:r>
          </a:p>
          <a:p>
            <a:endParaRPr lang="en-IE"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IE" dirty="0" smtClean="0"/>
              <a:t>Spectrum of VGI Contributors</a:t>
            </a:r>
            <a:endParaRPr lang="en-IE" dirty="0"/>
          </a:p>
        </p:txBody>
      </p:sp>
      <p:grpSp>
        <p:nvGrpSpPr>
          <p:cNvPr id="3" name="Group 2"/>
          <p:cNvGrpSpPr/>
          <p:nvPr/>
        </p:nvGrpSpPr>
        <p:grpSpPr>
          <a:xfrm>
            <a:off x="201216" y="1196752"/>
            <a:ext cx="8259216" cy="5435600"/>
            <a:chOff x="683568" y="620688"/>
            <a:chExt cx="8259216" cy="5565035"/>
          </a:xfrm>
        </p:grpSpPr>
        <p:grpSp>
          <p:nvGrpSpPr>
            <p:cNvPr id="4" name="Group 24"/>
            <p:cNvGrpSpPr/>
            <p:nvPr/>
          </p:nvGrpSpPr>
          <p:grpSpPr>
            <a:xfrm>
              <a:off x="683568" y="620688"/>
              <a:ext cx="8259216" cy="5565035"/>
              <a:chOff x="683568" y="620688"/>
              <a:chExt cx="8259216" cy="5565035"/>
            </a:xfrm>
          </p:grpSpPr>
          <p:grpSp>
            <p:nvGrpSpPr>
              <p:cNvPr id="7" name="Group 23"/>
              <p:cNvGrpSpPr/>
              <p:nvPr/>
            </p:nvGrpSpPr>
            <p:grpSpPr>
              <a:xfrm>
                <a:off x="683568" y="1124744"/>
                <a:ext cx="8259216" cy="5060979"/>
                <a:chOff x="683568" y="1124744"/>
                <a:chExt cx="8259216" cy="5060979"/>
              </a:xfrm>
            </p:grpSpPr>
            <p:sp>
              <p:nvSpPr>
                <p:cNvPr id="9" name="TextBox 8"/>
                <p:cNvSpPr txBox="1"/>
                <p:nvPr/>
              </p:nvSpPr>
              <p:spPr>
                <a:xfrm>
                  <a:off x="2246040" y="5445225"/>
                  <a:ext cx="6120680" cy="740498"/>
                </a:xfrm>
                <a:prstGeom prst="rect">
                  <a:avLst/>
                </a:prstGeom>
                <a:noFill/>
              </p:spPr>
              <p:txBody>
                <a:bodyPr wrap="square" rtlCol="0">
                  <a:spAutoFit/>
                </a:bodyPr>
                <a:lstStyle/>
                <a:p>
                  <a:pPr algn="ctr">
                    <a:spcAft>
                      <a:spcPts val="1200"/>
                    </a:spcAft>
                  </a:pPr>
                  <a:r>
                    <a:rPr lang="en-CA" sz="2400" dirty="0" smtClean="0">
                      <a:solidFill>
                        <a:schemeClr val="bg1"/>
                      </a:solidFill>
                      <a:latin typeface="Garamond" pitchFamily="18" charset="0"/>
                    </a:rPr>
                    <a:t>Knowledge of Geographic Information</a:t>
                  </a:r>
                </a:p>
                <a:p>
                  <a:pPr algn="ctr">
                    <a:spcAft>
                      <a:spcPts val="1200"/>
                    </a:spcAft>
                  </a:pPr>
                  <a:endParaRPr lang="en-CA" sz="700" i="1" dirty="0"/>
                </a:p>
              </p:txBody>
            </p:sp>
            <p:sp>
              <p:nvSpPr>
                <p:cNvPr id="10" name="TextBox 9"/>
                <p:cNvSpPr txBox="1"/>
                <p:nvPr/>
              </p:nvSpPr>
              <p:spPr>
                <a:xfrm>
                  <a:off x="683568" y="2852936"/>
                  <a:ext cx="1739579" cy="1228912"/>
                </a:xfrm>
                <a:prstGeom prst="rect">
                  <a:avLst/>
                </a:prstGeom>
                <a:noFill/>
              </p:spPr>
              <p:txBody>
                <a:bodyPr wrap="none" rtlCol="0">
                  <a:spAutoFit/>
                </a:bodyPr>
                <a:lstStyle/>
                <a:p>
                  <a:r>
                    <a:rPr lang="en-CA" sz="2400" dirty="0" smtClean="0">
                      <a:solidFill>
                        <a:schemeClr val="bg1"/>
                      </a:solidFill>
                      <a:latin typeface="Garamond" pitchFamily="18" charset="0"/>
                    </a:rPr>
                    <a:t>Degree of   </a:t>
                  </a:r>
                </a:p>
                <a:p>
                  <a:r>
                    <a:rPr lang="en-CA" sz="2400" dirty="0" smtClean="0">
                      <a:solidFill>
                        <a:schemeClr val="bg1"/>
                      </a:solidFill>
                      <a:latin typeface="Garamond" pitchFamily="18" charset="0"/>
                    </a:rPr>
                    <a:t>VGI</a:t>
                  </a:r>
                  <a:br>
                    <a:rPr lang="en-CA" sz="2400" dirty="0" smtClean="0">
                      <a:solidFill>
                        <a:schemeClr val="bg1"/>
                      </a:solidFill>
                      <a:latin typeface="Garamond" pitchFamily="18" charset="0"/>
                    </a:rPr>
                  </a:br>
                  <a:r>
                    <a:rPr lang="en-CA" sz="2400" dirty="0" smtClean="0">
                      <a:solidFill>
                        <a:schemeClr val="bg1"/>
                      </a:solidFill>
                      <a:latin typeface="Garamond" pitchFamily="18" charset="0"/>
                    </a:rPr>
                    <a:t>Contribution</a:t>
                  </a:r>
                  <a:endParaRPr lang="en-CA" sz="2400" dirty="0">
                    <a:solidFill>
                      <a:schemeClr val="bg1"/>
                    </a:solidFill>
                    <a:latin typeface="Garamond" pitchFamily="18" charset="0"/>
                  </a:endParaRPr>
                </a:p>
              </p:txBody>
            </p:sp>
            <p:sp>
              <p:nvSpPr>
                <p:cNvPr id="11" name="Plus 10"/>
                <p:cNvSpPr/>
                <p:nvPr/>
              </p:nvSpPr>
              <p:spPr>
                <a:xfrm>
                  <a:off x="2051720" y="1124744"/>
                  <a:ext cx="266328" cy="263268"/>
                </a:xfrm>
                <a:prstGeom prst="mathPlu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2" name="Plus 11"/>
                <p:cNvSpPr/>
                <p:nvPr/>
              </p:nvSpPr>
              <p:spPr>
                <a:xfrm>
                  <a:off x="8676456" y="5301208"/>
                  <a:ext cx="266328" cy="263268"/>
                </a:xfrm>
                <a:prstGeom prst="mathPlus">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3" name="Rectangle 12"/>
                <p:cNvSpPr/>
                <p:nvPr/>
              </p:nvSpPr>
              <p:spPr>
                <a:xfrm>
                  <a:off x="2555776" y="4653136"/>
                  <a:ext cx="1368152" cy="378127"/>
                </a:xfrm>
                <a:prstGeom prst="rect">
                  <a:avLst/>
                </a:prstGeom>
                <a:noFill/>
                <a:ln w="19050">
                  <a:solidFill>
                    <a:schemeClr val="accent1"/>
                  </a:solidFill>
                </a:ln>
                <a:effectLst>
                  <a:outerShdw blurRad="50800" dist="38100" dir="2700000" algn="tl" rotWithShape="0">
                    <a:prstClr val="black">
                      <a:alpha val="40000"/>
                    </a:prstClr>
                  </a:outerShdw>
                </a:effectLst>
              </p:spPr>
              <p:txBody>
                <a:bodyPr wrap="square">
                  <a:spAutoFit/>
                </a:bodyPr>
                <a:lstStyle/>
                <a:p>
                  <a:pPr algn="ctr"/>
                  <a:r>
                    <a:rPr lang="en-CA" b="1" dirty="0" smtClean="0">
                      <a:solidFill>
                        <a:schemeClr val="tx2">
                          <a:lumMod val="20000"/>
                          <a:lumOff val="80000"/>
                        </a:schemeClr>
                      </a:solidFill>
                      <a:latin typeface="Trebuchet MS" pitchFamily="34" charset="0"/>
                    </a:rPr>
                    <a:t>Neophyte</a:t>
                  </a:r>
                  <a:endParaRPr lang="en-CA" b="1" dirty="0">
                    <a:solidFill>
                      <a:schemeClr val="tx2">
                        <a:lumMod val="20000"/>
                        <a:lumOff val="80000"/>
                      </a:schemeClr>
                    </a:solidFill>
                    <a:latin typeface="Trebuchet MS" pitchFamily="34" charset="0"/>
                  </a:endParaRPr>
                </a:p>
              </p:txBody>
            </p:sp>
            <p:sp>
              <p:nvSpPr>
                <p:cNvPr id="14" name="Rectangle 13"/>
                <p:cNvSpPr/>
                <p:nvPr/>
              </p:nvSpPr>
              <p:spPr>
                <a:xfrm>
                  <a:off x="3707904" y="3284984"/>
                  <a:ext cx="1368152" cy="661722"/>
                </a:xfrm>
                <a:prstGeom prst="rect">
                  <a:avLst/>
                </a:prstGeom>
                <a:solidFill>
                  <a:schemeClr val="tx2">
                    <a:lumMod val="20000"/>
                    <a:lumOff val="8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p>
                  <a:pPr algn="ctr"/>
                  <a:r>
                    <a:rPr lang="en-CA" b="1" dirty="0">
                      <a:solidFill>
                        <a:schemeClr val="tx2"/>
                      </a:solidFill>
                      <a:latin typeface="Trebuchet MS" pitchFamily="34" charset="0"/>
                    </a:rPr>
                    <a:t>Interested Amateur</a:t>
                  </a:r>
                </a:p>
              </p:txBody>
            </p:sp>
            <p:sp>
              <p:nvSpPr>
                <p:cNvPr id="15" name="Rectangle 14"/>
                <p:cNvSpPr/>
                <p:nvPr/>
              </p:nvSpPr>
              <p:spPr>
                <a:xfrm>
                  <a:off x="4932040" y="1916832"/>
                  <a:ext cx="1368152" cy="661722"/>
                </a:xfrm>
                <a:prstGeom prst="rect">
                  <a:avLst/>
                </a:prstGeom>
                <a:solidFill>
                  <a:schemeClr val="tx2">
                    <a:lumMod val="40000"/>
                    <a:lumOff val="6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p>
                  <a:pPr algn="ctr"/>
                  <a:r>
                    <a:rPr lang="en-CA" b="1" dirty="0">
                      <a:solidFill>
                        <a:schemeClr val="tx2"/>
                      </a:solidFill>
                      <a:latin typeface="Trebuchet MS" pitchFamily="34" charset="0"/>
                    </a:rPr>
                    <a:t>Expert Amateur</a:t>
                  </a:r>
                </a:p>
              </p:txBody>
            </p:sp>
            <p:sp>
              <p:nvSpPr>
                <p:cNvPr id="16" name="Rectangle 15"/>
                <p:cNvSpPr/>
                <p:nvPr/>
              </p:nvSpPr>
              <p:spPr>
                <a:xfrm>
                  <a:off x="6156176" y="2996952"/>
                  <a:ext cx="1490464" cy="661722"/>
                </a:xfrm>
                <a:prstGeom prst="rect">
                  <a:avLst/>
                </a:prstGeom>
                <a:solidFill>
                  <a:schemeClr val="tx2">
                    <a:lumMod val="60000"/>
                    <a:lumOff val="40000"/>
                  </a:schemeClr>
                </a:solidFill>
                <a:ln w="19050">
                  <a:solidFill>
                    <a:schemeClr val="accent1"/>
                  </a:solidFill>
                </a:ln>
                <a:effectLst>
                  <a:outerShdw blurRad="50800" dist="38100" dir="2700000" algn="tl" rotWithShape="0">
                    <a:prstClr val="black">
                      <a:alpha val="40000"/>
                    </a:prstClr>
                  </a:outerShdw>
                </a:effectLst>
              </p:spPr>
              <p:txBody>
                <a:bodyPr wrap="square">
                  <a:spAutoFit/>
                </a:bodyPr>
                <a:lstStyle/>
                <a:p>
                  <a:pPr algn="ctr"/>
                  <a:r>
                    <a:rPr lang="en-CA" b="1" dirty="0">
                      <a:solidFill>
                        <a:schemeClr val="tx2"/>
                      </a:solidFill>
                      <a:latin typeface="Trebuchet MS" pitchFamily="34" charset="0"/>
                    </a:rPr>
                    <a:t>Expert Professional</a:t>
                  </a:r>
                </a:p>
              </p:txBody>
            </p:sp>
            <p:sp>
              <p:nvSpPr>
                <p:cNvPr id="17" name="Rectangle 16"/>
                <p:cNvSpPr/>
                <p:nvPr/>
              </p:nvSpPr>
              <p:spPr>
                <a:xfrm>
                  <a:off x="7380312" y="4005064"/>
                  <a:ext cx="1368152" cy="661722"/>
                </a:xfrm>
                <a:prstGeom prst="rect">
                  <a:avLst/>
                </a:prstGeom>
                <a:solidFill>
                  <a:schemeClr val="tx2"/>
                </a:solidFill>
                <a:ln w="19050">
                  <a:solidFill>
                    <a:schemeClr val="accent1"/>
                  </a:solidFill>
                </a:ln>
                <a:effectLst>
                  <a:outerShdw blurRad="50800" dist="38100" dir="2700000" algn="tl" rotWithShape="0">
                    <a:prstClr val="black">
                      <a:alpha val="40000"/>
                    </a:prstClr>
                  </a:outerShdw>
                </a:effectLst>
              </p:spPr>
              <p:txBody>
                <a:bodyPr wrap="square">
                  <a:spAutoFit/>
                </a:bodyPr>
                <a:lstStyle/>
                <a:p>
                  <a:pPr algn="ctr"/>
                  <a:r>
                    <a:rPr lang="en-CA" b="1" dirty="0" smtClean="0">
                      <a:solidFill>
                        <a:schemeClr val="tx2">
                          <a:lumMod val="20000"/>
                          <a:lumOff val="80000"/>
                        </a:schemeClr>
                      </a:solidFill>
                      <a:latin typeface="Trebuchet MS" pitchFamily="34" charset="0"/>
                    </a:rPr>
                    <a:t>Expert Authority</a:t>
                  </a:r>
                </a:p>
              </p:txBody>
            </p:sp>
          </p:grpSp>
          <p:sp>
            <p:nvSpPr>
              <p:cNvPr id="8" name="TextBox 7"/>
              <p:cNvSpPr txBox="1"/>
              <p:nvPr/>
            </p:nvSpPr>
            <p:spPr>
              <a:xfrm>
                <a:off x="4829771" y="620688"/>
                <a:ext cx="184730" cy="369332"/>
              </a:xfrm>
              <a:prstGeom prst="rect">
                <a:avLst/>
              </a:prstGeom>
              <a:noFill/>
            </p:spPr>
            <p:txBody>
              <a:bodyPr wrap="none" rtlCol="0">
                <a:spAutoFit/>
              </a:bodyPr>
              <a:lstStyle/>
              <a:p>
                <a:pPr algn="ctr"/>
                <a:endParaRPr lang="en-CA" b="1" dirty="0"/>
              </a:p>
            </p:txBody>
          </p:sp>
        </p:grpSp>
        <p:sp>
          <p:nvSpPr>
            <p:cNvPr id="5" name="Up Arrow 4"/>
            <p:cNvSpPr/>
            <p:nvPr/>
          </p:nvSpPr>
          <p:spPr>
            <a:xfrm>
              <a:off x="2339752" y="1268760"/>
              <a:ext cx="144016" cy="4176464"/>
            </a:xfrm>
            <a:prstGeom prst="up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Right Arrow 5"/>
            <p:cNvSpPr/>
            <p:nvPr/>
          </p:nvSpPr>
          <p:spPr>
            <a:xfrm>
              <a:off x="2195736" y="5157192"/>
              <a:ext cx="6624736" cy="144016"/>
            </a:xfrm>
            <a:prstGeom prst="rightArrow">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sp>
        <p:nvSpPr>
          <p:cNvPr id="19" name="TextBox 18"/>
          <p:cNvSpPr txBox="1"/>
          <p:nvPr/>
        </p:nvSpPr>
        <p:spPr>
          <a:xfrm>
            <a:off x="1438373" y="6444044"/>
            <a:ext cx="6445995" cy="369332"/>
          </a:xfrm>
          <a:prstGeom prst="rect">
            <a:avLst/>
          </a:prstGeom>
          <a:noFill/>
        </p:spPr>
        <p:txBody>
          <a:bodyPr wrap="none" rtlCol="0">
            <a:spAutoFit/>
          </a:bodyPr>
          <a:lstStyle/>
          <a:p>
            <a:r>
              <a:rPr lang="en-IE" dirty="0" err="1" smtClean="0">
                <a:solidFill>
                  <a:schemeClr val="bg1"/>
                </a:solidFill>
                <a:latin typeface="Garamond" pitchFamily="18" charset="0"/>
              </a:rPr>
              <a:t>GeoConnections</a:t>
            </a:r>
            <a:r>
              <a:rPr lang="en-IE" dirty="0" smtClean="0">
                <a:solidFill>
                  <a:schemeClr val="bg1"/>
                </a:solidFill>
                <a:latin typeface="Garamond" pitchFamily="18" charset="0"/>
              </a:rPr>
              <a:t> </a:t>
            </a:r>
            <a:r>
              <a:rPr lang="en-IE" i="1" dirty="0" smtClean="0">
                <a:solidFill>
                  <a:schemeClr val="bg1"/>
                </a:solidFill>
                <a:latin typeface="Garamond" pitchFamily="18" charset="0"/>
              </a:rPr>
              <a:t>Volunteered Geographic Information (VGI) Primer (2012)</a:t>
            </a:r>
            <a:endParaRPr lang="en-IE" dirty="0">
              <a:solidFill>
                <a:schemeClr val="bg1"/>
              </a:solidFill>
              <a:latin typeface="Garamond" pitchFamily="18"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42386</TotalTime>
  <Words>4223</Words>
  <Application>Microsoft Office PowerPoint</Application>
  <PresentationFormat>On-screen Show (4:3)</PresentationFormat>
  <Paragraphs>329</Paragraphs>
  <Slides>31</Slides>
  <Notes>22</Notes>
  <HiddenSlides>0</HiddenSlides>
  <MMClips>0</MMClips>
  <ScaleCrop>false</ScaleCrop>
  <HeadingPairs>
    <vt:vector size="4" baseType="variant">
      <vt:variant>
        <vt:lpstr>Theme</vt:lpstr>
      </vt:variant>
      <vt:variant>
        <vt:i4>1</vt:i4>
      </vt:variant>
      <vt:variant>
        <vt:lpstr>Slide Titles</vt:lpstr>
      </vt:variant>
      <vt:variant>
        <vt:i4>31</vt:i4>
      </vt:variant>
    </vt:vector>
  </HeadingPairs>
  <TitlesOfParts>
    <vt:vector size="32" baseType="lpstr">
      <vt:lpstr>Office Theme</vt:lpstr>
      <vt:lpstr>The Internet, Policy and Politics Conference,               Oxford Internet Institute  University of Oxford , September 25-26, 2014</vt:lpstr>
      <vt:lpstr>Slide 2</vt:lpstr>
      <vt:lpstr>Volunteered Geographic Information (VGI)</vt:lpstr>
      <vt:lpstr>Citizen Science (CS)</vt:lpstr>
      <vt:lpstr>Participatory Mapping (PM)</vt:lpstr>
      <vt:lpstr>Crowdsourcing</vt:lpstr>
      <vt:lpstr>Crowdsourcing</vt:lpstr>
      <vt:lpstr>Typology of Participation</vt:lpstr>
      <vt:lpstr>Spectrum of VGI Contributors</vt:lpstr>
      <vt:lpstr>Slide 10</vt:lpstr>
      <vt:lpstr> Kitchin’s Data Assemblage</vt:lpstr>
      <vt:lpstr>Method</vt:lpstr>
      <vt:lpstr>Slide 13</vt:lpstr>
      <vt:lpstr>National Biodiversity Data Centre</vt:lpstr>
      <vt:lpstr>Coastwatch</vt:lpstr>
      <vt:lpstr>ESRI Community Map Program</vt:lpstr>
      <vt:lpstr>Cybercartography</vt:lpstr>
      <vt:lpstr>Nunaliit Cybercartographic   Atlas Framework</vt:lpstr>
      <vt:lpstr>Cybercartographic Framework</vt:lpstr>
      <vt:lpstr>Cybercartographic Atlases</vt:lpstr>
      <vt:lpstr>Government of Canada</vt:lpstr>
      <vt:lpstr>VGI Quality Control &amp; System Openness</vt:lpstr>
      <vt:lpstr>Slide 23</vt:lpstr>
      <vt:lpstr>Using Crowdsourcing In Government</vt:lpstr>
      <vt:lpstr>Slide 25</vt:lpstr>
      <vt:lpstr>CS as a Springboard to engagement</vt:lpstr>
      <vt:lpstr>Q &amp; A</vt:lpstr>
      <vt:lpstr>References</vt:lpstr>
      <vt:lpstr>Literature Rev</vt:lpstr>
      <vt:lpstr>Abstract</vt:lpstr>
      <vt:lpstr>Abstract (Cntd)</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Open Data and the Programmable City</dc:title>
  <dc:creator>Administrator</dc:creator>
  <cp:lastModifiedBy>Tracey P. Lauriault</cp:lastModifiedBy>
  <cp:revision>1204</cp:revision>
  <dcterms:created xsi:type="dcterms:W3CDTF">2013-11-12T13:54:51Z</dcterms:created>
  <dcterms:modified xsi:type="dcterms:W3CDTF">2014-09-25T11:16:26Z</dcterms:modified>
</cp:coreProperties>
</file>