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9" r:id="rId2"/>
    <p:sldMasterId id="2147483702" r:id="rId3"/>
    <p:sldMasterId id="2147483716" r:id="rId4"/>
    <p:sldMasterId id="2147483721" r:id="rId5"/>
    <p:sldMasterId id="2147483733" r:id="rId6"/>
    <p:sldMasterId id="2147483735" r:id="rId7"/>
  </p:sldMasterIdLst>
  <p:notesMasterIdLst>
    <p:notesMasterId r:id="rId45"/>
  </p:notesMasterIdLst>
  <p:sldIdLst>
    <p:sldId id="256" r:id="rId8"/>
    <p:sldId id="267" r:id="rId9"/>
    <p:sldId id="283" r:id="rId10"/>
    <p:sldId id="286" r:id="rId11"/>
    <p:sldId id="287" r:id="rId12"/>
    <p:sldId id="284" r:id="rId13"/>
    <p:sldId id="288" r:id="rId14"/>
    <p:sldId id="289" r:id="rId15"/>
    <p:sldId id="290" r:id="rId16"/>
    <p:sldId id="285" r:id="rId17"/>
    <p:sldId id="258" r:id="rId18"/>
    <p:sldId id="261" r:id="rId19"/>
    <p:sldId id="265" r:id="rId20"/>
    <p:sldId id="272" r:id="rId21"/>
    <p:sldId id="291" r:id="rId22"/>
    <p:sldId id="292" r:id="rId23"/>
    <p:sldId id="293" r:id="rId24"/>
    <p:sldId id="299" r:id="rId25"/>
    <p:sldId id="269" r:id="rId26"/>
    <p:sldId id="301" r:id="rId27"/>
    <p:sldId id="277" r:id="rId28"/>
    <p:sldId id="273" r:id="rId29"/>
    <p:sldId id="274" r:id="rId30"/>
    <p:sldId id="279" r:id="rId31"/>
    <p:sldId id="280" r:id="rId32"/>
    <p:sldId id="275" r:id="rId33"/>
    <p:sldId id="281" r:id="rId34"/>
    <p:sldId id="276" r:id="rId35"/>
    <p:sldId id="282" r:id="rId36"/>
    <p:sldId id="278" r:id="rId37"/>
    <p:sldId id="294" r:id="rId38"/>
    <p:sldId id="295" r:id="rId39"/>
    <p:sldId id="297" r:id="rId40"/>
    <p:sldId id="296" r:id="rId41"/>
    <p:sldId id="298" r:id="rId42"/>
    <p:sldId id="302" r:id="rId43"/>
    <p:sldId id="30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67681" autoAdjust="0"/>
  </p:normalViewPr>
  <p:slideViewPr>
    <p:cSldViewPr snapToGrid="0">
      <p:cViewPr varScale="1">
        <p:scale>
          <a:sx n="71" d="100"/>
          <a:sy n="71" d="100"/>
        </p:scale>
        <p:origin x="25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10BAF-F0EF-0646-815F-2B7361A6D532}" type="datetimeFigureOut">
              <a:rPr lang="en-US" smtClean="0"/>
              <a:t>6/11/2018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CA865C-2206-4140-9F7E-1BA580ED9305}" type="slidenum">
              <a:rPr lang="en-US" smtClean="0"/>
              <a:t>‹#›</a:t>
            </a:fld>
            <a:endParaRPr lang="en-US"/>
          </a:p>
        </p:txBody>
      </p:sp>
    </p:spTree>
    <p:extLst>
      <p:ext uri="{BB962C8B-B14F-4D97-AF65-F5344CB8AC3E}">
        <p14:creationId xmlns:p14="http://schemas.microsoft.com/office/powerpoint/2010/main" val="190138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Patterns in the data analyzed</a:t>
            </a:r>
            <a:r>
              <a:rPr lang="en-US" baseline="0" dirty="0" smtClean="0"/>
              <a:t> or in the data used for the analysis?</a:t>
            </a:r>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2</a:t>
            </a:fld>
            <a:endParaRPr lang="en-US"/>
          </a:p>
        </p:txBody>
      </p:sp>
    </p:spTree>
    <p:extLst>
      <p:ext uri="{BB962C8B-B14F-4D97-AF65-F5344CB8AC3E}">
        <p14:creationId xmlns:p14="http://schemas.microsoft.com/office/powerpoint/2010/main" val="67772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Based on Model Tw-</a:t>
            </a:r>
            <a:r>
              <a:rPr lang="en-GB" sz="1200" kern="1200" dirty="0" err="1">
                <a:solidFill>
                  <a:schemeClr val="tx1"/>
                </a:solidFill>
                <a:effectLst/>
                <a:latin typeface="+mn-lt"/>
                <a:ea typeface="+mn-ea"/>
                <a:cs typeface="+mn-cs"/>
              </a:rPr>
              <a:t>Wk</a:t>
            </a:r>
            <a:r>
              <a:rPr lang="en-GB" sz="1200" kern="1200" dirty="0">
                <a:solidFill>
                  <a:schemeClr val="tx1"/>
                </a:solidFill>
                <a:effectLst/>
                <a:latin typeface="+mn-lt"/>
                <a:ea typeface="+mn-ea"/>
                <a:cs typeface="+mn-cs"/>
              </a:rPr>
              <a:t>, other things being equal, a ten percent increase in </a:t>
            </a:r>
            <a:r>
              <a:rPr lang="en-GB" sz="1200" kern="1200" dirty="0" err="1">
                <a:solidFill>
                  <a:schemeClr val="tx1"/>
                </a:solidFill>
                <a:effectLst/>
                <a:latin typeface="+mn-lt"/>
                <a:ea typeface="+mn-ea"/>
                <a:cs typeface="+mn-cs"/>
              </a:rPr>
              <a:t>thenumber</a:t>
            </a:r>
            <a:r>
              <a:rPr lang="en-GB" sz="1200" kern="1200" dirty="0">
                <a:solidFill>
                  <a:schemeClr val="tx1"/>
                </a:solidFill>
                <a:effectLst/>
                <a:latin typeface="+mn-lt"/>
                <a:ea typeface="+mn-ea"/>
                <a:cs typeface="+mn-cs"/>
              </a:rPr>
              <a:t> of Wikipedia articles is linked to an increase in the number of tweets pro-</a:t>
            </a:r>
            <a:r>
              <a:rPr lang="en-GB" sz="1200" kern="1200" dirty="0" err="1">
                <a:solidFill>
                  <a:schemeClr val="tx1"/>
                </a:solidFill>
                <a:effectLst/>
                <a:latin typeface="+mn-lt"/>
                <a:ea typeface="+mn-ea"/>
                <a:cs typeface="+mn-cs"/>
              </a:rPr>
              <a:t>duced</a:t>
            </a:r>
            <a:r>
              <a:rPr lang="en-GB" sz="1200" kern="1200" dirty="0">
                <a:solidFill>
                  <a:schemeClr val="tx1"/>
                </a:solidFill>
                <a:effectLst/>
                <a:latin typeface="+mn-lt"/>
                <a:ea typeface="+mn-ea"/>
                <a:cs typeface="+mn-cs"/>
              </a:rPr>
              <a:t> in the MSOA of about 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Unlike the previous models, this map shows some clustering in </a:t>
            </a:r>
            <a:r>
              <a:rPr lang="en-GB" sz="1200" kern="1200" dirty="0" err="1">
                <a:solidFill>
                  <a:schemeClr val="tx1"/>
                </a:solidFill>
                <a:effectLst/>
                <a:latin typeface="+mn-lt"/>
                <a:ea typeface="+mn-ea"/>
                <a:cs typeface="+mn-cs"/>
              </a:rPr>
              <a:t>CentralLondon</a:t>
            </a:r>
            <a:r>
              <a:rPr lang="en-GB" sz="1200" kern="1200" dirty="0">
                <a:solidFill>
                  <a:schemeClr val="tx1"/>
                </a:solidFill>
                <a:effectLst/>
                <a:latin typeface="+mn-lt"/>
                <a:ea typeface="+mn-ea"/>
                <a:cs typeface="+mn-cs"/>
              </a:rPr>
              <a:t> and Heathrow Airport, where Twitter activity is higher than expected </a:t>
            </a:r>
            <a:r>
              <a:rPr lang="en-GB" sz="1200" kern="1200" dirty="0" err="1">
                <a:solidFill>
                  <a:schemeClr val="tx1"/>
                </a:solidFill>
                <a:effectLst/>
                <a:latin typeface="+mn-lt"/>
                <a:ea typeface="+mn-ea"/>
                <a:cs typeface="+mn-cs"/>
              </a:rPr>
              <a:t>basedon</a:t>
            </a:r>
            <a:r>
              <a:rPr lang="en-GB" sz="1200" kern="1200" dirty="0">
                <a:solidFill>
                  <a:schemeClr val="tx1"/>
                </a:solidFill>
                <a:effectLst/>
                <a:latin typeface="+mn-lt"/>
                <a:ea typeface="+mn-ea"/>
                <a:cs typeface="+mn-cs"/>
              </a:rPr>
              <a:t> Wikipedia content, whilst the outskirts exhibit lower tweet density.</a:t>
            </a:r>
            <a:endParaRPr lang="en-GB" dirty="0"/>
          </a:p>
          <a:p>
            <a:endParaRPr lang="en-GB" dirty="0"/>
          </a:p>
          <a:p>
            <a:r>
              <a:rPr lang="en-GB" dirty="0"/>
              <a:t>res = </a:t>
            </a:r>
            <a:r>
              <a:rPr lang="en-GB" dirty="0" err="1"/>
              <a:t>obs</a:t>
            </a:r>
            <a:r>
              <a:rPr lang="en-GB" dirty="0"/>
              <a:t> – model</a:t>
            </a:r>
          </a:p>
          <a:p>
            <a:r>
              <a:rPr lang="en-GB" dirty="0"/>
              <a:t>Positive residuals (blue) underestimation</a:t>
            </a:r>
          </a:p>
          <a:p>
            <a:r>
              <a:rPr lang="en-GB" dirty="0"/>
              <a:t>Negative residuals (red) overestimation</a:t>
            </a:r>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16</a:t>
            </a:fld>
            <a:endParaRPr lang="en-US"/>
          </a:p>
        </p:txBody>
      </p:sp>
    </p:spTree>
    <p:extLst>
      <p:ext uri="{BB962C8B-B14F-4D97-AF65-F5344CB8AC3E}">
        <p14:creationId xmlns:p14="http://schemas.microsoft.com/office/powerpoint/2010/main" val="27208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identify the optimal number of clusters, a common WCSS analysis was conducted, simulating the clustering process 10,000 times for each number of clusters between 2 and 15. Through this process, we identified 4 and 7 as the preferable choices for the number of clusters. Both options were explored, as a low number of clusters as 4 would provide us with a general overview of the values distributions, whereas an higher number of clusters as 7 would allow a more detailed analysis.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to further test the robustness of our approach, we applied the “bagged clustering” algorithm has been applied to the same 22 variables used in the previous step. The resulting </a:t>
            </a:r>
            <a:r>
              <a:rPr lang="en-US" sz="1200" kern="1200" dirty="0" err="1">
                <a:solidFill>
                  <a:schemeClr val="tx1"/>
                </a:solidFill>
                <a:effectLst/>
                <a:latin typeface="+mn-lt"/>
                <a:ea typeface="+mn-ea"/>
                <a:cs typeface="+mn-cs"/>
              </a:rPr>
              <a:t>dendrogram</a:t>
            </a:r>
            <a:r>
              <a:rPr lang="en-US" sz="1200" kern="1200" dirty="0">
                <a:solidFill>
                  <a:schemeClr val="tx1"/>
                </a:solidFill>
                <a:effectLst/>
                <a:latin typeface="+mn-lt"/>
                <a:ea typeface="+mn-ea"/>
                <a:cs typeface="+mn-cs"/>
              </a:rPr>
              <a:t> is presented in Fig. 7. Consistently with the previous analysis based on </a:t>
            </a:r>
            <a:r>
              <a:rPr lang="en-US" sz="1200" i="1" kern="1200" dirty="0">
                <a:solidFill>
                  <a:schemeClr val="tx1"/>
                </a:solidFill>
                <a:effectLst/>
                <a:latin typeface="+mn-lt"/>
                <a:ea typeface="+mn-ea"/>
                <a:cs typeface="+mn-cs"/>
              </a:rPr>
              <a:t>k</a:t>
            </a:r>
            <a:r>
              <a:rPr lang="en-US" sz="1200" kern="1200" dirty="0">
                <a:solidFill>
                  <a:schemeClr val="tx1"/>
                </a:solidFill>
                <a:effectLst/>
                <a:latin typeface="+mn-lt"/>
                <a:ea typeface="+mn-ea"/>
                <a:cs typeface="+mn-cs"/>
              </a:rPr>
              <a:t>-means, we identified the values 4 and 7 were identified as preferable choice for the number of clusters.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consideration of the results of the clustering procedure, the classification produced through bagged clustering is preferred to the classification produced through </a:t>
            </a:r>
            <a:r>
              <a:rPr lang="en-US" sz="1200" kern="1200" dirty="0" err="1">
                <a:solidFill>
                  <a:schemeClr val="tx1"/>
                </a:solidFill>
                <a:effectLst/>
                <a:latin typeface="+mn-lt"/>
                <a:ea typeface="+mn-ea"/>
                <a:cs typeface="+mn-cs"/>
              </a:rPr>
              <a:t>kmeans</a:t>
            </a:r>
            <a:r>
              <a:rPr lang="en-US" sz="1200" kern="1200" dirty="0">
                <a:solidFill>
                  <a:schemeClr val="tx1"/>
                </a:solidFill>
                <a:effectLst/>
                <a:latin typeface="+mn-lt"/>
                <a:ea typeface="+mn-ea"/>
                <a:cs typeface="+mn-cs"/>
              </a:rPr>
              <a:t> . The motivation is twofold. First, while the two classifications are generally similar (which also confirm the robustness of the approach), bagged clustering has been developed to overcome some of the limitations of </a:t>
            </a:r>
            <a:r>
              <a:rPr lang="en-US" sz="1200" kern="1200" dirty="0" err="1">
                <a:solidFill>
                  <a:schemeClr val="tx1"/>
                </a:solidFill>
                <a:effectLst/>
                <a:latin typeface="+mn-lt"/>
                <a:ea typeface="+mn-ea"/>
                <a:cs typeface="+mn-cs"/>
              </a:rPr>
              <a:t>kmeans</a:t>
            </a:r>
            <a:r>
              <a:rPr lang="en-US" sz="1200" kern="1200" dirty="0">
                <a:solidFill>
                  <a:schemeClr val="tx1"/>
                </a:solidFill>
                <a:effectLst/>
                <a:latin typeface="+mn-lt"/>
                <a:ea typeface="+mn-ea"/>
                <a:cs typeface="+mn-cs"/>
              </a:rPr>
              <a:t>, and it is thus assumed to produce (in general) better results. Second, the classification produced through bagged clustering highlights a distinction within a group of LSOAs which are aggregated in a single class by </a:t>
            </a:r>
            <a:r>
              <a:rPr lang="en-US" sz="1200" kern="1200" dirty="0" err="1">
                <a:solidFill>
                  <a:schemeClr val="tx1"/>
                </a:solidFill>
                <a:effectLst/>
                <a:latin typeface="+mn-lt"/>
                <a:ea typeface="+mn-ea"/>
                <a:cs typeface="+mn-cs"/>
              </a:rPr>
              <a:t>kmeans</a:t>
            </a:r>
            <a:r>
              <a:rPr lang="en-US" sz="1200" kern="1200" dirty="0">
                <a:solidFill>
                  <a:schemeClr val="tx1"/>
                </a:solidFill>
                <a:effectLst/>
                <a:latin typeface="+mn-lt"/>
                <a:ea typeface="+mn-ea"/>
                <a:cs typeface="+mn-cs"/>
              </a:rPr>
              <a:t>, which is of interest in our investigation of VGI production and representativeness.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There is confusion here between </a:t>
            </a:r>
            <a:r>
              <a:rPr lang="en-US" sz="1200" i="1" kern="1200" dirty="0">
                <a:solidFill>
                  <a:schemeClr val="tx1"/>
                </a:solidFill>
                <a:effectLst/>
                <a:latin typeface="+mn-lt"/>
                <a:ea typeface="+mn-ea"/>
                <a:cs typeface="+mn-cs"/>
              </a:rPr>
              <a:t>k</a:t>
            </a:r>
            <a:r>
              <a:rPr lang="en-US" sz="1200" kern="1200" dirty="0">
                <a:solidFill>
                  <a:schemeClr val="tx1"/>
                </a:solidFill>
                <a:effectLst/>
                <a:latin typeface="+mn-lt"/>
                <a:ea typeface="+mn-ea"/>
                <a:cs typeface="+mn-cs"/>
              </a:rPr>
              <a:t>-means (i.e. the techniques) and </a:t>
            </a:r>
            <a:r>
              <a:rPr lang="en-US" sz="1200" kern="1200" dirty="0" err="1">
                <a:solidFill>
                  <a:schemeClr val="tx1"/>
                </a:solidFill>
                <a:effectLst/>
                <a:latin typeface="+mn-lt"/>
                <a:ea typeface="+mn-ea"/>
                <a:cs typeface="+mn-cs"/>
              </a:rPr>
              <a:t>kmeans</a:t>
            </a:r>
            <a:r>
              <a:rPr lang="en-US" sz="1200" kern="1200" dirty="0">
                <a:solidFill>
                  <a:schemeClr val="tx1"/>
                </a:solidFill>
                <a:effectLst/>
                <a:latin typeface="+mn-lt"/>
                <a:ea typeface="+mn-ea"/>
                <a:cs typeface="+mn-cs"/>
              </a:rPr>
              <a:t> (i.e. the R function). Which is it?  I suggest the former…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This seems a very short section?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CA865C-2206-4140-9F7E-1BA580ED9305}" type="slidenum">
              <a:rPr lang="en-US" smtClean="0"/>
              <a:t>17</a:t>
            </a:fld>
            <a:endParaRPr lang="en-US"/>
          </a:p>
        </p:txBody>
      </p:sp>
    </p:spTree>
    <p:extLst>
      <p:ext uri="{BB962C8B-B14F-4D97-AF65-F5344CB8AC3E}">
        <p14:creationId xmlns:p14="http://schemas.microsoft.com/office/powerpoint/2010/main" val="893513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CA865C-2206-4140-9F7E-1BA580ED9305}" type="slidenum">
              <a:rPr lang="en-US" smtClean="0"/>
              <a:t>18</a:t>
            </a:fld>
            <a:endParaRPr lang="en-US"/>
          </a:p>
        </p:txBody>
      </p:sp>
    </p:spTree>
    <p:extLst>
      <p:ext uri="{BB962C8B-B14F-4D97-AF65-F5344CB8AC3E}">
        <p14:creationId xmlns:p14="http://schemas.microsoft.com/office/powerpoint/2010/main" val="46953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CA865C-2206-4140-9F7E-1BA580ED9305}" type="slidenum">
              <a:rPr lang="en-US" smtClean="0"/>
              <a:t>20</a:t>
            </a:fld>
            <a:endParaRPr lang="en-US"/>
          </a:p>
        </p:txBody>
      </p:sp>
    </p:spTree>
    <p:extLst>
      <p:ext uri="{BB962C8B-B14F-4D97-AF65-F5344CB8AC3E}">
        <p14:creationId xmlns:p14="http://schemas.microsoft.com/office/powerpoint/2010/main" val="2456550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Testing independence of errors using Durbin-Watson test (should be close to 2, and not significant).</a:t>
            </a:r>
          </a:p>
        </p:txBody>
      </p:sp>
      <p:sp>
        <p:nvSpPr>
          <p:cNvPr id="4" name="Slide Number Placeholder 3"/>
          <p:cNvSpPr>
            <a:spLocks noGrp="1"/>
          </p:cNvSpPr>
          <p:nvPr>
            <p:ph type="sldNum" sz="quarter" idx="10"/>
          </p:nvPr>
        </p:nvSpPr>
        <p:spPr/>
        <p:txBody>
          <a:bodyPr/>
          <a:lstStyle/>
          <a:p>
            <a:fld id="{74CA865C-2206-4140-9F7E-1BA580ED9305}" type="slidenum">
              <a:rPr lang="en-US" smtClean="0"/>
              <a:t>24</a:t>
            </a:fld>
            <a:endParaRPr lang="en-US"/>
          </a:p>
        </p:txBody>
      </p:sp>
    </p:spTree>
    <p:extLst>
      <p:ext uri="{BB962C8B-B14F-4D97-AF65-F5344CB8AC3E}">
        <p14:creationId xmlns:p14="http://schemas.microsoft.com/office/powerpoint/2010/main" val="2090247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Testing independence of errors using Durbin-Watson test (should be close to 2, and not significant).</a:t>
            </a:r>
          </a:p>
        </p:txBody>
      </p:sp>
      <p:sp>
        <p:nvSpPr>
          <p:cNvPr id="4" name="Slide Number Placeholder 3"/>
          <p:cNvSpPr>
            <a:spLocks noGrp="1"/>
          </p:cNvSpPr>
          <p:nvPr>
            <p:ph type="sldNum" sz="quarter" idx="10"/>
          </p:nvPr>
        </p:nvSpPr>
        <p:spPr/>
        <p:txBody>
          <a:bodyPr/>
          <a:lstStyle/>
          <a:p>
            <a:fld id="{74CA865C-2206-4140-9F7E-1BA580ED9305}" type="slidenum">
              <a:rPr lang="en-US" smtClean="0"/>
              <a:t>25</a:t>
            </a:fld>
            <a:endParaRPr lang="en-US"/>
          </a:p>
        </p:txBody>
      </p:sp>
    </p:spTree>
    <p:extLst>
      <p:ext uri="{BB962C8B-B14F-4D97-AF65-F5344CB8AC3E}">
        <p14:creationId xmlns:p14="http://schemas.microsoft.com/office/powerpoint/2010/main" val="147163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Testing independence of errors using Durbin-Watson test (should be close to 2, and not significant).</a:t>
            </a:r>
          </a:p>
        </p:txBody>
      </p:sp>
      <p:sp>
        <p:nvSpPr>
          <p:cNvPr id="4" name="Slide Number Placeholder 3"/>
          <p:cNvSpPr>
            <a:spLocks noGrp="1"/>
          </p:cNvSpPr>
          <p:nvPr>
            <p:ph type="sldNum" sz="quarter" idx="10"/>
          </p:nvPr>
        </p:nvSpPr>
        <p:spPr/>
        <p:txBody>
          <a:bodyPr/>
          <a:lstStyle/>
          <a:p>
            <a:fld id="{74CA865C-2206-4140-9F7E-1BA580ED9305}" type="slidenum">
              <a:rPr lang="en-US" smtClean="0"/>
              <a:t>27</a:t>
            </a:fld>
            <a:endParaRPr lang="en-US"/>
          </a:p>
        </p:txBody>
      </p:sp>
    </p:spTree>
    <p:extLst>
      <p:ext uri="{BB962C8B-B14F-4D97-AF65-F5344CB8AC3E}">
        <p14:creationId xmlns:p14="http://schemas.microsoft.com/office/powerpoint/2010/main" val="4205959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Testing independence of errors using Durbin-Watson test (should be close to 2, and not significant).</a:t>
            </a:r>
          </a:p>
        </p:txBody>
      </p:sp>
      <p:sp>
        <p:nvSpPr>
          <p:cNvPr id="4" name="Slide Number Placeholder 3"/>
          <p:cNvSpPr>
            <a:spLocks noGrp="1"/>
          </p:cNvSpPr>
          <p:nvPr>
            <p:ph type="sldNum" sz="quarter" idx="10"/>
          </p:nvPr>
        </p:nvSpPr>
        <p:spPr/>
        <p:txBody>
          <a:bodyPr/>
          <a:lstStyle/>
          <a:p>
            <a:fld id="{74CA865C-2206-4140-9F7E-1BA580ED9305}" type="slidenum">
              <a:rPr lang="en-US" smtClean="0"/>
              <a:t>29</a:t>
            </a:fld>
            <a:endParaRPr lang="en-US"/>
          </a:p>
        </p:txBody>
      </p:sp>
    </p:spTree>
    <p:extLst>
      <p:ext uri="{BB962C8B-B14F-4D97-AF65-F5344CB8AC3E}">
        <p14:creationId xmlns:p14="http://schemas.microsoft.com/office/powerpoint/2010/main" val="1410228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This model illustrates how the number of features in TGN in high coverage countries is of the same order of magnitude as counts in </a:t>
            </a:r>
            <a:r>
              <a:rPr lang="en-GB" sz="1200" b="0" i="0" u="none" strike="noStrike" kern="1200" baseline="0" dirty="0" err="1" smtClean="0">
                <a:solidFill>
                  <a:schemeClr val="tx1"/>
                </a:solidFill>
                <a:latin typeface="+mn-lt"/>
                <a:ea typeface="+mn-ea"/>
                <a:cs typeface="+mn-cs"/>
              </a:rPr>
              <a:t>GeoNames</a:t>
            </a:r>
            <a:r>
              <a:rPr lang="en-GB" sz="1200" b="0" i="0" u="none" strike="noStrike" kern="1200" baseline="0" dirty="0" smtClean="0">
                <a:solidFill>
                  <a:schemeClr val="tx1"/>
                </a:solidFill>
                <a:latin typeface="+mn-lt"/>
                <a:ea typeface="+mn-ea"/>
                <a:cs typeface="+mn-cs"/>
              </a:rPr>
              <a:t>, having over 60 (e4.13=62.18) as much content as low coverage countries. Still even in the high coverage group, an increase of 100 features in </a:t>
            </a:r>
            <a:r>
              <a:rPr lang="en-GB" sz="1200" b="0" i="0" u="none" strike="noStrike" kern="1200" baseline="0" dirty="0" err="1" smtClean="0">
                <a:solidFill>
                  <a:schemeClr val="tx1"/>
                </a:solidFill>
                <a:latin typeface="+mn-lt"/>
                <a:ea typeface="+mn-ea"/>
                <a:cs typeface="+mn-cs"/>
              </a:rPr>
              <a:t>GeoNames</a:t>
            </a:r>
            <a:r>
              <a:rPr lang="en-GB" sz="1200" b="0" i="0" u="none" strike="noStrike" kern="1200" baseline="0" dirty="0" smtClean="0">
                <a:solidFill>
                  <a:schemeClr val="tx1"/>
                </a:solidFill>
                <a:latin typeface="+mn-lt"/>
                <a:ea typeface="+mn-ea"/>
                <a:cs typeface="+mn-cs"/>
              </a:rPr>
              <a:t> corresponds to an increase of only 71 features in TGN.</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number of features in </a:t>
            </a:r>
            <a:r>
              <a:rPr lang="en-GB" sz="1200" b="0" i="0" u="none" strike="noStrike" kern="1200" baseline="0" dirty="0" err="1" smtClean="0">
                <a:solidFill>
                  <a:schemeClr val="tx1"/>
                </a:solidFill>
                <a:latin typeface="+mn-lt"/>
                <a:ea typeface="+mn-ea"/>
                <a:cs typeface="+mn-cs"/>
              </a:rPr>
              <a:t>GeoNames</a:t>
            </a:r>
            <a:r>
              <a:rPr lang="en-GB" sz="1200" b="0" i="0" u="none" strike="noStrike" kern="1200" baseline="0" dirty="0" smtClean="0">
                <a:solidFill>
                  <a:schemeClr val="tx1"/>
                </a:solidFill>
                <a:latin typeface="+mn-lt"/>
                <a:ea typeface="+mn-ea"/>
                <a:cs typeface="+mn-cs"/>
              </a:rPr>
              <a:t> (combined with the dummy variable) accounts for 82% (F(2, 11,152)=0.00026, p b 0.001) of the variation in the number of features in TGN. Similarly to the model above, high coverage cells contain about thirty (e3.40 = 29.96) times as much content as low coverage cells in TGN.</a:t>
            </a:r>
            <a:endParaRPr lang="en-GB" dirty="0"/>
          </a:p>
        </p:txBody>
      </p:sp>
      <p:sp>
        <p:nvSpPr>
          <p:cNvPr id="4" name="Slide Number Placeholder 3"/>
          <p:cNvSpPr>
            <a:spLocks noGrp="1"/>
          </p:cNvSpPr>
          <p:nvPr>
            <p:ph type="sldNum" sz="quarter" idx="10"/>
          </p:nvPr>
        </p:nvSpPr>
        <p:spPr/>
        <p:txBody>
          <a:bodyPr/>
          <a:lstStyle/>
          <a:p>
            <a:fld id="{74CA865C-2206-4140-9F7E-1BA580ED9305}" type="slidenum">
              <a:rPr lang="en-US" smtClean="0"/>
              <a:t>36</a:t>
            </a:fld>
            <a:endParaRPr lang="en-US"/>
          </a:p>
        </p:txBody>
      </p:sp>
    </p:spTree>
    <p:extLst>
      <p:ext uri="{BB962C8B-B14F-4D97-AF65-F5344CB8AC3E}">
        <p14:creationId xmlns:p14="http://schemas.microsoft.com/office/powerpoint/2010/main" val="3286317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This model illustrates how the number of features in TGN in high coverage countries is of the same order of magnitude as counts in </a:t>
            </a:r>
            <a:r>
              <a:rPr lang="en-GB" sz="1200" b="0" i="0" u="none" strike="noStrike" kern="1200" baseline="0" dirty="0" err="1" smtClean="0">
                <a:solidFill>
                  <a:schemeClr val="tx1"/>
                </a:solidFill>
                <a:latin typeface="+mn-lt"/>
                <a:ea typeface="+mn-ea"/>
                <a:cs typeface="+mn-cs"/>
              </a:rPr>
              <a:t>GeoNames</a:t>
            </a:r>
            <a:r>
              <a:rPr lang="en-GB" sz="1200" b="0" i="0" u="none" strike="noStrike" kern="1200" baseline="0" dirty="0" smtClean="0">
                <a:solidFill>
                  <a:schemeClr val="tx1"/>
                </a:solidFill>
                <a:latin typeface="+mn-lt"/>
                <a:ea typeface="+mn-ea"/>
                <a:cs typeface="+mn-cs"/>
              </a:rPr>
              <a:t>, having over 60 (e4.13=62.18) as much content as low coverage countries. Still even in the high coverage group, an increase of 100 features in </a:t>
            </a:r>
            <a:r>
              <a:rPr lang="en-GB" sz="1200" b="0" i="0" u="none" strike="noStrike" kern="1200" baseline="0" dirty="0" err="1" smtClean="0">
                <a:solidFill>
                  <a:schemeClr val="tx1"/>
                </a:solidFill>
                <a:latin typeface="+mn-lt"/>
                <a:ea typeface="+mn-ea"/>
                <a:cs typeface="+mn-cs"/>
              </a:rPr>
              <a:t>GeoNames</a:t>
            </a:r>
            <a:r>
              <a:rPr lang="en-GB" sz="1200" b="0" i="0" u="none" strike="noStrike" kern="1200" baseline="0" dirty="0" smtClean="0">
                <a:solidFill>
                  <a:schemeClr val="tx1"/>
                </a:solidFill>
                <a:latin typeface="+mn-lt"/>
                <a:ea typeface="+mn-ea"/>
                <a:cs typeface="+mn-cs"/>
              </a:rPr>
              <a:t> corresponds to an increase of only 71 features in TGN.</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number of features in </a:t>
            </a:r>
            <a:r>
              <a:rPr lang="en-GB" sz="1200" b="0" i="0" u="none" strike="noStrike" kern="1200" baseline="0" dirty="0" err="1" smtClean="0">
                <a:solidFill>
                  <a:schemeClr val="tx1"/>
                </a:solidFill>
                <a:latin typeface="+mn-lt"/>
                <a:ea typeface="+mn-ea"/>
                <a:cs typeface="+mn-cs"/>
              </a:rPr>
              <a:t>GeoNames</a:t>
            </a:r>
            <a:r>
              <a:rPr lang="en-GB" sz="1200" b="0" i="0" u="none" strike="noStrike" kern="1200" baseline="0" dirty="0" smtClean="0">
                <a:solidFill>
                  <a:schemeClr val="tx1"/>
                </a:solidFill>
                <a:latin typeface="+mn-lt"/>
                <a:ea typeface="+mn-ea"/>
                <a:cs typeface="+mn-cs"/>
              </a:rPr>
              <a:t> (combined with the dummy variable) accounts for 82% (F(2, 11,152)=0.00026, p b 0.001) of the variation in the number of features in TGN. Similarly to the model above, high coverage cells contain about thirty (e3.40 = 29.96) times as much content as low coverage cells in TGN.</a:t>
            </a:r>
            <a:endParaRPr lang="en-GB" dirty="0"/>
          </a:p>
        </p:txBody>
      </p:sp>
      <p:sp>
        <p:nvSpPr>
          <p:cNvPr id="4" name="Slide Number Placeholder 3"/>
          <p:cNvSpPr>
            <a:spLocks noGrp="1"/>
          </p:cNvSpPr>
          <p:nvPr>
            <p:ph type="sldNum" sz="quarter" idx="10"/>
          </p:nvPr>
        </p:nvSpPr>
        <p:spPr/>
        <p:txBody>
          <a:bodyPr/>
          <a:lstStyle/>
          <a:p>
            <a:fld id="{74CA865C-2206-4140-9F7E-1BA580ED9305}" type="slidenum">
              <a:rPr lang="en-US" smtClean="0"/>
              <a:t>37</a:t>
            </a:fld>
            <a:endParaRPr lang="en-US"/>
          </a:p>
        </p:txBody>
      </p:sp>
    </p:spTree>
    <p:extLst>
      <p:ext uri="{BB962C8B-B14F-4D97-AF65-F5344CB8AC3E}">
        <p14:creationId xmlns:p14="http://schemas.microsoft.com/office/powerpoint/2010/main" val="112098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Link between physical availability of alcohol and harm is supported by a growing body of international research</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Statistical association between the spatial availability of alcohol (i.e. alcohol outlet density) and the prevalence of a range of acute and chronic physical and social harms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Small number of geographic contexts, such as the United States, Canada, Australia and Scandinavia.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UK have been underrepresented in this literature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Authors underlined the challenges of using administrative licensing records to generate spatial measures of alcohol availability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Significant barriers preventing researchers and practitioners from easily monitoring and evaluating the impact of policy interventions</a:t>
            </a:r>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3</a:t>
            </a:fld>
            <a:endParaRPr lang="en-US"/>
          </a:p>
        </p:txBody>
      </p:sp>
    </p:spTree>
    <p:extLst>
      <p:ext uri="{BB962C8B-B14F-4D97-AF65-F5344CB8AC3E}">
        <p14:creationId xmlns:p14="http://schemas.microsoft.com/office/powerpoint/2010/main" val="328175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an increase of 100 features in </a:t>
            </a:r>
            <a:r>
              <a:rPr lang="en-GB" sz="1200" dirty="0" err="1"/>
              <a:t>GeoNames</a:t>
            </a:r>
            <a:r>
              <a:rPr lang="en-GB" sz="1200" dirty="0"/>
              <a:t> corresponds to an increase of only 71 features in TGN</a:t>
            </a:r>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7</a:t>
            </a:fld>
            <a:endParaRPr lang="en-US"/>
          </a:p>
        </p:txBody>
      </p:sp>
    </p:spTree>
    <p:extLst>
      <p:ext uri="{BB962C8B-B14F-4D97-AF65-F5344CB8AC3E}">
        <p14:creationId xmlns:p14="http://schemas.microsoft.com/office/powerpoint/2010/main" val="322805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8</a:t>
            </a:fld>
            <a:endParaRPr lang="en-US"/>
          </a:p>
        </p:txBody>
      </p:sp>
    </p:spTree>
    <p:extLst>
      <p:ext uri="{BB962C8B-B14F-4D97-AF65-F5344CB8AC3E}">
        <p14:creationId xmlns:p14="http://schemas.microsoft.com/office/powerpoint/2010/main" val="203538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9</a:t>
            </a:fld>
            <a:endParaRPr lang="en-US"/>
          </a:p>
        </p:txBody>
      </p:sp>
    </p:spTree>
    <p:extLst>
      <p:ext uri="{BB962C8B-B14F-4D97-AF65-F5344CB8AC3E}">
        <p14:creationId xmlns:p14="http://schemas.microsoft.com/office/powerpoint/2010/main" val="265489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11</a:t>
            </a:fld>
            <a:endParaRPr lang="en-US"/>
          </a:p>
        </p:txBody>
      </p:sp>
    </p:spTree>
    <p:extLst>
      <p:ext uri="{BB962C8B-B14F-4D97-AF65-F5344CB8AC3E}">
        <p14:creationId xmlns:p14="http://schemas.microsoft.com/office/powerpoint/2010/main" val="141331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Darkest = data-richest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Correspond with </a:t>
            </a:r>
            <a:r>
              <a:rPr lang="en-GB" sz="1200" kern="1200" dirty="0" err="1">
                <a:solidFill>
                  <a:schemeClr val="tx1"/>
                </a:solidFill>
                <a:effectLst/>
                <a:latin typeface="+mn-lt"/>
                <a:ea typeface="+mn-ea"/>
                <a:cs typeface="+mn-cs"/>
              </a:rPr>
              <a:t>OAs</a:t>
            </a:r>
            <a:r>
              <a:rPr lang="en-GB" sz="1200" kern="1200" dirty="0">
                <a:solidFill>
                  <a:schemeClr val="tx1"/>
                </a:solidFill>
                <a:effectLst/>
                <a:latin typeface="+mn-lt"/>
                <a:ea typeface="+mn-ea"/>
                <a:cs typeface="+mn-cs"/>
              </a:rPr>
              <a:t> classified as “Urban Elites” (i.e., young professionals in science, technology, and finance)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“London Life-Cycle”(i.e., relatively low numbers of students and households with dependent children, highly qualified professionals, predominantly white)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City and Westminster, as well as Richmond, Merton, and the south part of </a:t>
            </a:r>
            <a:r>
              <a:rPr lang="en-GB" sz="1200" kern="1200" dirty="0" err="1">
                <a:solidFill>
                  <a:schemeClr val="tx1"/>
                </a:solidFill>
                <a:effectLst/>
                <a:latin typeface="+mn-lt"/>
                <a:ea typeface="+mn-ea"/>
                <a:cs typeface="+mn-cs"/>
              </a:rPr>
              <a:t>Newham</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Wikipedia, cultural heritage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Heathrow Airport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Many areas in Southwark and Hackney, classified as “City Vibe” (single professionals and students in communal establishments)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high Twitter, low Wikipedia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socio-demographic characteristics + relatively low density of notable urban features in those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Low-tweet areas seem to align with </a:t>
            </a:r>
            <a:r>
              <a:rPr lang="en-GB" sz="1200" kern="1200" dirty="0" err="1">
                <a:solidFill>
                  <a:schemeClr val="tx1"/>
                </a:solidFill>
                <a:effectLst/>
                <a:latin typeface="+mn-lt"/>
                <a:ea typeface="+mn-ea"/>
                <a:cs typeface="+mn-cs"/>
              </a:rPr>
              <a:t>OAs</a:t>
            </a:r>
            <a:r>
              <a:rPr lang="en-GB" sz="1200" kern="1200" dirty="0">
                <a:solidFill>
                  <a:schemeClr val="tx1"/>
                </a:solidFill>
                <a:effectLst/>
                <a:latin typeface="+mn-lt"/>
                <a:ea typeface="+mn-ea"/>
                <a:cs typeface="+mn-cs"/>
              </a:rPr>
              <a:t> classified as “Intermediate Lifestyles” and “</a:t>
            </a:r>
            <a:r>
              <a:rPr lang="en-GB" sz="1200" kern="1200" dirty="0" err="1">
                <a:solidFill>
                  <a:schemeClr val="tx1"/>
                </a:solidFill>
                <a:effectLst/>
                <a:latin typeface="+mn-lt"/>
                <a:ea typeface="+mn-ea"/>
                <a:cs typeface="+mn-cs"/>
              </a:rPr>
              <a:t>Aging</a:t>
            </a:r>
            <a:r>
              <a:rPr lang="en-GB" sz="1200" kern="1200" dirty="0">
                <a:solidFill>
                  <a:schemeClr val="tx1"/>
                </a:solidFill>
                <a:effectLst/>
                <a:latin typeface="+mn-lt"/>
                <a:ea typeface="+mn-ea"/>
                <a:cs typeface="+mn-cs"/>
              </a:rPr>
              <a:t> City Fringe”, both associated with households in later stages in life-cycle.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both Twitter and Wikipedia tends to be representative of wealthier areas, inhabited by younger sections of the population, with access to higher levels of qualifications.</a:t>
            </a:r>
            <a:endParaRPr lang="en-GB" dirty="0"/>
          </a:p>
          <a:p>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12</a:t>
            </a:fld>
            <a:endParaRPr lang="en-US"/>
          </a:p>
        </p:txBody>
      </p:sp>
    </p:spTree>
    <p:extLst>
      <p:ext uri="{BB962C8B-B14F-4D97-AF65-F5344CB8AC3E}">
        <p14:creationId xmlns:p14="http://schemas.microsoft.com/office/powerpoint/2010/main" val="62656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Based on Model Tw-</a:t>
            </a:r>
            <a:r>
              <a:rPr lang="en-GB" sz="1200" kern="1200" dirty="0" err="1">
                <a:solidFill>
                  <a:schemeClr val="tx1"/>
                </a:solidFill>
                <a:effectLst/>
                <a:latin typeface="+mn-lt"/>
                <a:ea typeface="+mn-ea"/>
                <a:cs typeface="+mn-cs"/>
              </a:rPr>
              <a:t>Wk</a:t>
            </a:r>
            <a:r>
              <a:rPr lang="en-GB" sz="1200" kern="1200" dirty="0">
                <a:solidFill>
                  <a:schemeClr val="tx1"/>
                </a:solidFill>
                <a:effectLst/>
                <a:latin typeface="+mn-lt"/>
                <a:ea typeface="+mn-ea"/>
                <a:cs typeface="+mn-cs"/>
              </a:rPr>
              <a:t>, other things being equal, a ten percent increase in </a:t>
            </a:r>
            <a:r>
              <a:rPr lang="en-GB" sz="1200" kern="1200" dirty="0" err="1">
                <a:solidFill>
                  <a:schemeClr val="tx1"/>
                </a:solidFill>
                <a:effectLst/>
                <a:latin typeface="+mn-lt"/>
                <a:ea typeface="+mn-ea"/>
                <a:cs typeface="+mn-cs"/>
              </a:rPr>
              <a:t>thenumber</a:t>
            </a:r>
            <a:r>
              <a:rPr lang="en-GB" sz="1200" kern="1200" dirty="0">
                <a:solidFill>
                  <a:schemeClr val="tx1"/>
                </a:solidFill>
                <a:effectLst/>
                <a:latin typeface="+mn-lt"/>
                <a:ea typeface="+mn-ea"/>
                <a:cs typeface="+mn-cs"/>
              </a:rPr>
              <a:t> of Wikipedia articles is linked to an increase in the number of tweets pro-</a:t>
            </a:r>
            <a:r>
              <a:rPr lang="en-GB" sz="1200" kern="1200" dirty="0" err="1">
                <a:solidFill>
                  <a:schemeClr val="tx1"/>
                </a:solidFill>
                <a:effectLst/>
                <a:latin typeface="+mn-lt"/>
                <a:ea typeface="+mn-ea"/>
                <a:cs typeface="+mn-cs"/>
              </a:rPr>
              <a:t>duced</a:t>
            </a:r>
            <a:r>
              <a:rPr lang="en-GB" sz="1200" kern="1200" dirty="0">
                <a:solidFill>
                  <a:schemeClr val="tx1"/>
                </a:solidFill>
                <a:effectLst/>
                <a:latin typeface="+mn-lt"/>
                <a:ea typeface="+mn-ea"/>
                <a:cs typeface="+mn-cs"/>
              </a:rPr>
              <a:t> in the MSOA of about 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Unlike the previous models, this map shows some clustering in </a:t>
            </a:r>
            <a:r>
              <a:rPr lang="en-GB" sz="1200" kern="1200" dirty="0" err="1">
                <a:solidFill>
                  <a:schemeClr val="tx1"/>
                </a:solidFill>
                <a:effectLst/>
                <a:latin typeface="+mn-lt"/>
                <a:ea typeface="+mn-ea"/>
                <a:cs typeface="+mn-cs"/>
              </a:rPr>
              <a:t>CentralLondon</a:t>
            </a:r>
            <a:r>
              <a:rPr lang="en-GB" sz="1200" kern="1200" dirty="0">
                <a:solidFill>
                  <a:schemeClr val="tx1"/>
                </a:solidFill>
                <a:effectLst/>
                <a:latin typeface="+mn-lt"/>
                <a:ea typeface="+mn-ea"/>
                <a:cs typeface="+mn-cs"/>
              </a:rPr>
              <a:t> and Heathrow Airport, where Twitter activity is higher than expected </a:t>
            </a:r>
            <a:r>
              <a:rPr lang="en-GB" sz="1200" kern="1200" dirty="0" err="1">
                <a:solidFill>
                  <a:schemeClr val="tx1"/>
                </a:solidFill>
                <a:effectLst/>
                <a:latin typeface="+mn-lt"/>
                <a:ea typeface="+mn-ea"/>
                <a:cs typeface="+mn-cs"/>
              </a:rPr>
              <a:t>basedon</a:t>
            </a:r>
            <a:r>
              <a:rPr lang="en-GB" sz="1200" kern="1200" dirty="0">
                <a:solidFill>
                  <a:schemeClr val="tx1"/>
                </a:solidFill>
                <a:effectLst/>
                <a:latin typeface="+mn-lt"/>
                <a:ea typeface="+mn-ea"/>
                <a:cs typeface="+mn-cs"/>
              </a:rPr>
              <a:t> Wikipedia content, whilst the outskirts exhibit lower tweet density.</a:t>
            </a:r>
            <a:endParaRPr lang="en-GB" dirty="0"/>
          </a:p>
          <a:p>
            <a:endParaRPr lang="en-GB" dirty="0"/>
          </a:p>
          <a:p>
            <a:r>
              <a:rPr lang="en-GB" dirty="0"/>
              <a:t>res = </a:t>
            </a:r>
            <a:r>
              <a:rPr lang="en-GB" dirty="0" err="1"/>
              <a:t>obs</a:t>
            </a:r>
            <a:r>
              <a:rPr lang="en-GB" dirty="0"/>
              <a:t> – model</a:t>
            </a:r>
          </a:p>
          <a:p>
            <a:r>
              <a:rPr lang="en-GB" dirty="0"/>
              <a:t>Positive residuals (blue) underestimation</a:t>
            </a:r>
          </a:p>
          <a:p>
            <a:r>
              <a:rPr lang="en-GB" dirty="0"/>
              <a:t>Negative residuals (red) overestimation</a:t>
            </a:r>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14</a:t>
            </a:fld>
            <a:endParaRPr lang="en-US"/>
          </a:p>
        </p:txBody>
      </p:sp>
    </p:spTree>
    <p:extLst>
      <p:ext uri="{BB962C8B-B14F-4D97-AF65-F5344CB8AC3E}">
        <p14:creationId xmlns:p14="http://schemas.microsoft.com/office/powerpoint/2010/main" val="108221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Based on Model Tw-</a:t>
            </a:r>
            <a:r>
              <a:rPr lang="en-GB" sz="1200" kern="1200" dirty="0" err="1">
                <a:solidFill>
                  <a:schemeClr val="tx1"/>
                </a:solidFill>
                <a:effectLst/>
                <a:latin typeface="+mn-lt"/>
                <a:ea typeface="+mn-ea"/>
                <a:cs typeface="+mn-cs"/>
              </a:rPr>
              <a:t>Wk</a:t>
            </a:r>
            <a:r>
              <a:rPr lang="en-GB" sz="1200" kern="1200" dirty="0">
                <a:solidFill>
                  <a:schemeClr val="tx1"/>
                </a:solidFill>
                <a:effectLst/>
                <a:latin typeface="+mn-lt"/>
                <a:ea typeface="+mn-ea"/>
                <a:cs typeface="+mn-cs"/>
              </a:rPr>
              <a:t>, other things being equal, a ten percent increase in </a:t>
            </a:r>
            <a:r>
              <a:rPr lang="en-GB" sz="1200" kern="1200" dirty="0" err="1">
                <a:solidFill>
                  <a:schemeClr val="tx1"/>
                </a:solidFill>
                <a:effectLst/>
                <a:latin typeface="+mn-lt"/>
                <a:ea typeface="+mn-ea"/>
                <a:cs typeface="+mn-cs"/>
              </a:rPr>
              <a:t>thenumber</a:t>
            </a:r>
            <a:r>
              <a:rPr lang="en-GB" sz="1200" kern="1200" dirty="0">
                <a:solidFill>
                  <a:schemeClr val="tx1"/>
                </a:solidFill>
                <a:effectLst/>
                <a:latin typeface="+mn-lt"/>
                <a:ea typeface="+mn-ea"/>
                <a:cs typeface="+mn-cs"/>
              </a:rPr>
              <a:t> of Wikipedia articles is linked to an increase in the number of tweets pro-</a:t>
            </a:r>
            <a:r>
              <a:rPr lang="en-GB" sz="1200" kern="1200" dirty="0" err="1">
                <a:solidFill>
                  <a:schemeClr val="tx1"/>
                </a:solidFill>
                <a:effectLst/>
                <a:latin typeface="+mn-lt"/>
                <a:ea typeface="+mn-ea"/>
                <a:cs typeface="+mn-cs"/>
              </a:rPr>
              <a:t>duced</a:t>
            </a:r>
            <a:r>
              <a:rPr lang="en-GB" sz="1200" kern="1200" dirty="0">
                <a:solidFill>
                  <a:schemeClr val="tx1"/>
                </a:solidFill>
                <a:effectLst/>
                <a:latin typeface="+mn-lt"/>
                <a:ea typeface="+mn-ea"/>
                <a:cs typeface="+mn-cs"/>
              </a:rPr>
              <a:t> in the MSOA of about 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Unlike the previous models, this map shows some clustering in </a:t>
            </a:r>
            <a:r>
              <a:rPr lang="en-GB" sz="1200" kern="1200" dirty="0" err="1">
                <a:solidFill>
                  <a:schemeClr val="tx1"/>
                </a:solidFill>
                <a:effectLst/>
                <a:latin typeface="+mn-lt"/>
                <a:ea typeface="+mn-ea"/>
                <a:cs typeface="+mn-cs"/>
              </a:rPr>
              <a:t>CentralLondon</a:t>
            </a:r>
            <a:r>
              <a:rPr lang="en-GB" sz="1200" kern="1200" dirty="0">
                <a:solidFill>
                  <a:schemeClr val="tx1"/>
                </a:solidFill>
                <a:effectLst/>
                <a:latin typeface="+mn-lt"/>
                <a:ea typeface="+mn-ea"/>
                <a:cs typeface="+mn-cs"/>
              </a:rPr>
              <a:t> and Heathrow Airport, where Twitter activity is higher than expected </a:t>
            </a:r>
            <a:r>
              <a:rPr lang="en-GB" sz="1200" kern="1200" dirty="0" err="1">
                <a:solidFill>
                  <a:schemeClr val="tx1"/>
                </a:solidFill>
                <a:effectLst/>
                <a:latin typeface="+mn-lt"/>
                <a:ea typeface="+mn-ea"/>
                <a:cs typeface="+mn-cs"/>
              </a:rPr>
              <a:t>basedon</a:t>
            </a:r>
            <a:r>
              <a:rPr lang="en-GB" sz="1200" kern="1200" dirty="0">
                <a:solidFill>
                  <a:schemeClr val="tx1"/>
                </a:solidFill>
                <a:effectLst/>
                <a:latin typeface="+mn-lt"/>
                <a:ea typeface="+mn-ea"/>
                <a:cs typeface="+mn-cs"/>
              </a:rPr>
              <a:t> Wikipedia content, whilst the outskirts exhibit lower tweet density.</a:t>
            </a:r>
            <a:endParaRPr lang="en-GB" dirty="0"/>
          </a:p>
          <a:p>
            <a:endParaRPr lang="en-GB" dirty="0"/>
          </a:p>
          <a:p>
            <a:r>
              <a:rPr lang="en-GB" dirty="0"/>
              <a:t>res = </a:t>
            </a:r>
            <a:r>
              <a:rPr lang="en-GB" dirty="0" err="1"/>
              <a:t>obs</a:t>
            </a:r>
            <a:r>
              <a:rPr lang="en-GB" dirty="0"/>
              <a:t> – model</a:t>
            </a:r>
          </a:p>
          <a:p>
            <a:r>
              <a:rPr lang="en-GB" dirty="0"/>
              <a:t>Positive residuals (blue) underestimation</a:t>
            </a:r>
          </a:p>
          <a:p>
            <a:r>
              <a:rPr lang="en-GB" dirty="0"/>
              <a:t>Negative residuals (red) overestimation</a:t>
            </a:r>
            <a:endParaRPr lang="en-US" dirty="0"/>
          </a:p>
        </p:txBody>
      </p:sp>
      <p:sp>
        <p:nvSpPr>
          <p:cNvPr id="4" name="Slide Number Placeholder 3"/>
          <p:cNvSpPr>
            <a:spLocks noGrp="1"/>
          </p:cNvSpPr>
          <p:nvPr>
            <p:ph type="sldNum" sz="quarter" idx="10"/>
          </p:nvPr>
        </p:nvSpPr>
        <p:spPr/>
        <p:txBody>
          <a:bodyPr/>
          <a:lstStyle/>
          <a:p>
            <a:fld id="{74CA865C-2206-4140-9F7E-1BA580ED9305}" type="slidenum">
              <a:rPr lang="en-US" smtClean="0"/>
              <a:t>15</a:t>
            </a:fld>
            <a:endParaRPr lang="en-US"/>
          </a:p>
        </p:txBody>
      </p:sp>
    </p:spTree>
    <p:extLst>
      <p:ext uri="{BB962C8B-B14F-4D97-AF65-F5344CB8AC3E}">
        <p14:creationId xmlns:p14="http://schemas.microsoft.com/office/powerpoint/2010/main" val="3253730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picture 1">
    <p:spTree>
      <p:nvGrpSpPr>
        <p:cNvPr id="1" name=""/>
        <p:cNvGrpSpPr/>
        <p:nvPr/>
      </p:nvGrpSpPr>
      <p:grpSpPr>
        <a:xfrm>
          <a:off x="0" y="0"/>
          <a:ext cx="0" cy="0"/>
          <a:chOff x="0" y="0"/>
          <a:chExt cx="0" cy="0"/>
        </a:xfrm>
      </p:grpSpPr>
      <p:pic>
        <p:nvPicPr>
          <p:cNvPr id="7" name="Content Placeholder 3" descr="scan026 bitmap.png"/>
          <p:cNvPicPr>
            <a:picLocks noChangeAspect="1"/>
          </p:cNvPicPr>
          <p:nvPr/>
        </p:nvPicPr>
        <p:blipFill rotWithShape="1">
          <a:blip r:embed="rId2" cstate="print">
            <a:extLst>
              <a:ext uri="{28A0092B-C50C-407E-A947-70E740481C1C}">
                <a14:useLocalDpi xmlns:a14="http://schemas.microsoft.com/office/drawing/2010/main" val="0"/>
              </a:ext>
            </a:extLst>
          </a:blip>
          <a:srcRect l="-28811" t="-6588" r="-5019" b="851"/>
          <a:stretch/>
        </p:blipFill>
        <p:spPr bwMode="auto">
          <a:xfrm>
            <a:off x="0" y="2492896"/>
            <a:ext cx="9144000" cy="4365104"/>
          </a:xfrm>
          <a:prstGeom prst="rect">
            <a:avLst/>
          </a:prstGeom>
          <a:noFill/>
          <a:ln w="9525">
            <a:noFill/>
            <a:miter lim="800000"/>
            <a:headEnd/>
            <a:tailEnd/>
          </a:ln>
          <a:effectLst/>
        </p:spPr>
      </p:pic>
      <p:sp>
        <p:nvSpPr>
          <p:cNvPr id="8" name="Title 4"/>
          <p:cNvSpPr>
            <a:spLocks noGrp="1"/>
          </p:cNvSpPr>
          <p:nvPr>
            <p:ph type="title"/>
          </p:nvPr>
        </p:nvSpPr>
        <p:spPr>
          <a:xfrm>
            <a:off x="467544" y="1412776"/>
            <a:ext cx="8229600" cy="648072"/>
          </a:xfrm>
        </p:spPr>
        <p:txBody>
          <a:bodyPr/>
          <a:lstStyle>
            <a:lvl1pPr>
              <a:defRPr sz="3600">
                <a:solidFill>
                  <a:schemeClr val="accent1"/>
                </a:solidFill>
              </a:defRPr>
            </a:lvl1pPr>
          </a:lstStyle>
          <a:p>
            <a:r>
              <a:rPr lang="en-US"/>
              <a:t>Click to edit Master title style</a:t>
            </a:r>
            <a:endParaRPr lang="en-US" dirty="0"/>
          </a:p>
        </p:txBody>
      </p:sp>
      <p:sp>
        <p:nvSpPr>
          <p:cNvPr id="10" name="Subtitle 6"/>
          <p:cNvSpPr>
            <a:spLocks noGrp="1"/>
          </p:cNvSpPr>
          <p:nvPr>
            <p:ph type="subTitle" idx="10"/>
          </p:nvPr>
        </p:nvSpPr>
        <p:spPr>
          <a:xfrm>
            <a:off x="467544" y="2132856"/>
            <a:ext cx="8240122" cy="432048"/>
          </a:xfrm>
        </p:spPr>
        <p:txBody>
          <a:bodyPr/>
          <a:lstStyle>
            <a:lvl1pPr marL="0" indent="0">
              <a:buNone/>
              <a:defRPr sz="2400"/>
            </a:lvl1pPr>
          </a:lstStyle>
          <a:p>
            <a:r>
              <a:rPr lang="en-US"/>
              <a:t>Click to edit Master subtitle style</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595" y="354709"/>
            <a:ext cx="2151909" cy="575523"/>
          </a:xfrm>
          <a:prstGeom prst="rect">
            <a:avLst/>
          </a:prstGeom>
        </p:spPr>
      </p:pic>
    </p:spTree>
    <p:extLst>
      <p:ext uri="{BB962C8B-B14F-4D97-AF65-F5344CB8AC3E}">
        <p14:creationId xmlns:p14="http://schemas.microsoft.com/office/powerpoint/2010/main" val="167712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Large image lef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5868144" y="1700810"/>
            <a:ext cx="2962672"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5868144"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0" y="0"/>
            <a:ext cx="5580112" cy="68580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15.5 x 19.1 cm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4408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Large image righ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810"/>
            <a:ext cx="2962672"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3563888" y="0"/>
            <a:ext cx="5580112" cy="68580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15.5 x 19.1 cm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14" y="6409782"/>
            <a:ext cx="1220057" cy="326302"/>
          </a:xfrm>
          <a:prstGeom prst="rect">
            <a:avLst/>
          </a:prstGeom>
        </p:spPr>
      </p:pic>
    </p:spTree>
    <p:extLst>
      <p:ext uri="{BB962C8B-B14F-4D97-AF65-F5344CB8AC3E}">
        <p14:creationId xmlns:p14="http://schemas.microsoft.com/office/powerpoint/2010/main" val="34010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ndscape image with text 2">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E3218F5A-4C1F-4EF8-9E59-BA222BA4650B}" type="slidenum">
              <a:rPr lang="en-GB" smtClean="0"/>
              <a:t>‹#›</a:t>
            </a:fld>
            <a:endParaRPr lang="en-GB"/>
          </a:p>
        </p:txBody>
      </p:sp>
      <p:sp>
        <p:nvSpPr>
          <p:cNvPr id="10"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endParaRPr lang="en-GB"/>
          </a:p>
        </p:txBody>
      </p:sp>
      <p:sp>
        <p:nvSpPr>
          <p:cNvPr id="6" name="Content Placeholder 2"/>
          <p:cNvSpPr>
            <a:spLocks noGrp="1"/>
          </p:cNvSpPr>
          <p:nvPr>
            <p:ph idx="1" hasCustomPrompt="1"/>
          </p:nvPr>
        </p:nvSpPr>
        <p:spPr>
          <a:xfrm>
            <a:off x="0" y="0"/>
            <a:ext cx="9144000" cy="4509120"/>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12.6 cm</a:t>
            </a:r>
          </a:p>
        </p:txBody>
      </p:sp>
      <p:sp>
        <p:nvSpPr>
          <p:cNvPr id="7" name="Text Placeholder 4"/>
          <p:cNvSpPr>
            <a:spLocks noGrp="1"/>
          </p:cNvSpPr>
          <p:nvPr>
            <p:ph type="body" sz="quarter" idx="10"/>
          </p:nvPr>
        </p:nvSpPr>
        <p:spPr>
          <a:xfrm>
            <a:off x="456620" y="5301208"/>
            <a:ext cx="8247705" cy="121480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57200" y="4565252"/>
            <a:ext cx="8250238" cy="765175"/>
          </a:xfrm>
        </p:spPr>
        <p:txBody>
          <a:bodyPr/>
          <a:lstStyle>
            <a:lvl1pPr>
              <a:defRPr>
                <a:solidFill>
                  <a:schemeClr val="accent1"/>
                </a:solidFill>
              </a:defRPr>
            </a:lvl1pPr>
          </a:lstStyle>
          <a:p>
            <a:r>
              <a:rPr lang="en-US" noProof="0"/>
              <a:t>Click to edit Master title style</a:t>
            </a:r>
            <a:endParaRPr lang="en-GB" noProof="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13007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a:solidFill>
                  <a:schemeClr val="accent1"/>
                </a:solidFill>
              </a:defRPr>
            </a:lvl1pPr>
          </a:lstStyle>
          <a:p>
            <a:r>
              <a:rPr lang="en-US" noProof="0"/>
              <a:t>Click to edit Master title style</a:t>
            </a:r>
            <a:endParaRPr lang="en-GB" noProof="0" dirty="0"/>
          </a:p>
        </p:txBody>
      </p:sp>
      <p:sp>
        <p:nvSpPr>
          <p:cNvPr id="7"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E3218F5A-4C1F-4EF8-9E59-BA222BA4650B}" type="slidenum">
              <a:rPr lang="en-GB" smtClean="0"/>
              <a:t>‹#›</a:t>
            </a:fld>
            <a:endParaRPr lang="en-GB"/>
          </a:p>
        </p:txBody>
      </p:sp>
      <p:sp>
        <p:nvSpPr>
          <p:cNvPr id="8"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165522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E3218F5A-4C1F-4EF8-9E59-BA222BA4650B}" type="slidenum">
              <a:rPr lang="en-GB" smtClean="0"/>
              <a:t>‹#›</a:t>
            </a:fld>
            <a:endParaRPr lang="en-GB"/>
          </a:p>
        </p:txBody>
      </p:sp>
      <p:sp>
        <p:nvSpPr>
          <p:cNvPr id="8"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241653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ing page">
    <p:bg>
      <p:bgPr>
        <a:solidFill>
          <a:schemeClr val="bg1"/>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rgbClr val="9A9A9A"/>
                </a:solidFill>
              </a:defRPr>
            </a:lvl1pPr>
          </a:lstStyle>
          <a:p>
            <a:fld id="{E3218F5A-4C1F-4EF8-9E59-BA222BA4650B}" type="slidenum">
              <a:rPr lang="en-GB" smtClean="0"/>
              <a:t>‹#›</a:t>
            </a:fld>
            <a:endParaRPr lang="en-GB"/>
          </a:p>
        </p:txBody>
      </p:sp>
      <p:sp>
        <p:nvSpPr>
          <p:cNvPr id="8"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rgbClr val="9A9A9A"/>
                </a:solidFill>
              </a:defRPr>
            </a:lvl1pPr>
          </a:lstStyle>
          <a:p>
            <a:endParaRPr lang="en-GB"/>
          </a:p>
        </p:txBody>
      </p:sp>
      <p:sp>
        <p:nvSpPr>
          <p:cNvPr id="5" name="Title 1"/>
          <p:cNvSpPr>
            <a:spLocks noGrp="1"/>
          </p:cNvSpPr>
          <p:nvPr>
            <p:ph type="title"/>
          </p:nvPr>
        </p:nvSpPr>
        <p:spPr>
          <a:xfrm>
            <a:off x="457200" y="2591817"/>
            <a:ext cx="8229600" cy="765175"/>
          </a:xfrm>
        </p:spPr>
        <p:txBody>
          <a:bodyPr/>
          <a:lstStyle>
            <a:lvl1pPr>
              <a:defRPr>
                <a:solidFill>
                  <a:schemeClr val="accent1"/>
                </a:solidFill>
              </a:defRPr>
            </a:lvl1pPr>
          </a:lstStyle>
          <a:p>
            <a:r>
              <a:rPr lang="en-US" noProof="0"/>
              <a:t>Click to edit Master title style</a:t>
            </a:r>
            <a:endParaRPr lang="en-GB" noProof="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371688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E840FAB-7486-4FEF-BBB7-3C4AA26F9CEE}" type="datetimeFigureOut">
              <a:rPr lang="en-GB" smtClean="0"/>
              <a:t>11/06/2018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218F5A-4C1F-4EF8-9E59-BA222BA4650B}" type="slidenum">
              <a:rPr lang="en-GB" smtClean="0"/>
              <a:t>‹#›</a:t>
            </a:fld>
            <a:endParaRPr lang="en-GB"/>
          </a:p>
        </p:txBody>
      </p:sp>
    </p:spTree>
    <p:extLst>
      <p:ext uri="{BB962C8B-B14F-4D97-AF65-F5344CB8AC3E}">
        <p14:creationId xmlns:p14="http://schemas.microsoft.com/office/powerpoint/2010/main" val="1113460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5554" y="1844824"/>
            <a:ext cx="7740000" cy="1440000"/>
          </a:xfrm>
        </p:spPr>
        <p:txBody>
          <a:bodyPr/>
          <a:lstStyle>
            <a:lvl1pPr algn="l">
              <a:lnSpc>
                <a:spcPct val="100000"/>
              </a:lnSpc>
              <a:defRPr sz="4000">
                <a:solidFill>
                  <a:schemeClr val="bg1"/>
                </a:solidFill>
                <a:latin typeface="+mj-lt"/>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475554" y="3573016"/>
            <a:ext cx="7740000" cy="2160240"/>
          </a:xfrm>
        </p:spPr>
        <p:txBody>
          <a:bodyPr/>
          <a:lstStyle>
            <a:lvl1pPr marL="0" indent="0" algn="l">
              <a:lnSpc>
                <a:spcPct val="120000"/>
              </a:lnSpc>
              <a:spcBef>
                <a:spcPts val="0"/>
              </a:spcBef>
              <a:buNone/>
              <a:defRPr sz="2400">
                <a:solidFill>
                  <a:schemeClr val="bg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sp>
        <p:nvSpPr>
          <p:cNvPr id="10" name="Text Placeholder 9"/>
          <p:cNvSpPr>
            <a:spLocks noGrp="1"/>
          </p:cNvSpPr>
          <p:nvPr>
            <p:ph type="body" sz="quarter" idx="10"/>
          </p:nvPr>
        </p:nvSpPr>
        <p:spPr>
          <a:xfrm>
            <a:off x="467544" y="5850109"/>
            <a:ext cx="7747155" cy="431977"/>
          </a:xfrm>
        </p:spPr>
        <p:txBody>
          <a:bodyPr/>
          <a:lstStyle>
            <a:lvl1pPr marL="0" indent="0">
              <a:buNone/>
              <a:defRPr sz="2400">
                <a:solidFill>
                  <a:schemeClr val="bg1"/>
                </a:solidFill>
              </a:defRPr>
            </a:lvl1pPr>
          </a:lstStyle>
          <a:p>
            <a:pPr lvl="0"/>
            <a:r>
              <a:rPr lang="en-US" noProof="0"/>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596" y="665968"/>
            <a:ext cx="2151909" cy="575524"/>
          </a:xfrm>
          <a:prstGeom prst="rect">
            <a:avLst/>
          </a:prstGeom>
        </p:spPr>
      </p:pic>
    </p:spTree>
    <p:extLst>
      <p:ext uri="{BB962C8B-B14F-4D97-AF65-F5344CB8AC3E}">
        <p14:creationId xmlns:p14="http://schemas.microsoft.com/office/powerpoint/2010/main" val="237944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bg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8229600" cy="4790107"/>
          </a:xfrm>
        </p:spPr>
        <p:txBody>
          <a:bodyPr/>
          <a:lstStyle>
            <a:lvl1pPr>
              <a:spcBef>
                <a:spcPts val="1400"/>
              </a:spcBef>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solidFill>
              </a:defRPr>
            </a:lvl1pPr>
          </a:lstStyle>
          <a:p>
            <a:pPr algn="l"/>
            <a:r>
              <a:rPr lang="en-US" dirty="0"/>
              <a:t>University of Leicester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17262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image top">
    <p:spTree>
      <p:nvGrpSpPr>
        <p:cNvPr id="1" name=""/>
        <p:cNvGrpSpPr/>
        <p:nvPr/>
      </p:nvGrpSpPr>
      <p:grpSpPr>
        <a:xfrm>
          <a:off x="0" y="0"/>
          <a:ext cx="0" cy="0"/>
          <a:chOff x="0" y="0"/>
          <a:chExt cx="0" cy="0"/>
        </a:xfrm>
      </p:grpSpPr>
      <p:sp>
        <p:nvSpPr>
          <p:cNvPr id="2" name="Title 1"/>
          <p:cNvSpPr>
            <a:spLocks noGrp="1"/>
          </p:cNvSpPr>
          <p:nvPr>
            <p:ph type="title"/>
          </p:nvPr>
        </p:nvSpPr>
        <p:spPr>
          <a:xfrm>
            <a:off x="457200" y="5517232"/>
            <a:ext cx="8229600" cy="765175"/>
          </a:xfrm>
        </p:spPr>
        <p:txBody>
          <a:bodyPr/>
          <a:lstStyle>
            <a:lvl1pPr>
              <a:defRPr b="0">
                <a:solidFill>
                  <a:schemeClr val="bg1"/>
                </a:solidFill>
                <a:latin typeface="+mj-lt"/>
              </a:defRPr>
            </a:lvl1pPr>
          </a:lstStyle>
          <a:p>
            <a:r>
              <a:rPr lang="en-US" noProof="0"/>
              <a:t>Click to edit Master title style</a:t>
            </a:r>
            <a:endParaRPr lang="en-GB" noProof="0" dirty="0"/>
          </a:p>
        </p:txBody>
      </p:sp>
      <p:sp>
        <p:nvSpPr>
          <p:cNvPr id="3" name="Content Placeholder 2"/>
          <p:cNvSpPr>
            <a:spLocks noGrp="1"/>
          </p:cNvSpPr>
          <p:nvPr>
            <p:ph idx="1" hasCustomPrompt="1"/>
          </p:nvPr>
        </p:nvSpPr>
        <p:spPr>
          <a:xfrm>
            <a:off x="0" y="0"/>
            <a:ext cx="9144000" cy="5338787"/>
          </a:xfrm>
        </p:spPr>
        <p:txBody>
          <a:bodyPr/>
          <a:lstStyle>
            <a:lvl1pPr marL="0" indent="0">
              <a:spcBef>
                <a:spcPts val="1400"/>
              </a:spcBef>
              <a:buClr>
                <a:schemeClr val="tx1"/>
              </a:buClr>
              <a:buNone/>
              <a:defRPr baseline="0">
                <a:solidFill>
                  <a:schemeClr val="bg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14.9 cm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34050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picture 2">
    <p:spTree>
      <p:nvGrpSpPr>
        <p:cNvPr id="1" name=""/>
        <p:cNvGrpSpPr/>
        <p:nvPr/>
      </p:nvGrpSpPr>
      <p:grpSpPr>
        <a:xfrm>
          <a:off x="0" y="0"/>
          <a:ext cx="0" cy="0"/>
          <a:chOff x="0" y="0"/>
          <a:chExt cx="0" cy="0"/>
        </a:xfrm>
      </p:grpSpPr>
      <p:pic>
        <p:nvPicPr>
          <p:cNvPr id="7" name="Content Placeholder 7" descr="4263-3.jpg"/>
          <p:cNvPicPr>
            <a:picLocks noChangeAspect="1"/>
          </p:cNvPicPr>
          <p:nvPr/>
        </p:nvPicPr>
        <p:blipFill rotWithShape="1">
          <a:blip r:embed="rId2">
            <a:extLst>
              <a:ext uri="{28A0092B-C50C-407E-A947-70E740481C1C}">
                <a14:useLocalDpi xmlns:a14="http://schemas.microsoft.com/office/drawing/2010/main" val="0"/>
              </a:ext>
            </a:extLst>
          </a:blip>
          <a:srcRect t="5896" b="22551"/>
          <a:stretch/>
        </p:blipFill>
        <p:spPr bwMode="auto">
          <a:xfrm>
            <a:off x="0" y="2492896"/>
            <a:ext cx="9144000" cy="4365104"/>
          </a:xfrm>
          <a:prstGeom prst="rect">
            <a:avLst/>
          </a:prstGeom>
          <a:noFill/>
          <a:ln w="9525">
            <a:noFill/>
            <a:miter lim="800000"/>
            <a:headEnd/>
            <a:tailEnd/>
          </a:ln>
          <a:effectLst/>
        </p:spPr>
      </p:pic>
      <p:sp>
        <p:nvSpPr>
          <p:cNvPr id="15" name="Title 4"/>
          <p:cNvSpPr>
            <a:spLocks noGrp="1"/>
          </p:cNvSpPr>
          <p:nvPr>
            <p:ph type="title"/>
          </p:nvPr>
        </p:nvSpPr>
        <p:spPr>
          <a:xfrm>
            <a:off x="467544" y="1124744"/>
            <a:ext cx="8229600" cy="648072"/>
          </a:xfrm>
        </p:spPr>
        <p:txBody>
          <a:bodyPr/>
          <a:lstStyle>
            <a:lvl1pPr>
              <a:defRPr sz="3600">
                <a:solidFill>
                  <a:srgbClr val="BB0000"/>
                </a:solidFill>
              </a:defRPr>
            </a:lvl1pPr>
          </a:lstStyle>
          <a:p>
            <a:r>
              <a:rPr lang="en-US"/>
              <a:t>Click to edit Master title style</a:t>
            </a:r>
            <a:endParaRPr lang="en-US" dirty="0"/>
          </a:p>
        </p:txBody>
      </p:sp>
      <p:sp>
        <p:nvSpPr>
          <p:cNvPr id="16" name="Subtitle 6"/>
          <p:cNvSpPr>
            <a:spLocks noGrp="1"/>
          </p:cNvSpPr>
          <p:nvPr>
            <p:ph type="subTitle" idx="10"/>
          </p:nvPr>
        </p:nvSpPr>
        <p:spPr>
          <a:xfrm>
            <a:off x="467544" y="1844824"/>
            <a:ext cx="8240122" cy="432048"/>
          </a:xfrm>
        </p:spPr>
        <p:txBody>
          <a:bodyPr/>
          <a:lstStyle>
            <a:lvl1pPr marL="0" indent="0">
              <a:buNone/>
              <a:defRPr sz="2400"/>
            </a:lvl1pPr>
          </a:lstStyle>
          <a:p>
            <a:r>
              <a:rPr lang="en-US"/>
              <a:t>Click to edit Master subtitle style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595" y="354709"/>
            <a:ext cx="2151909" cy="575523"/>
          </a:xfrm>
          <a:prstGeom prst="rect">
            <a:avLst/>
          </a:prstGeom>
        </p:spPr>
      </p:pic>
    </p:spTree>
    <p:extLst>
      <p:ext uri="{BB962C8B-B14F-4D97-AF65-F5344CB8AC3E}">
        <p14:creationId xmlns:p14="http://schemas.microsoft.com/office/powerpoint/2010/main" val="304992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ullet list and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bg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4618856" cy="4646091"/>
          </a:xfrm>
        </p:spPr>
        <p:txBody>
          <a:bodyPr/>
          <a:lstStyle>
            <a:lvl1pPr>
              <a:spcBef>
                <a:spcPts val="1400"/>
              </a:spcBef>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5220072" y="1447203"/>
            <a:ext cx="3923928" cy="4646091"/>
          </a:xfrm>
        </p:spPr>
        <p:txBody>
          <a:bodyPr/>
          <a:lstStyle>
            <a:lvl1pPr marL="0" marR="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pPr>
            <a:r>
              <a:rPr lang="en-GB" dirty="0"/>
              <a:t>Picture size 10.9 x 12.9 cm</a:t>
            </a:r>
          </a:p>
        </p:txBody>
      </p:sp>
      <p:sp>
        <p:nvSpPr>
          <p:cNvPr id="9" name="Slide Number Placeholder 5"/>
          <p:cNvSpPr>
            <a:spLocks noGrp="1"/>
          </p:cNvSpPr>
          <p:nvPr>
            <p:ph type="sldNum" sz="quarter" idx="4"/>
          </p:nvPr>
        </p:nvSpPr>
        <p:spPr>
          <a:xfrm>
            <a:off x="8316416"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12" name="Footer Placeholder 4"/>
          <p:cNvSpPr>
            <a:spLocks noGrp="1"/>
          </p:cNvSpPr>
          <p:nvPr>
            <p:ph type="ftr" sz="quarter" idx="3"/>
          </p:nvPr>
        </p:nvSpPr>
        <p:spPr>
          <a:xfrm>
            <a:off x="5179392" y="6381328"/>
            <a:ext cx="3183632" cy="365125"/>
          </a:xfrm>
          <a:prstGeom prst="rect">
            <a:avLst/>
          </a:prstGeom>
          <a:ln>
            <a:noFill/>
          </a:ln>
        </p:spPr>
        <p:txBody>
          <a:bodyPr vert="horz" lIns="91440" tIns="45720" rIns="91440" bIns="45720" rtlCol="0" anchor="ctr"/>
          <a:lstStyle>
            <a:lvl1pPr algn="r">
              <a:tabLst/>
              <a:defRPr sz="1000">
                <a:solidFill>
                  <a:schemeClr val="bg1"/>
                </a:solidFill>
              </a:defRPr>
            </a:lvl1pPr>
          </a:lstStyle>
          <a:p>
            <a:r>
              <a:rPr lang="en-US" dirty="0"/>
              <a:t>University of Leicester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14" y="6409782"/>
            <a:ext cx="1220057" cy="326302"/>
          </a:xfrm>
          <a:prstGeom prst="rect">
            <a:avLst/>
          </a:prstGeom>
        </p:spPr>
      </p:pic>
    </p:spTree>
    <p:extLst>
      <p:ext uri="{BB962C8B-B14F-4D97-AF65-F5344CB8AC3E}">
        <p14:creationId xmlns:p14="http://schemas.microsoft.com/office/powerpoint/2010/main" val="358451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bg1"/>
                </a:solidFill>
                <a:latin typeface="+mj-lt"/>
              </a:defRPr>
            </a:lvl1pPr>
          </a:lstStyle>
          <a:p>
            <a:r>
              <a:rPr lang="en-US" noProof="0"/>
              <a:t>Click to edit Master title style</a:t>
            </a:r>
            <a:endParaRPr lang="en-GB" noProof="0" dirty="0"/>
          </a:p>
        </p:txBody>
      </p:sp>
      <p:sp>
        <p:nvSpPr>
          <p:cNvPr id="12"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solidFill>
              </a:defRPr>
            </a:lvl1pPr>
          </a:lstStyle>
          <a:p>
            <a:pPr algn="l"/>
            <a:r>
              <a:rPr lang="en-US" dirty="0"/>
              <a:t>University of Leicester</a:t>
            </a:r>
          </a:p>
        </p:txBody>
      </p:sp>
      <p:sp>
        <p:nvSpPr>
          <p:cNvPr id="16" name="Content Placeholder 3"/>
          <p:cNvSpPr>
            <a:spLocks noGrp="1"/>
          </p:cNvSpPr>
          <p:nvPr>
            <p:ph sz="half" idx="2"/>
          </p:nvPr>
        </p:nvSpPr>
        <p:spPr>
          <a:xfrm>
            <a:off x="457200" y="1556792"/>
            <a:ext cx="4040188"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1"/>
          </p:nvPr>
        </p:nvSpPr>
        <p:spPr>
          <a:xfrm>
            <a:off x="4645025" y="1556792"/>
            <a:ext cx="4041775"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344963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bg1"/>
                </a:solidFill>
                <a:latin typeface="+mj-lt"/>
              </a:defRPr>
            </a:lvl1pPr>
          </a:lstStyle>
          <a:p>
            <a:r>
              <a:rPr lang="en-US" noProof="0"/>
              <a:t>Click to edit Master title style</a:t>
            </a:r>
            <a:endParaRPr lang="en-GB" noProof="0" dirty="0"/>
          </a:p>
        </p:txBody>
      </p:sp>
      <p:sp>
        <p:nvSpPr>
          <p:cNvPr id="12"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solidFill>
              </a:defRPr>
            </a:lvl1pPr>
          </a:lstStyle>
          <a:p>
            <a:pPr algn="l"/>
            <a:r>
              <a:rPr lang="en-US" dirty="0"/>
              <a:t>University of Leicester</a:t>
            </a:r>
          </a:p>
        </p:txBody>
      </p:sp>
      <p:sp>
        <p:nvSpPr>
          <p:cNvPr id="15" name="Text Placeholder 2"/>
          <p:cNvSpPr>
            <a:spLocks noGrp="1"/>
          </p:cNvSpPr>
          <p:nvPr>
            <p:ph type="body" idx="1"/>
          </p:nvPr>
        </p:nvSpPr>
        <p:spPr>
          <a:xfrm>
            <a:off x="457200" y="1463103"/>
            <a:ext cx="4040188"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2"/>
          </p:nvPr>
        </p:nvSpPr>
        <p:spPr>
          <a:xfrm>
            <a:off x="457200" y="210286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10"/>
          </p:nvPr>
        </p:nvSpPr>
        <p:spPr>
          <a:xfrm>
            <a:off x="4645025" y="1463103"/>
            <a:ext cx="4041775"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p:cNvSpPr>
            <a:spLocks noGrp="1"/>
          </p:cNvSpPr>
          <p:nvPr>
            <p:ph sz="quarter" idx="11"/>
          </p:nvPr>
        </p:nvSpPr>
        <p:spPr>
          <a:xfrm>
            <a:off x="4645025" y="210286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71631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Large image lef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5868144" y="1700810"/>
            <a:ext cx="2962672" cy="765175"/>
          </a:xfrm>
        </p:spPr>
        <p:txBody>
          <a:bodyPr/>
          <a:lstStyle>
            <a:lvl1pPr>
              <a:defRPr b="0">
                <a:solidFill>
                  <a:schemeClr val="bg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5868144" y="2708920"/>
            <a:ext cx="2962672" cy="3240360"/>
          </a:xfrm>
        </p:spPr>
        <p:txBody>
          <a:bodyPr/>
          <a:lstStyle>
            <a:lvl1pPr>
              <a:spcBef>
                <a:spcPts val="1400"/>
              </a:spcBef>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0" y="0"/>
            <a:ext cx="5580112" cy="68580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15.5 x 19.1 cm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290744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Large image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810"/>
            <a:ext cx="2962672" cy="765175"/>
          </a:xfrm>
        </p:spPr>
        <p:txBody>
          <a:bodyPr/>
          <a:lstStyle>
            <a:lvl1pPr>
              <a:defRPr b="0">
                <a:solidFill>
                  <a:schemeClr val="bg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2708920"/>
            <a:ext cx="2962672" cy="3240360"/>
          </a:xfrm>
        </p:spPr>
        <p:txBody>
          <a:bodyPr/>
          <a:lstStyle>
            <a:lvl1pPr>
              <a:spcBef>
                <a:spcPts val="1400"/>
              </a:spcBef>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3563888" y="0"/>
            <a:ext cx="5580112" cy="6858000"/>
          </a:xfrm>
        </p:spPr>
        <p:txBody>
          <a:bodyPr/>
          <a:lstStyle>
            <a:lvl1pPr marL="0" marR="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pPr>
            <a:r>
              <a:rPr lang="en-GB" dirty="0"/>
              <a:t>Picture size 15.5 x 19.1 cm </a:t>
            </a:r>
          </a:p>
          <a:p>
            <a:pPr lvl="0"/>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14" y="6409782"/>
            <a:ext cx="1220057" cy="326302"/>
          </a:xfrm>
          <a:prstGeom prst="rect">
            <a:avLst/>
          </a:prstGeom>
        </p:spPr>
      </p:pic>
    </p:spTree>
    <p:extLst>
      <p:ext uri="{BB962C8B-B14F-4D97-AF65-F5344CB8AC3E}">
        <p14:creationId xmlns:p14="http://schemas.microsoft.com/office/powerpoint/2010/main" val="34331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ndscape image with text 2">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solidFill>
              </a:defRPr>
            </a:lvl1pPr>
          </a:lstStyle>
          <a:p>
            <a:pPr algn="l"/>
            <a:r>
              <a:rPr lang="en-US" dirty="0"/>
              <a:t>University of Leicester</a:t>
            </a:r>
          </a:p>
        </p:txBody>
      </p:sp>
      <p:sp>
        <p:nvSpPr>
          <p:cNvPr id="6" name="Content Placeholder 2"/>
          <p:cNvSpPr>
            <a:spLocks noGrp="1"/>
          </p:cNvSpPr>
          <p:nvPr>
            <p:ph idx="1" hasCustomPrompt="1"/>
          </p:nvPr>
        </p:nvSpPr>
        <p:spPr>
          <a:xfrm>
            <a:off x="0" y="0"/>
            <a:ext cx="9144000" cy="4509120"/>
          </a:xfrm>
        </p:spPr>
        <p:txBody>
          <a:bodyPr/>
          <a:lstStyle>
            <a:lvl1pPr marL="0" indent="0">
              <a:spcBef>
                <a:spcPts val="1400"/>
              </a:spcBef>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noProof="0" dirty="0"/>
              <a:t>Picture size 25.4 x 12.6 cm</a:t>
            </a:r>
          </a:p>
        </p:txBody>
      </p:sp>
      <p:sp>
        <p:nvSpPr>
          <p:cNvPr id="12" name="Text Placeholder 4"/>
          <p:cNvSpPr>
            <a:spLocks noGrp="1"/>
          </p:cNvSpPr>
          <p:nvPr>
            <p:ph type="body" sz="quarter" idx="10"/>
          </p:nvPr>
        </p:nvSpPr>
        <p:spPr>
          <a:xfrm>
            <a:off x="456620" y="5301208"/>
            <a:ext cx="8247705" cy="121480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57200" y="4565252"/>
            <a:ext cx="8250238" cy="765175"/>
          </a:xfrm>
        </p:spPr>
        <p:txBody>
          <a:bodyPr/>
          <a:lstStyle>
            <a:lvl1pPr>
              <a:defRPr>
                <a:solidFill>
                  <a:schemeClr val="bg1"/>
                </a:solidFill>
              </a:defRPr>
            </a:lvl1pPr>
          </a:lstStyle>
          <a:p>
            <a:r>
              <a:rPr lang="en-US" noProof="0"/>
              <a:t>Click to edit Master title style</a:t>
            </a:r>
            <a:endParaRPr lang="en-GB" noProof="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257438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a:solidFill>
                  <a:schemeClr val="bg1"/>
                </a:solidFill>
              </a:defRPr>
            </a:lvl1pPr>
          </a:lstStyle>
          <a:p>
            <a:r>
              <a:rPr lang="en-US" noProof="0"/>
              <a:t>Click to edit Master title style</a:t>
            </a:r>
            <a:endParaRPr lang="en-GB" noProof="0" dirty="0"/>
          </a:p>
        </p:txBody>
      </p:sp>
      <p:sp>
        <p:nvSpPr>
          <p:cNvPr id="7"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8"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solidFill>
              </a:defRPr>
            </a:lvl1pPr>
          </a:lstStyle>
          <a:p>
            <a:pPr algn="l"/>
            <a:r>
              <a:rPr lang="en-US" dirty="0"/>
              <a:t>University of Leicester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162560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8"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solidFill>
              </a:defRPr>
            </a:lvl1pPr>
          </a:lstStyle>
          <a:p>
            <a:pPr algn="l"/>
            <a:r>
              <a:rPr lang="en-US" dirty="0"/>
              <a:t>University of Leicester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375229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eading page">
    <p:bg>
      <p:bgPr>
        <a:solidFill>
          <a:srgbClr val="5C666F"/>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8"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solidFill>
              </a:defRPr>
            </a:lvl1pPr>
          </a:lstStyle>
          <a:p>
            <a:pPr algn="l"/>
            <a:r>
              <a:rPr lang="en-US" dirty="0"/>
              <a:t>University of Leicester</a:t>
            </a:r>
          </a:p>
        </p:txBody>
      </p:sp>
      <p:sp>
        <p:nvSpPr>
          <p:cNvPr id="5" name="Title 1"/>
          <p:cNvSpPr>
            <a:spLocks noGrp="1"/>
          </p:cNvSpPr>
          <p:nvPr>
            <p:ph type="title"/>
          </p:nvPr>
        </p:nvSpPr>
        <p:spPr>
          <a:xfrm>
            <a:off x="457200" y="2591817"/>
            <a:ext cx="8229600" cy="765175"/>
          </a:xfrm>
        </p:spPr>
        <p:txBody>
          <a:bodyPr/>
          <a:lstStyle>
            <a:lvl1pPr>
              <a:defRPr>
                <a:solidFill>
                  <a:schemeClr val="bg1"/>
                </a:solidFill>
              </a:defRPr>
            </a:lvl1pPr>
          </a:lstStyle>
          <a:p>
            <a:r>
              <a:rPr lang="en-US" noProof="0"/>
              <a:t>Click to edit Master title style</a:t>
            </a:r>
            <a:endParaRPr lang="en-GB" noProof="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274056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6" name="Title 1"/>
          <p:cNvSpPr>
            <a:spLocks noGrp="1"/>
          </p:cNvSpPr>
          <p:nvPr>
            <p:ph type="title"/>
          </p:nvPr>
        </p:nvSpPr>
        <p:spPr>
          <a:xfrm>
            <a:off x="467544" y="1124744"/>
            <a:ext cx="8229600" cy="648072"/>
          </a:xfrm>
        </p:spPr>
        <p:txBody>
          <a:bodyPr anchor="t"/>
          <a:lstStyle>
            <a:lvl1pPr>
              <a:defRPr sz="3600">
                <a:solidFill>
                  <a:schemeClr val="accent1"/>
                </a:solidFill>
              </a:defRPr>
            </a:lvl1pPr>
          </a:lstStyle>
          <a:p>
            <a:pPr>
              <a:lnSpc>
                <a:spcPct val="130000"/>
              </a:lnSpc>
            </a:pPr>
            <a:r>
              <a:rPr lang="en-US" noProof="0"/>
              <a:t>Click to edit Master title style</a:t>
            </a:r>
            <a:endParaRPr lang="en-GB" sz="1800" dirty="0">
              <a:solidFill>
                <a:schemeClr val="tx1"/>
              </a:solidFill>
            </a:endParaRPr>
          </a:p>
        </p:txBody>
      </p:sp>
      <p:sp>
        <p:nvSpPr>
          <p:cNvPr id="11" name="Content Placeholder 2"/>
          <p:cNvSpPr>
            <a:spLocks noGrp="1"/>
          </p:cNvSpPr>
          <p:nvPr>
            <p:ph idx="1" hasCustomPrompt="1"/>
          </p:nvPr>
        </p:nvSpPr>
        <p:spPr>
          <a:xfrm>
            <a:off x="0" y="2492896"/>
            <a:ext cx="9144000" cy="4365104"/>
          </a:xfrm>
        </p:spPr>
        <p:txBody>
          <a:bodyPr/>
          <a:lstStyle>
            <a:lvl1pPr marL="0" marR="0" indent="0" algn="l" defTabSz="914400" rtl="0" eaLnBrk="1" fontAlgn="base" latinLnBrk="0" hangingPunct="1">
              <a:lnSpc>
                <a:spcPct val="100000"/>
              </a:lnSpc>
              <a:spcBef>
                <a:spcPts val="1400"/>
              </a:spcBef>
              <a:spcAft>
                <a:spcPct val="0"/>
              </a:spcAft>
              <a:buClr>
                <a:schemeClr val="tx1"/>
              </a:buClr>
              <a:buSzTx/>
              <a:buFont typeface="Trebuchet MS" pitchFamily="34" charset="0"/>
              <a:buNone/>
              <a:tabLst/>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marL="0" marR="0" lvl="0" indent="0" algn="l" defTabSz="914400" rtl="0" eaLnBrk="1" fontAlgn="base" latinLnBrk="0" hangingPunct="1">
              <a:lnSpc>
                <a:spcPct val="100000"/>
              </a:lnSpc>
              <a:spcBef>
                <a:spcPts val="1400"/>
              </a:spcBef>
              <a:spcAft>
                <a:spcPct val="0"/>
              </a:spcAft>
              <a:buClr>
                <a:schemeClr val="tx1"/>
              </a:buClr>
              <a:buSzTx/>
              <a:buFont typeface="Trebuchet MS" pitchFamily="34" charset="0"/>
              <a:buNone/>
              <a:tabLst/>
              <a:defRPr/>
            </a:pPr>
            <a:r>
              <a:rPr lang="en-GB" noProof="0" dirty="0"/>
              <a:t>Picture size 25.4 x 12.2 cm</a:t>
            </a:r>
          </a:p>
          <a:p>
            <a:pPr lvl="0"/>
            <a:endParaRPr lang="en-GB" noProof="0" dirty="0"/>
          </a:p>
        </p:txBody>
      </p:sp>
      <p:sp>
        <p:nvSpPr>
          <p:cNvPr id="12" name="Subtitle 2"/>
          <p:cNvSpPr>
            <a:spLocks noGrp="1"/>
          </p:cNvSpPr>
          <p:nvPr>
            <p:ph type="subTitle" idx="10"/>
          </p:nvPr>
        </p:nvSpPr>
        <p:spPr>
          <a:xfrm>
            <a:off x="467544" y="1772816"/>
            <a:ext cx="8240122" cy="432048"/>
          </a:xfrm>
        </p:spPr>
        <p:txBody>
          <a:bodyPr anchor="t"/>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595" y="354709"/>
            <a:ext cx="2151909" cy="575523"/>
          </a:xfrm>
          <a:prstGeom prst="rect">
            <a:avLst/>
          </a:prstGeom>
        </p:spPr>
      </p:pic>
    </p:spTree>
    <p:extLst>
      <p:ext uri="{BB962C8B-B14F-4D97-AF65-F5344CB8AC3E}">
        <p14:creationId xmlns:p14="http://schemas.microsoft.com/office/powerpoint/2010/main" val="36535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6" name="Title 1"/>
          <p:cNvSpPr>
            <a:spLocks noGrp="1"/>
          </p:cNvSpPr>
          <p:nvPr>
            <p:ph type="title"/>
          </p:nvPr>
        </p:nvSpPr>
        <p:spPr>
          <a:xfrm>
            <a:off x="467544" y="1124744"/>
            <a:ext cx="8229600" cy="648072"/>
          </a:xfrm>
        </p:spPr>
        <p:txBody>
          <a:bodyPr anchor="t"/>
          <a:lstStyle>
            <a:lvl1pPr>
              <a:defRPr sz="3600">
                <a:solidFill>
                  <a:schemeClr val="accent1"/>
                </a:solidFill>
              </a:defRPr>
            </a:lvl1pPr>
          </a:lstStyle>
          <a:p>
            <a:pPr>
              <a:lnSpc>
                <a:spcPct val="130000"/>
              </a:lnSpc>
            </a:pPr>
            <a:r>
              <a:rPr lang="en-US" noProof="0"/>
              <a:t>Click to edit Master title style</a:t>
            </a:r>
            <a:endParaRPr lang="en-GB" sz="1800" dirty="0">
              <a:solidFill>
                <a:schemeClr val="tx1"/>
              </a:solidFill>
            </a:endParaRPr>
          </a:p>
        </p:txBody>
      </p:sp>
      <p:sp>
        <p:nvSpPr>
          <p:cNvPr id="11" name="Content Placeholder 2"/>
          <p:cNvSpPr>
            <a:spLocks noGrp="1"/>
          </p:cNvSpPr>
          <p:nvPr>
            <p:ph idx="1" hasCustomPrompt="1"/>
          </p:nvPr>
        </p:nvSpPr>
        <p:spPr>
          <a:xfrm>
            <a:off x="0" y="2492896"/>
            <a:ext cx="9144000" cy="4365104"/>
          </a:xfrm>
        </p:spPr>
        <p:txBody>
          <a:bodyPr/>
          <a:lstStyle>
            <a:lvl1pPr marL="0" indent="0">
              <a:spcBef>
                <a:spcPts val="1400"/>
              </a:spcBef>
              <a:buClr>
                <a:schemeClr val="tx1"/>
              </a:buClr>
              <a:buNone/>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12.2 cm</a:t>
            </a:r>
          </a:p>
        </p:txBody>
      </p:sp>
      <p:sp>
        <p:nvSpPr>
          <p:cNvPr id="12" name="Subtitle 2"/>
          <p:cNvSpPr>
            <a:spLocks noGrp="1"/>
          </p:cNvSpPr>
          <p:nvPr>
            <p:ph type="subTitle" idx="10"/>
          </p:nvPr>
        </p:nvSpPr>
        <p:spPr>
          <a:xfrm>
            <a:off x="467544" y="1772816"/>
            <a:ext cx="8240122" cy="432048"/>
          </a:xfrm>
        </p:spPr>
        <p:txBody>
          <a:bodyPr anchor="t"/>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595" y="354709"/>
            <a:ext cx="2151909" cy="575524"/>
          </a:xfrm>
          <a:prstGeom prst="rect">
            <a:avLst/>
          </a:prstGeom>
        </p:spPr>
      </p:pic>
    </p:spTree>
    <p:extLst>
      <p:ext uri="{BB962C8B-B14F-4D97-AF65-F5344CB8AC3E}">
        <p14:creationId xmlns:p14="http://schemas.microsoft.com/office/powerpoint/2010/main" val="374199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5554" y="1844824"/>
            <a:ext cx="7740000" cy="1440000"/>
          </a:xfrm>
        </p:spPr>
        <p:txBody>
          <a:bodyPr/>
          <a:lstStyle>
            <a:lvl1pPr algn="l">
              <a:lnSpc>
                <a:spcPct val="100000"/>
              </a:lnSpc>
              <a:defRPr sz="4000">
                <a:solidFill>
                  <a:schemeClr val="accent1"/>
                </a:solidFill>
                <a:latin typeface="+mj-lt"/>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475554" y="3573016"/>
            <a:ext cx="7740000" cy="2160240"/>
          </a:xfrm>
        </p:spPr>
        <p:txBody>
          <a:bodyPr/>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sp>
        <p:nvSpPr>
          <p:cNvPr id="10" name="Text Placeholder 9"/>
          <p:cNvSpPr>
            <a:spLocks noGrp="1"/>
          </p:cNvSpPr>
          <p:nvPr>
            <p:ph type="body" sz="quarter" idx="10"/>
          </p:nvPr>
        </p:nvSpPr>
        <p:spPr>
          <a:xfrm>
            <a:off x="467544" y="5850109"/>
            <a:ext cx="7747155" cy="431977"/>
          </a:xfrm>
        </p:spPr>
        <p:txBody>
          <a:bodyPr/>
          <a:lstStyle>
            <a:lvl1pPr marL="0" indent="0">
              <a:buNone/>
              <a:defRPr sz="2400">
                <a:solidFill>
                  <a:schemeClr val="tx1"/>
                </a:solidFill>
              </a:defRPr>
            </a:lvl1pPr>
          </a:lstStyle>
          <a:p>
            <a:pPr lvl="0"/>
            <a:r>
              <a:rPr lang="en-US" noProof="0"/>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596" y="665968"/>
            <a:ext cx="2151909" cy="575523"/>
          </a:xfrm>
          <a:prstGeom prst="rect">
            <a:avLst/>
          </a:prstGeom>
        </p:spPr>
      </p:pic>
    </p:spTree>
    <p:extLst>
      <p:ext uri="{BB962C8B-B14F-4D97-AF65-F5344CB8AC3E}">
        <p14:creationId xmlns:p14="http://schemas.microsoft.com/office/powerpoint/2010/main" val="395016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8229600" cy="4790107"/>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a:t>University of Leicester</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1"/>
          </a:xfrm>
          <a:prstGeom prst="rect">
            <a:avLst/>
          </a:prstGeom>
        </p:spPr>
      </p:pic>
    </p:spTree>
    <p:extLst>
      <p:ext uri="{BB962C8B-B14F-4D97-AF65-F5344CB8AC3E}">
        <p14:creationId xmlns:p14="http://schemas.microsoft.com/office/powerpoint/2010/main" val="376859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image top">
    <p:spTree>
      <p:nvGrpSpPr>
        <p:cNvPr id="1" name=""/>
        <p:cNvGrpSpPr/>
        <p:nvPr/>
      </p:nvGrpSpPr>
      <p:grpSpPr>
        <a:xfrm>
          <a:off x="0" y="0"/>
          <a:ext cx="0" cy="0"/>
          <a:chOff x="0" y="0"/>
          <a:chExt cx="0" cy="0"/>
        </a:xfrm>
      </p:grpSpPr>
      <p:sp>
        <p:nvSpPr>
          <p:cNvPr id="2" name="Title 1"/>
          <p:cNvSpPr>
            <a:spLocks noGrp="1"/>
          </p:cNvSpPr>
          <p:nvPr>
            <p:ph type="title"/>
          </p:nvPr>
        </p:nvSpPr>
        <p:spPr>
          <a:xfrm>
            <a:off x="457200" y="5517232"/>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hasCustomPrompt="1"/>
          </p:nvPr>
        </p:nvSpPr>
        <p:spPr>
          <a:xfrm>
            <a:off x="0" y="0"/>
            <a:ext cx="9144000" cy="5338787"/>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14.9 cm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1"/>
          </a:xfrm>
          <a:prstGeom prst="rect">
            <a:avLst/>
          </a:prstGeom>
        </p:spPr>
      </p:pic>
    </p:spTree>
    <p:extLst>
      <p:ext uri="{BB962C8B-B14F-4D97-AF65-F5344CB8AC3E}">
        <p14:creationId xmlns:p14="http://schemas.microsoft.com/office/powerpoint/2010/main" val="2308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ullet list and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4618856" cy="4646091"/>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5220072" y="1447203"/>
            <a:ext cx="3923928" cy="4646091"/>
          </a:xfrm>
        </p:spPr>
        <p:txBody>
          <a:bodyPr/>
          <a:lstStyle>
            <a:lvl1pPr marL="0" marR="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pPr>
            <a:r>
              <a:rPr lang="en-GB" dirty="0"/>
              <a:t>Picture size 10.9 x 12.9 cm</a:t>
            </a:r>
          </a:p>
          <a:p>
            <a:pPr lvl="0"/>
            <a:endParaRPr lang="en-GB" dirty="0"/>
          </a:p>
        </p:txBody>
      </p:sp>
      <p:sp>
        <p:nvSpPr>
          <p:cNvPr id="8" name="Slide Number Placeholder 5"/>
          <p:cNvSpPr>
            <a:spLocks noGrp="1"/>
          </p:cNvSpPr>
          <p:nvPr>
            <p:ph type="sldNum" sz="quarter" idx="4"/>
          </p:nvPr>
        </p:nvSpPr>
        <p:spPr>
          <a:xfrm>
            <a:off x="8316416"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2" name="Footer Placeholder 4"/>
          <p:cNvSpPr>
            <a:spLocks noGrp="1"/>
          </p:cNvSpPr>
          <p:nvPr>
            <p:ph type="ftr" sz="quarter" idx="3"/>
          </p:nvPr>
        </p:nvSpPr>
        <p:spPr>
          <a:xfrm>
            <a:off x="5179392" y="6381328"/>
            <a:ext cx="3183632" cy="365125"/>
          </a:xfrm>
          <a:prstGeom prst="rect">
            <a:avLst/>
          </a:prstGeom>
          <a:ln>
            <a:noFill/>
          </a:ln>
        </p:spPr>
        <p:txBody>
          <a:bodyPr vert="horz" lIns="91440" tIns="45720" rIns="91440" bIns="45720" rtlCol="0" anchor="ctr"/>
          <a:lstStyle>
            <a:lvl1pPr algn="r">
              <a:tabLst/>
              <a:defRPr sz="1000">
                <a:solidFill>
                  <a:schemeClr val="tx1">
                    <a:tint val="75000"/>
                  </a:schemeClr>
                </a:solidFill>
              </a:defRPr>
            </a:lvl1pPr>
          </a:lstStyle>
          <a:p>
            <a:r>
              <a:rPr lang="en-US" dirty="0"/>
              <a:t>University of Leicester</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14" y="6409782"/>
            <a:ext cx="1220057" cy="326301"/>
          </a:xfrm>
          <a:prstGeom prst="rect">
            <a:avLst/>
          </a:prstGeom>
        </p:spPr>
      </p:pic>
    </p:spTree>
    <p:extLst>
      <p:ext uri="{BB962C8B-B14F-4D97-AF65-F5344CB8AC3E}">
        <p14:creationId xmlns:p14="http://schemas.microsoft.com/office/powerpoint/2010/main" val="403185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12"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a:t>University of Leicester</a:t>
            </a:r>
            <a:endParaRPr lang="en-US" dirty="0"/>
          </a:p>
        </p:txBody>
      </p:sp>
      <p:sp>
        <p:nvSpPr>
          <p:cNvPr id="16" name="Content Placeholder 3"/>
          <p:cNvSpPr>
            <a:spLocks noGrp="1"/>
          </p:cNvSpPr>
          <p:nvPr>
            <p:ph sz="half" idx="2"/>
          </p:nvPr>
        </p:nvSpPr>
        <p:spPr>
          <a:xfrm>
            <a:off x="457200" y="1556792"/>
            <a:ext cx="4040188"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1"/>
          </p:nvPr>
        </p:nvSpPr>
        <p:spPr>
          <a:xfrm>
            <a:off x="4645025" y="1556792"/>
            <a:ext cx="4041775"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1"/>
          </a:xfrm>
          <a:prstGeom prst="rect">
            <a:avLst/>
          </a:prstGeom>
        </p:spPr>
      </p:pic>
    </p:spTree>
    <p:extLst>
      <p:ext uri="{BB962C8B-B14F-4D97-AF65-F5344CB8AC3E}">
        <p14:creationId xmlns:p14="http://schemas.microsoft.com/office/powerpoint/2010/main" val="156077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12"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a:t>University of Leicester</a:t>
            </a:r>
            <a:endParaRPr lang="en-US" dirty="0"/>
          </a:p>
        </p:txBody>
      </p:sp>
      <p:sp>
        <p:nvSpPr>
          <p:cNvPr id="15" name="Text Placeholder 2"/>
          <p:cNvSpPr>
            <a:spLocks noGrp="1"/>
          </p:cNvSpPr>
          <p:nvPr>
            <p:ph type="body" idx="1"/>
          </p:nvPr>
        </p:nvSpPr>
        <p:spPr>
          <a:xfrm>
            <a:off x="457200" y="1463103"/>
            <a:ext cx="4040188"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2"/>
          </p:nvPr>
        </p:nvSpPr>
        <p:spPr>
          <a:xfrm>
            <a:off x="457200" y="210286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10"/>
          </p:nvPr>
        </p:nvSpPr>
        <p:spPr>
          <a:xfrm>
            <a:off x="4645025" y="1463103"/>
            <a:ext cx="4041775"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p:cNvSpPr>
            <a:spLocks noGrp="1"/>
          </p:cNvSpPr>
          <p:nvPr>
            <p:ph sz="quarter" idx="11"/>
          </p:nvPr>
        </p:nvSpPr>
        <p:spPr>
          <a:xfrm>
            <a:off x="4645025" y="210286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1"/>
          </a:xfrm>
          <a:prstGeom prst="rect">
            <a:avLst/>
          </a:prstGeom>
        </p:spPr>
      </p:pic>
    </p:spTree>
    <p:extLst>
      <p:ext uri="{BB962C8B-B14F-4D97-AF65-F5344CB8AC3E}">
        <p14:creationId xmlns:p14="http://schemas.microsoft.com/office/powerpoint/2010/main" val="23579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Large image lef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5868144" y="1700810"/>
            <a:ext cx="2962672"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5868144"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0" y="0"/>
            <a:ext cx="5580112" cy="68580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15.5 x 19.1 cm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1"/>
          </a:xfrm>
          <a:prstGeom prst="rect">
            <a:avLst/>
          </a:prstGeom>
        </p:spPr>
      </p:pic>
    </p:spTree>
    <p:extLst>
      <p:ext uri="{BB962C8B-B14F-4D97-AF65-F5344CB8AC3E}">
        <p14:creationId xmlns:p14="http://schemas.microsoft.com/office/powerpoint/2010/main" val="362242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Large image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810"/>
            <a:ext cx="2962672"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3563888" y="0"/>
            <a:ext cx="5580112" cy="6858000"/>
          </a:xfrm>
        </p:spPr>
        <p:txBody>
          <a:bodyPr/>
          <a:lstStyle>
            <a:lvl1pPr marL="0" marR="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pPr>
            <a:r>
              <a:rPr lang="en-GB" dirty="0"/>
              <a:t>Picture size 15.5 x 19.1 cm </a:t>
            </a:r>
          </a:p>
          <a:p>
            <a:pPr lvl="0"/>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14" y="6409782"/>
            <a:ext cx="1220057" cy="326301"/>
          </a:xfrm>
          <a:prstGeom prst="rect">
            <a:avLst/>
          </a:prstGeom>
        </p:spPr>
      </p:pic>
    </p:spTree>
    <p:extLst>
      <p:ext uri="{BB962C8B-B14F-4D97-AF65-F5344CB8AC3E}">
        <p14:creationId xmlns:p14="http://schemas.microsoft.com/office/powerpoint/2010/main" val="360184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ndscape image with text 2">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a:t>University of Leicester</a:t>
            </a:r>
            <a:endParaRPr lang="en-US" dirty="0"/>
          </a:p>
        </p:txBody>
      </p:sp>
      <p:sp>
        <p:nvSpPr>
          <p:cNvPr id="6" name="Content Placeholder 2"/>
          <p:cNvSpPr>
            <a:spLocks noGrp="1"/>
          </p:cNvSpPr>
          <p:nvPr>
            <p:ph idx="1" hasCustomPrompt="1"/>
          </p:nvPr>
        </p:nvSpPr>
        <p:spPr>
          <a:xfrm>
            <a:off x="0" y="0"/>
            <a:ext cx="9144000" cy="4509120"/>
          </a:xfrm>
        </p:spPr>
        <p:txBody>
          <a:bodyPr/>
          <a:lstStyle>
            <a:lvl1pPr marL="0" indent="0">
              <a:spcBef>
                <a:spcPts val="1400"/>
              </a:spcBef>
              <a:buClr>
                <a:schemeClr val="tx1"/>
              </a:buClr>
              <a:buNone/>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12.6 cm</a:t>
            </a:r>
          </a:p>
        </p:txBody>
      </p:sp>
      <p:sp>
        <p:nvSpPr>
          <p:cNvPr id="7" name="Text Placeholder 4"/>
          <p:cNvSpPr>
            <a:spLocks noGrp="1"/>
          </p:cNvSpPr>
          <p:nvPr>
            <p:ph type="body" sz="quarter" idx="10"/>
          </p:nvPr>
        </p:nvSpPr>
        <p:spPr>
          <a:xfrm>
            <a:off x="456620" y="5301208"/>
            <a:ext cx="8247705" cy="121480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57200" y="4565252"/>
            <a:ext cx="8250238" cy="765175"/>
          </a:xfrm>
        </p:spPr>
        <p:txBody>
          <a:bodyPr/>
          <a:lstStyle>
            <a:lvl1pPr>
              <a:defRPr>
                <a:solidFill>
                  <a:schemeClr val="accent1"/>
                </a:solidFill>
              </a:defRPr>
            </a:lvl1pPr>
          </a:lstStyle>
          <a:p>
            <a:r>
              <a:rPr lang="en-US" noProof="0"/>
              <a:t>Click to edit Master title style</a:t>
            </a:r>
            <a:endParaRPr lang="en-GB" noProof="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1"/>
          </a:xfrm>
          <a:prstGeom prst="rect">
            <a:avLst/>
          </a:prstGeom>
        </p:spPr>
      </p:pic>
    </p:spTree>
    <p:extLst>
      <p:ext uri="{BB962C8B-B14F-4D97-AF65-F5344CB8AC3E}">
        <p14:creationId xmlns:p14="http://schemas.microsoft.com/office/powerpoint/2010/main" val="332738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a:solidFill>
                  <a:schemeClr val="accent1"/>
                </a:solidFill>
              </a:defRPr>
            </a:lvl1pPr>
          </a:lstStyle>
          <a:p>
            <a:r>
              <a:rPr lang="en-US" noProof="0"/>
              <a:t>Click to edit Master title style</a:t>
            </a:r>
            <a:endParaRPr lang="en-GB" noProof="0" dirty="0"/>
          </a:p>
        </p:txBody>
      </p:sp>
      <p:sp>
        <p:nvSpPr>
          <p:cNvPr id="7"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8"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a:t>University of Leicester</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1"/>
          </a:xfrm>
          <a:prstGeom prst="rect">
            <a:avLst/>
          </a:prstGeom>
        </p:spPr>
      </p:pic>
    </p:spTree>
    <p:extLst>
      <p:ext uri="{BB962C8B-B14F-4D97-AF65-F5344CB8AC3E}">
        <p14:creationId xmlns:p14="http://schemas.microsoft.com/office/powerpoint/2010/main" val="77693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5554" y="1844824"/>
            <a:ext cx="7740000" cy="1440000"/>
          </a:xfrm>
        </p:spPr>
        <p:txBody>
          <a:bodyPr/>
          <a:lstStyle>
            <a:lvl1pPr algn="l">
              <a:lnSpc>
                <a:spcPct val="100000"/>
              </a:lnSpc>
              <a:defRPr sz="4000">
                <a:solidFill>
                  <a:schemeClr val="accent1"/>
                </a:solidFill>
                <a:latin typeface="+mj-lt"/>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475554" y="3573016"/>
            <a:ext cx="7740000" cy="2160240"/>
          </a:xfrm>
        </p:spPr>
        <p:txBody>
          <a:bodyPr/>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sp>
        <p:nvSpPr>
          <p:cNvPr id="10" name="Text Placeholder 9"/>
          <p:cNvSpPr>
            <a:spLocks noGrp="1"/>
          </p:cNvSpPr>
          <p:nvPr>
            <p:ph type="body" sz="quarter" idx="10"/>
          </p:nvPr>
        </p:nvSpPr>
        <p:spPr>
          <a:xfrm>
            <a:off x="467544" y="5850109"/>
            <a:ext cx="7747155" cy="431977"/>
          </a:xfrm>
        </p:spPr>
        <p:txBody>
          <a:bodyPr/>
          <a:lstStyle>
            <a:lvl1pPr marL="0" indent="0">
              <a:buNone/>
              <a:defRPr sz="2400">
                <a:solidFill>
                  <a:schemeClr val="tx1"/>
                </a:solidFill>
              </a:defRPr>
            </a:lvl1pPr>
          </a:lstStyle>
          <a:p>
            <a:pPr lvl="0"/>
            <a:r>
              <a:rPr lang="en-US" noProof="0"/>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596" y="665968"/>
            <a:ext cx="2151909" cy="575524"/>
          </a:xfrm>
          <a:prstGeom prst="rect">
            <a:avLst/>
          </a:prstGeom>
        </p:spPr>
      </p:pic>
    </p:spTree>
    <p:extLst>
      <p:ext uri="{BB962C8B-B14F-4D97-AF65-F5344CB8AC3E}">
        <p14:creationId xmlns:p14="http://schemas.microsoft.com/office/powerpoint/2010/main" val="428675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8"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a:t>University of Leicester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1"/>
          </a:xfrm>
          <a:prstGeom prst="rect">
            <a:avLst/>
          </a:prstGeom>
        </p:spPr>
      </p:pic>
    </p:spTree>
    <p:extLst>
      <p:ext uri="{BB962C8B-B14F-4D97-AF65-F5344CB8AC3E}">
        <p14:creationId xmlns:p14="http://schemas.microsoft.com/office/powerpoint/2010/main" val="405734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eading page">
    <p:bg>
      <p:bgPr>
        <a:solidFill>
          <a:schemeClr val="bg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rgbClr val="9A9A9A"/>
                </a:solidFill>
              </a:defRPr>
            </a:lvl1pPr>
          </a:lstStyle>
          <a:p>
            <a:fld id="{58687779-E69B-7343-8F6F-422D6150DAE5}" type="slidenum">
              <a:rPr lang="en-US" smtClean="0"/>
              <a:pPr/>
              <a:t>‹#›</a:t>
            </a:fld>
            <a:endParaRPr lang="en-US" dirty="0"/>
          </a:p>
        </p:txBody>
      </p:sp>
      <p:sp>
        <p:nvSpPr>
          <p:cNvPr id="8"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rgbClr val="9A9A9A"/>
                </a:solidFill>
              </a:defRPr>
            </a:lvl1pPr>
          </a:lstStyle>
          <a:p>
            <a:pPr algn="l"/>
            <a:r>
              <a:rPr lang="en-US" dirty="0"/>
              <a:t>University of Leicester</a:t>
            </a:r>
          </a:p>
        </p:txBody>
      </p:sp>
      <p:sp>
        <p:nvSpPr>
          <p:cNvPr id="5" name="Title 1"/>
          <p:cNvSpPr>
            <a:spLocks noGrp="1"/>
          </p:cNvSpPr>
          <p:nvPr>
            <p:ph type="title"/>
          </p:nvPr>
        </p:nvSpPr>
        <p:spPr>
          <a:xfrm>
            <a:off x="457200" y="2591817"/>
            <a:ext cx="8229600" cy="765175"/>
          </a:xfrm>
        </p:spPr>
        <p:txBody>
          <a:bodyPr/>
          <a:lstStyle>
            <a:lvl1pPr>
              <a:defRPr>
                <a:solidFill>
                  <a:schemeClr val="accent1"/>
                </a:solidFill>
              </a:defRPr>
            </a:lvl1pPr>
          </a:lstStyle>
          <a:p>
            <a:r>
              <a:rPr lang="en-US" noProof="0"/>
              <a:t>Click to edit Master title style</a:t>
            </a:r>
            <a:endParaRPr lang="en-GB" noProof="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230819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with large pictur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2151913" cy="575524"/>
          </a:xfrm>
          <a:prstGeom prst="rect">
            <a:avLst/>
          </a:prstGeom>
        </p:spPr>
      </p:pic>
      <p:sp>
        <p:nvSpPr>
          <p:cNvPr id="8" name="Freeform 18"/>
          <p:cNvSpPr>
            <a:spLocks/>
          </p:cNvSpPr>
          <p:nvPr/>
        </p:nvSpPr>
        <p:spPr bwMode="auto">
          <a:xfrm>
            <a:off x="7740351" y="1965799"/>
            <a:ext cx="1403649" cy="2334917"/>
          </a:xfrm>
          <a:custGeom>
            <a:avLst/>
            <a:gdLst>
              <a:gd name="T0" fmla="*/ 0 w 1822"/>
              <a:gd name="T1" fmla="*/ 611 h 3033"/>
              <a:gd name="T2" fmla="*/ 0 w 1822"/>
              <a:gd name="T3" fmla="*/ 611 h 3033"/>
              <a:gd name="T4" fmla="*/ 1219 w 1822"/>
              <a:gd name="T5" fmla="*/ 611 h 3033"/>
              <a:gd name="T6" fmla="*/ 1219 w 1822"/>
              <a:gd name="T7" fmla="*/ 3033 h 3033"/>
              <a:gd name="T8" fmla="*/ 1822 w 1822"/>
              <a:gd name="T9" fmla="*/ 3033 h 3033"/>
              <a:gd name="T10" fmla="*/ 1822 w 1822"/>
              <a:gd name="T11" fmla="*/ 611 h 3033"/>
              <a:gd name="T12" fmla="*/ 1822 w 1822"/>
              <a:gd name="T13" fmla="*/ 30 h 3033"/>
              <a:gd name="T14" fmla="*/ 1822 w 1822"/>
              <a:gd name="T15" fmla="*/ 0 h 3033"/>
              <a:gd name="T16" fmla="*/ 0 w 1822"/>
              <a:gd name="T17" fmla="*/ 0 h 3033"/>
              <a:gd name="T18" fmla="*/ 0 w 1822"/>
              <a:gd name="T19" fmla="*/ 61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0" y="611"/>
                </a:moveTo>
                <a:lnTo>
                  <a:pt x="0" y="611"/>
                </a:lnTo>
                <a:lnTo>
                  <a:pt x="1219" y="611"/>
                </a:lnTo>
                <a:lnTo>
                  <a:pt x="1219" y="3033"/>
                </a:lnTo>
                <a:lnTo>
                  <a:pt x="1822" y="3033"/>
                </a:lnTo>
                <a:lnTo>
                  <a:pt x="1822" y="611"/>
                </a:lnTo>
                <a:lnTo>
                  <a:pt x="1822" y="30"/>
                </a:lnTo>
                <a:lnTo>
                  <a:pt x="1822" y="0"/>
                </a:lnTo>
                <a:lnTo>
                  <a:pt x="0" y="0"/>
                </a:lnTo>
                <a:lnTo>
                  <a:pt x="0" y="61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endParaRPr>
          </a:p>
        </p:txBody>
      </p:sp>
      <p:sp>
        <p:nvSpPr>
          <p:cNvPr id="10" name="Freeform 9"/>
          <p:cNvSpPr/>
          <p:nvPr/>
        </p:nvSpPr>
        <p:spPr>
          <a:xfrm>
            <a:off x="6343256" y="282381"/>
            <a:ext cx="339739" cy="568157"/>
          </a:xfrm>
          <a:custGeom>
            <a:avLst/>
            <a:gdLst>
              <a:gd name="connsiteX0" fmla="*/ 0 w 1263650"/>
              <a:gd name="connsiteY0" fmla="*/ 0 h 2155825"/>
              <a:gd name="connsiteX1" fmla="*/ 0 w 1263650"/>
              <a:gd name="connsiteY1" fmla="*/ 2155825 h 2155825"/>
              <a:gd name="connsiteX2" fmla="*/ 1263650 w 1263650"/>
              <a:gd name="connsiteY2" fmla="*/ 2155825 h 2155825"/>
            </a:gdLst>
            <a:ahLst/>
            <a:cxnLst>
              <a:cxn ang="0">
                <a:pos x="connsiteX0" y="connsiteY0"/>
              </a:cxn>
              <a:cxn ang="0">
                <a:pos x="connsiteX1" y="connsiteY1"/>
              </a:cxn>
              <a:cxn ang="0">
                <a:pos x="connsiteX2" y="connsiteY2"/>
              </a:cxn>
            </a:cxnLst>
            <a:rect l="l" t="t" r="r" b="b"/>
            <a:pathLst>
              <a:path w="1263650" h="2155825">
                <a:moveTo>
                  <a:pt x="0" y="0"/>
                </a:moveTo>
                <a:lnTo>
                  <a:pt x="0" y="2155825"/>
                </a:lnTo>
                <a:lnTo>
                  <a:pt x="1263650" y="2155825"/>
                </a:lnTo>
              </a:path>
            </a:pathLst>
          </a:custGeom>
          <a:noFill/>
          <a:ln w="6350">
            <a:solidFill>
              <a:srgbClr val="5D6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Freeform 18"/>
          <p:cNvSpPr>
            <a:spLocks/>
          </p:cNvSpPr>
          <p:nvPr/>
        </p:nvSpPr>
        <p:spPr bwMode="auto">
          <a:xfrm rot="10800000">
            <a:off x="0" y="4523083"/>
            <a:ext cx="1403649" cy="2334917"/>
          </a:xfrm>
          <a:custGeom>
            <a:avLst/>
            <a:gdLst>
              <a:gd name="T0" fmla="*/ 0 w 1822"/>
              <a:gd name="T1" fmla="*/ 611 h 3033"/>
              <a:gd name="T2" fmla="*/ 0 w 1822"/>
              <a:gd name="T3" fmla="*/ 611 h 3033"/>
              <a:gd name="T4" fmla="*/ 1219 w 1822"/>
              <a:gd name="T5" fmla="*/ 611 h 3033"/>
              <a:gd name="T6" fmla="*/ 1219 w 1822"/>
              <a:gd name="T7" fmla="*/ 3033 h 3033"/>
              <a:gd name="T8" fmla="*/ 1822 w 1822"/>
              <a:gd name="T9" fmla="*/ 3033 h 3033"/>
              <a:gd name="T10" fmla="*/ 1822 w 1822"/>
              <a:gd name="T11" fmla="*/ 611 h 3033"/>
              <a:gd name="T12" fmla="*/ 1822 w 1822"/>
              <a:gd name="T13" fmla="*/ 30 h 3033"/>
              <a:gd name="T14" fmla="*/ 1822 w 1822"/>
              <a:gd name="T15" fmla="*/ 0 h 3033"/>
              <a:gd name="T16" fmla="*/ 0 w 1822"/>
              <a:gd name="T17" fmla="*/ 0 h 3033"/>
              <a:gd name="T18" fmla="*/ 0 w 1822"/>
              <a:gd name="T19" fmla="*/ 61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0" y="611"/>
                </a:moveTo>
                <a:lnTo>
                  <a:pt x="0" y="611"/>
                </a:lnTo>
                <a:lnTo>
                  <a:pt x="1219" y="611"/>
                </a:lnTo>
                <a:lnTo>
                  <a:pt x="1219" y="3033"/>
                </a:lnTo>
                <a:lnTo>
                  <a:pt x="1822" y="3033"/>
                </a:lnTo>
                <a:lnTo>
                  <a:pt x="1822" y="611"/>
                </a:lnTo>
                <a:lnTo>
                  <a:pt x="1822" y="30"/>
                </a:lnTo>
                <a:lnTo>
                  <a:pt x="1822" y="0"/>
                </a:lnTo>
                <a:lnTo>
                  <a:pt x="0" y="0"/>
                </a:lnTo>
                <a:lnTo>
                  <a:pt x="0" y="611"/>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33" name="Text Placeholder 32"/>
          <p:cNvSpPr>
            <a:spLocks noGrp="1"/>
          </p:cNvSpPr>
          <p:nvPr>
            <p:ph type="body" sz="quarter" idx="12" hasCustomPrompt="1"/>
          </p:nvPr>
        </p:nvSpPr>
        <p:spPr>
          <a:xfrm>
            <a:off x="6386533" y="296683"/>
            <a:ext cx="1761926" cy="502214"/>
          </a:xfrm>
        </p:spPr>
        <p:txBody>
          <a:bodyPr anchor="ctr" anchorCtr="0"/>
          <a:lstStyle>
            <a:lvl1pPr marL="0" indent="0">
              <a:spcBef>
                <a:spcPts val="0"/>
              </a:spcBef>
              <a:buFontTx/>
              <a:buNone/>
              <a:defRPr sz="800" b="1" i="0" spc="300" baseline="0">
                <a:latin typeface="Arial" panose="020B0604020202020204" pitchFamily="34" charset="0"/>
                <a:ea typeface="Adobe Caslon Pro" charset="0"/>
                <a:cs typeface="Adobe Caslon Pro" charset="0"/>
              </a:defRPr>
            </a:lvl1pPr>
          </a:lstStyle>
          <a:p>
            <a:pPr lvl="0"/>
            <a:r>
              <a:rPr lang="en-US" dirty="0"/>
              <a:t>INSERT NAME </a:t>
            </a:r>
            <a:br>
              <a:rPr lang="en-US" dirty="0"/>
            </a:br>
            <a:r>
              <a:rPr lang="en-US" dirty="0"/>
              <a:t>FOR AREA OF UNIVERSITY</a:t>
            </a:r>
          </a:p>
        </p:txBody>
      </p:sp>
      <p:sp>
        <p:nvSpPr>
          <p:cNvPr id="12" name="Title 1"/>
          <p:cNvSpPr>
            <a:spLocks noGrp="1"/>
          </p:cNvSpPr>
          <p:nvPr>
            <p:ph type="title" hasCustomPrompt="1"/>
          </p:nvPr>
        </p:nvSpPr>
        <p:spPr>
          <a:xfrm>
            <a:off x="467544" y="1124744"/>
            <a:ext cx="8229600" cy="648072"/>
          </a:xfrm>
        </p:spPr>
        <p:txBody>
          <a:bodyPr anchor="t"/>
          <a:lstStyle>
            <a:lvl1pPr>
              <a:defRPr sz="3600" baseline="0">
                <a:solidFill>
                  <a:schemeClr val="tx1"/>
                </a:solidFill>
                <a:latin typeface="+mj-lt"/>
              </a:defRPr>
            </a:lvl1pPr>
          </a:lstStyle>
          <a:p>
            <a:pPr>
              <a:lnSpc>
                <a:spcPct val="130000"/>
              </a:lnSpc>
            </a:pPr>
            <a:r>
              <a:rPr lang="en-GB" noProof="0" dirty="0"/>
              <a:t>Click to add presentation title </a:t>
            </a:r>
            <a:endParaRPr lang="en-GB" sz="1800" dirty="0">
              <a:solidFill>
                <a:schemeClr val="tx1"/>
              </a:solidFill>
            </a:endParaRPr>
          </a:p>
        </p:txBody>
      </p:sp>
      <p:sp>
        <p:nvSpPr>
          <p:cNvPr id="15" name="Subtitle 2"/>
          <p:cNvSpPr>
            <a:spLocks noGrp="1"/>
          </p:cNvSpPr>
          <p:nvPr>
            <p:ph type="subTitle" idx="10" hasCustomPrompt="1"/>
          </p:nvPr>
        </p:nvSpPr>
        <p:spPr>
          <a:xfrm>
            <a:off x="467544" y="1772816"/>
            <a:ext cx="8240122" cy="432048"/>
          </a:xfrm>
        </p:spPr>
        <p:txBody>
          <a:bodyPr anchor="t"/>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dirty="0"/>
              <a:t>Click to add subtitle </a:t>
            </a:r>
          </a:p>
        </p:txBody>
      </p:sp>
      <p:sp>
        <p:nvSpPr>
          <p:cNvPr id="5" name="Picture Placeholder 4"/>
          <p:cNvSpPr>
            <a:spLocks noGrp="1"/>
          </p:cNvSpPr>
          <p:nvPr>
            <p:ph type="pic" sz="quarter" idx="13" hasCustomPrompt="1"/>
          </p:nvPr>
        </p:nvSpPr>
        <p:spPr>
          <a:xfrm>
            <a:off x="465834" y="2432365"/>
            <a:ext cx="8244000" cy="3960391"/>
          </a:xfrm>
        </p:spPr>
        <p:txBody>
          <a:bodyPr/>
          <a:lstStyle>
            <a:lvl1pPr marL="0" marR="0" indent="0" algn="l" defTabSz="914400" rtl="0" eaLnBrk="1" fontAlgn="base" latinLnBrk="0" hangingPunct="1">
              <a:lnSpc>
                <a:spcPct val="100000"/>
              </a:lnSpc>
              <a:spcBef>
                <a:spcPct val="20000"/>
              </a:spcBef>
              <a:spcAft>
                <a:spcPct val="0"/>
              </a:spcAft>
              <a:buClr>
                <a:schemeClr val="tx1"/>
              </a:buClr>
              <a:buSzTx/>
              <a:buFont typeface="Trebuchet MS" pitchFamily="34" charset="0"/>
              <a:buNone/>
              <a:tabLst/>
              <a:defRPr/>
            </a:lvl1pPr>
          </a:lstStyle>
          <a:p>
            <a:pPr marL="0" marR="0" lvl="0" indent="0" algn="l" defTabSz="914400" rtl="0" eaLnBrk="1" fontAlgn="base" latinLnBrk="0" hangingPunct="1">
              <a:lnSpc>
                <a:spcPct val="100000"/>
              </a:lnSpc>
              <a:spcBef>
                <a:spcPct val="20000"/>
              </a:spcBef>
              <a:spcAft>
                <a:spcPct val="0"/>
              </a:spcAft>
              <a:buClr>
                <a:schemeClr val="tx1"/>
              </a:buClr>
              <a:buSzTx/>
              <a:buFont typeface="Trebuchet MS" pitchFamily="34" charset="0"/>
              <a:buNone/>
              <a:tabLst/>
              <a:defRPr/>
            </a:pPr>
            <a:r>
              <a:rPr lang="en-GB" noProof="0" dirty="0"/>
              <a:t>Picture size 22.9W x 11.0H cm   </a:t>
            </a:r>
          </a:p>
          <a:p>
            <a:endParaRPr lang="en-GB" dirty="0"/>
          </a:p>
        </p:txBody>
      </p:sp>
    </p:spTree>
    <p:extLst>
      <p:ext uri="{BB962C8B-B14F-4D97-AF65-F5344CB8AC3E}">
        <p14:creationId xmlns:p14="http://schemas.microsoft.com/office/powerpoint/2010/main" val="123587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1525">
          <p15:clr>
            <a:srgbClr val="FBAE40"/>
          </p15:clr>
        </p15:guide>
        <p15:guide id="2" pos="2880">
          <p15:clr>
            <a:srgbClr val="FBAE40"/>
          </p15:clr>
        </p15:guide>
        <p15:guide id="3" pos="5465">
          <p15:clr>
            <a:srgbClr val="FBAE40"/>
          </p15:clr>
        </p15:guide>
        <p15:guide id="4" orient="horz" pos="2840">
          <p15:clr>
            <a:srgbClr val="FBAE40"/>
          </p15:clr>
        </p15:guide>
        <p15:guide id="5" pos="29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with half-pictur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2151913" cy="575524"/>
          </a:xfrm>
          <a:prstGeom prst="rect">
            <a:avLst/>
          </a:prstGeom>
        </p:spPr>
      </p:pic>
      <p:sp>
        <p:nvSpPr>
          <p:cNvPr id="8" name="Freeform 18"/>
          <p:cNvSpPr>
            <a:spLocks/>
          </p:cNvSpPr>
          <p:nvPr/>
        </p:nvSpPr>
        <p:spPr bwMode="auto">
          <a:xfrm>
            <a:off x="7740351" y="1159423"/>
            <a:ext cx="1403649" cy="2334917"/>
          </a:xfrm>
          <a:custGeom>
            <a:avLst/>
            <a:gdLst>
              <a:gd name="T0" fmla="*/ 0 w 1822"/>
              <a:gd name="T1" fmla="*/ 611 h 3033"/>
              <a:gd name="T2" fmla="*/ 0 w 1822"/>
              <a:gd name="T3" fmla="*/ 611 h 3033"/>
              <a:gd name="T4" fmla="*/ 1219 w 1822"/>
              <a:gd name="T5" fmla="*/ 611 h 3033"/>
              <a:gd name="T6" fmla="*/ 1219 w 1822"/>
              <a:gd name="T7" fmla="*/ 3033 h 3033"/>
              <a:gd name="T8" fmla="*/ 1822 w 1822"/>
              <a:gd name="T9" fmla="*/ 3033 h 3033"/>
              <a:gd name="T10" fmla="*/ 1822 w 1822"/>
              <a:gd name="T11" fmla="*/ 611 h 3033"/>
              <a:gd name="T12" fmla="*/ 1822 w 1822"/>
              <a:gd name="T13" fmla="*/ 30 h 3033"/>
              <a:gd name="T14" fmla="*/ 1822 w 1822"/>
              <a:gd name="T15" fmla="*/ 0 h 3033"/>
              <a:gd name="T16" fmla="*/ 0 w 1822"/>
              <a:gd name="T17" fmla="*/ 0 h 3033"/>
              <a:gd name="T18" fmla="*/ 0 w 1822"/>
              <a:gd name="T19" fmla="*/ 61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0" y="611"/>
                </a:moveTo>
                <a:lnTo>
                  <a:pt x="0" y="611"/>
                </a:lnTo>
                <a:lnTo>
                  <a:pt x="1219" y="611"/>
                </a:lnTo>
                <a:lnTo>
                  <a:pt x="1219" y="3033"/>
                </a:lnTo>
                <a:lnTo>
                  <a:pt x="1822" y="3033"/>
                </a:lnTo>
                <a:lnTo>
                  <a:pt x="1822" y="611"/>
                </a:lnTo>
                <a:lnTo>
                  <a:pt x="1822" y="30"/>
                </a:lnTo>
                <a:lnTo>
                  <a:pt x="1822" y="0"/>
                </a:lnTo>
                <a:lnTo>
                  <a:pt x="0" y="0"/>
                </a:lnTo>
                <a:lnTo>
                  <a:pt x="0" y="61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0" name="Freeform 9"/>
          <p:cNvSpPr/>
          <p:nvPr/>
        </p:nvSpPr>
        <p:spPr>
          <a:xfrm>
            <a:off x="6331866" y="298517"/>
            <a:ext cx="339739" cy="568157"/>
          </a:xfrm>
          <a:custGeom>
            <a:avLst/>
            <a:gdLst>
              <a:gd name="connsiteX0" fmla="*/ 0 w 1263650"/>
              <a:gd name="connsiteY0" fmla="*/ 0 h 2155825"/>
              <a:gd name="connsiteX1" fmla="*/ 0 w 1263650"/>
              <a:gd name="connsiteY1" fmla="*/ 2155825 h 2155825"/>
              <a:gd name="connsiteX2" fmla="*/ 1263650 w 1263650"/>
              <a:gd name="connsiteY2" fmla="*/ 2155825 h 2155825"/>
            </a:gdLst>
            <a:ahLst/>
            <a:cxnLst>
              <a:cxn ang="0">
                <a:pos x="connsiteX0" y="connsiteY0"/>
              </a:cxn>
              <a:cxn ang="0">
                <a:pos x="connsiteX1" y="connsiteY1"/>
              </a:cxn>
              <a:cxn ang="0">
                <a:pos x="connsiteX2" y="connsiteY2"/>
              </a:cxn>
            </a:cxnLst>
            <a:rect l="l" t="t" r="r" b="b"/>
            <a:pathLst>
              <a:path w="1263650" h="2155825">
                <a:moveTo>
                  <a:pt x="0" y="0"/>
                </a:moveTo>
                <a:lnTo>
                  <a:pt x="0" y="2155825"/>
                </a:lnTo>
                <a:lnTo>
                  <a:pt x="1263650" y="2155825"/>
                </a:lnTo>
              </a:path>
            </a:pathLst>
          </a:custGeom>
          <a:noFill/>
          <a:ln w="6350">
            <a:solidFill>
              <a:srgbClr val="5D6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Freeform 18"/>
          <p:cNvSpPr>
            <a:spLocks/>
          </p:cNvSpPr>
          <p:nvPr/>
        </p:nvSpPr>
        <p:spPr bwMode="auto">
          <a:xfrm rot="10800000">
            <a:off x="4112412" y="4523083"/>
            <a:ext cx="1403649" cy="2334917"/>
          </a:xfrm>
          <a:custGeom>
            <a:avLst/>
            <a:gdLst>
              <a:gd name="T0" fmla="*/ 0 w 1822"/>
              <a:gd name="T1" fmla="*/ 611 h 3033"/>
              <a:gd name="T2" fmla="*/ 0 w 1822"/>
              <a:gd name="T3" fmla="*/ 611 h 3033"/>
              <a:gd name="T4" fmla="*/ 1219 w 1822"/>
              <a:gd name="T5" fmla="*/ 611 h 3033"/>
              <a:gd name="T6" fmla="*/ 1219 w 1822"/>
              <a:gd name="T7" fmla="*/ 3033 h 3033"/>
              <a:gd name="T8" fmla="*/ 1822 w 1822"/>
              <a:gd name="T9" fmla="*/ 3033 h 3033"/>
              <a:gd name="T10" fmla="*/ 1822 w 1822"/>
              <a:gd name="T11" fmla="*/ 611 h 3033"/>
              <a:gd name="T12" fmla="*/ 1822 w 1822"/>
              <a:gd name="T13" fmla="*/ 30 h 3033"/>
              <a:gd name="T14" fmla="*/ 1822 w 1822"/>
              <a:gd name="T15" fmla="*/ 0 h 3033"/>
              <a:gd name="T16" fmla="*/ 0 w 1822"/>
              <a:gd name="T17" fmla="*/ 0 h 3033"/>
              <a:gd name="T18" fmla="*/ 0 w 1822"/>
              <a:gd name="T19" fmla="*/ 61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0" y="611"/>
                </a:moveTo>
                <a:lnTo>
                  <a:pt x="0" y="611"/>
                </a:lnTo>
                <a:lnTo>
                  <a:pt x="1219" y="611"/>
                </a:lnTo>
                <a:lnTo>
                  <a:pt x="1219" y="3033"/>
                </a:lnTo>
                <a:lnTo>
                  <a:pt x="1822" y="3033"/>
                </a:lnTo>
                <a:lnTo>
                  <a:pt x="1822" y="611"/>
                </a:lnTo>
                <a:lnTo>
                  <a:pt x="1822" y="30"/>
                </a:lnTo>
                <a:lnTo>
                  <a:pt x="1822" y="0"/>
                </a:lnTo>
                <a:lnTo>
                  <a:pt x="0" y="0"/>
                </a:lnTo>
                <a:lnTo>
                  <a:pt x="0" y="611"/>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33" name="Text Placeholder 32"/>
          <p:cNvSpPr>
            <a:spLocks noGrp="1"/>
          </p:cNvSpPr>
          <p:nvPr>
            <p:ph type="body" sz="quarter" idx="12" hasCustomPrompt="1"/>
          </p:nvPr>
        </p:nvSpPr>
        <p:spPr>
          <a:xfrm>
            <a:off x="6375143" y="312819"/>
            <a:ext cx="1761926" cy="502214"/>
          </a:xfrm>
        </p:spPr>
        <p:txBody>
          <a:bodyPr anchor="ctr" anchorCtr="0"/>
          <a:lstStyle>
            <a:lvl1pPr marL="0" indent="0">
              <a:spcBef>
                <a:spcPts val="0"/>
              </a:spcBef>
              <a:buFontTx/>
              <a:buNone/>
              <a:defRPr sz="800" b="1" i="0" spc="300" baseline="0">
                <a:latin typeface="Arial" panose="020B0604020202020204" pitchFamily="34" charset="0"/>
                <a:ea typeface="Adobe Caslon Pro" charset="0"/>
                <a:cs typeface="Adobe Caslon Pro" charset="0"/>
              </a:defRPr>
            </a:lvl1pPr>
          </a:lstStyle>
          <a:p>
            <a:pPr lvl="0"/>
            <a:r>
              <a:rPr lang="en-US" dirty="0"/>
              <a:t>INSERT NAME </a:t>
            </a:r>
            <a:br>
              <a:rPr lang="en-US" dirty="0"/>
            </a:br>
            <a:r>
              <a:rPr lang="en-US" dirty="0"/>
              <a:t>FOR AREA OF UNIVERSITY</a:t>
            </a:r>
          </a:p>
        </p:txBody>
      </p:sp>
      <p:sp>
        <p:nvSpPr>
          <p:cNvPr id="12" name="Subtitle 2"/>
          <p:cNvSpPr>
            <a:spLocks noGrp="1"/>
          </p:cNvSpPr>
          <p:nvPr>
            <p:ph type="subTitle" idx="10" hasCustomPrompt="1"/>
          </p:nvPr>
        </p:nvSpPr>
        <p:spPr>
          <a:xfrm>
            <a:off x="446219" y="2852936"/>
            <a:ext cx="4020317" cy="1028890"/>
          </a:xfrm>
        </p:spPr>
        <p:txBody>
          <a:bodyPr anchor="t"/>
          <a:lstStyle>
            <a:lvl1pPr marL="0" indent="0" algn="l">
              <a:lnSpc>
                <a:spcPct val="10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dirty="0"/>
              <a:t>Click to add subtitle </a:t>
            </a:r>
          </a:p>
        </p:txBody>
      </p:sp>
      <p:sp>
        <p:nvSpPr>
          <p:cNvPr id="5" name="Title 4"/>
          <p:cNvSpPr>
            <a:spLocks noGrp="1"/>
          </p:cNvSpPr>
          <p:nvPr>
            <p:ph type="title" hasCustomPrompt="1"/>
          </p:nvPr>
        </p:nvSpPr>
        <p:spPr>
          <a:xfrm>
            <a:off x="436140" y="1510049"/>
            <a:ext cx="4135860" cy="1270880"/>
          </a:xfrm>
        </p:spPr>
        <p:txBody>
          <a:bodyPr anchor="ctr"/>
          <a:lstStyle>
            <a:lvl1pPr>
              <a:defRPr baseline="0">
                <a:latin typeface="+mj-lt"/>
              </a:defRPr>
            </a:lvl1pPr>
          </a:lstStyle>
          <a:p>
            <a:r>
              <a:rPr lang="en-US" dirty="0"/>
              <a:t>Click to add presentation title</a:t>
            </a:r>
            <a:endParaRPr lang="en-GB" dirty="0"/>
          </a:p>
        </p:txBody>
      </p:sp>
      <p:sp>
        <p:nvSpPr>
          <p:cNvPr id="3" name="Picture Placeholder 2"/>
          <p:cNvSpPr>
            <a:spLocks noGrp="1"/>
          </p:cNvSpPr>
          <p:nvPr>
            <p:ph type="pic" sz="quarter" idx="13" hasCustomPrompt="1"/>
          </p:nvPr>
        </p:nvSpPr>
        <p:spPr>
          <a:xfrm>
            <a:off x="4572000" y="1628775"/>
            <a:ext cx="4103688" cy="4752975"/>
          </a:xfrm>
        </p:spPr>
        <p:txBody>
          <a:bodyPr/>
          <a:lstStyle>
            <a:lvl1pPr marL="0" marR="0" indent="0" algn="l" defTabSz="914400" rtl="0" eaLnBrk="1" fontAlgn="base" latinLnBrk="0" hangingPunct="1">
              <a:lnSpc>
                <a:spcPct val="100000"/>
              </a:lnSpc>
              <a:spcBef>
                <a:spcPct val="20000"/>
              </a:spcBef>
              <a:spcAft>
                <a:spcPct val="0"/>
              </a:spcAft>
              <a:buClr>
                <a:schemeClr val="tx1"/>
              </a:buClr>
              <a:buSzTx/>
              <a:buFont typeface="Trebuchet MS" pitchFamily="34" charset="0"/>
              <a:buNone/>
              <a:tabLst/>
              <a:defRPr/>
            </a:lvl1pPr>
          </a:lstStyle>
          <a:p>
            <a:pPr marL="0" marR="0" lvl="0" indent="0" algn="l" defTabSz="914400" rtl="0" eaLnBrk="1" fontAlgn="base" latinLnBrk="0" hangingPunct="1">
              <a:lnSpc>
                <a:spcPct val="100000"/>
              </a:lnSpc>
              <a:spcBef>
                <a:spcPct val="20000"/>
              </a:spcBef>
              <a:spcAft>
                <a:spcPct val="0"/>
              </a:spcAft>
              <a:buClr>
                <a:schemeClr val="tx1"/>
              </a:buClr>
              <a:buSzTx/>
              <a:buFont typeface="Trebuchet MS" pitchFamily="34" charset="0"/>
              <a:buNone/>
              <a:tabLst/>
              <a:defRPr/>
            </a:pPr>
            <a:r>
              <a:rPr lang="en-GB" noProof="0" dirty="0"/>
              <a:t>Picture size 13.2H x 11.4W cm   </a:t>
            </a:r>
          </a:p>
          <a:p>
            <a:endParaRPr lang="en-GB" dirty="0"/>
          </a:p>
        </p:txBody>
      </p:sp>
    </p:spTree>
    <p:extLst>
      <p:ext uri="{BB962C8B-B14F-4D97-AF65-F5344CB8AC3E}">
        <p14:creationId xmlns:p14="http://schemas.microsoft.com/office/powerpoint/2010/main" val="238251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1026">
          <p15:clr>
            <a:srgbClr val="FBAE40"/>
          </p15:clr>
        </p15:guide>
        <p15:guide id="2" pos="2880">
          <p15:clr>
            <a:srgbClr val="FBAE40"/>
          </p15:clr>
        </p15:guide>
        <p15:guide id="3" pos="5465">
          <p15:clr>
            <a:srgbClr val="FBAE40"/>
          </p15:clr>
        </p15:guide>
        <p15:guide id="4" pos="340">
          <p15:clr>
            <a:srgbClr val="FBAE40"/>
          </p15:clr>
        </p15:guide>
        <p15:guide id="5" orient="horz" pos="40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 no pictu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93137" y="2789639"/>
            <a:ext cx="7740000" cy="2160240"/>
          </a:xfrm>
        </p:spPr>
        <p:txBody>
          <a:bodyPr/>
          <a:lstStyle>
            <a:lvl1pPr marL="0" indent="0" algn="l">
              <a:lnSpc>
                <a:spcPct val="120000"/>
              </a:lnSpc>
              <a:spcBef>
                <a:spcPts val="0"/>
              </a:spcBef>
              <a:buNone/>
              <a:defRPr sz="2400" b="0" i="0" baseline="0">
                <a:solidFill>
                  <a:schemeClr val="tx1"/>
                </a:solidFill>
                <a:latin typeface="Arial" panose="020B0604020202020204" pitchFamily="34" charset="0"/>
                <a:ea typeface="Frutiger 55 Roman" charset="0"/>
                <a:cs typeface="Frutiger 55 Roman"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dirty="0"/>
              <a:t>Click to add subtitle </a:t>
            </a:r>
            <a:endParaRPr lang="en-GB" noProof="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2151913" cy="575524"/>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2151913" cy="575524"/>
          </a:xfrm>
          <a:prstGeom prst="rect">
            <a:avLst/>
          </a:prstGeom>
        </p:spPr>
      </p:pic>
      <p:sp>
        <p:nvSpPr>
          <p:cNvPr id="9" name="Freeform 18"/>
          <p:cNvSpPr>
            <a:spLocks/>
          </p:cNvSpPr>
          <p:nvPr/>
        </p:nvSpPr>
        <p:spPr bwMode="auto">
          <a:xfrm>
            <a:off x="7740351" y="1160132"/>
            <a:ext cx="1403649" cy="2334917"/>
          </a:xfrm>
          <a:custGeom>
            <a:avLst/>
            <a:gdLst>
              <a:gd name="T0" fmla="*/ 0 w 1822"/>
              <a:gd name="T1" fmla="*/ 611 h 3033"/>
              <a:gd name="T2" fmla="*/ 0 w 1822"/>
              <a:gd name="T3" fmla="*/ 611 h 3033"/>
              <a:gd name="T4" fmla="*/ 1219 w 1822"/>
              <a:gd name="T5" fmla="*/ 611 h 3033"/>
              <a:gd name="T6" fmla="*/ 1219 w 1822"/>
              <a:gd name="T7" fmla="*/ 3033 h 3033"/>
              <a:gd name="T8" fmla="*/ 1822 w 1822"/>
              <a:gd name="T9" fmla="*/ 3033 h 3033"/>
              <a:gd name="T10" fmla="*/ 1822 w 1822"/>
              <a:gd name="T11" fmla="*/ 611 h 3033"/>
              <a:gd name="T12" fmla="*/ 1822 w 1822"/>
              <a:gd name="T13" fmla="*/ 30 h 3033"/>
              <a:gd name="T14" fmla="*/ 1822 w 1822"/>
              <a:gd name="T15" fmla="*/ 0 h 3033"/>
              <a:gd name="T16" fmla="*/ 0 w 1822"/>
              <a:gd name="T17" fmla="*/ 0 h 3033"/>
              <a:gd name="T18" fmla="*/ 0 w 1822"/>
              <a:gd name="T19" fmla="*/ 61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0" y="611"/>
                </a:moveTo>
                <a:lnTo>
                  <a:pt x="0" y="611"/>
                </a:lnTo>
                <a:lnTo>
                  <a:pt x="1219" y="611"/>
                </a:lnTo>
                <a:lnTo>
                  <a:pt x="1219" y="3033"/>
                </a:lnTo>
                <a:lnTo>
                  <a:pt x="1822" y="3033"/>
                </a:lnTo>
                <a:lnTo>
                  <a:pt x="1822" y="611"/>
                </a:lnTo>
                <a:lnTo>
                  <a:pt x="1822" y="30"/>
                </a:lnTo>
                <a:lnTo>
                  <a:pt x="1822" y="0"/>
                </a:lnTo>
                <a:lnTo>
                  <a:pt x="0" y="0"/>
                </a:lnTo>
                <a:lnTo>
                  <a:pt x="0" y="61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1" name="Freeform 10"/>
          <p:cNvSpPr/>
          <p:nvPr/>
        </p:nvSpPr>
        <p:spPr>
          <a:xfrm>
            <a:off x="6338292" y="295081"/>
            <a:ext cx="339739" cy="568157"/>
          </a:xfrm>
          <a:custGeom>
            <a:avLst/>
            <a:gdLst>
              <a:gd name="connsiteX0" fmla="*/ 0 w 1263650"/>
              <a:gd name="connsiteY0" fmla="*/ 0 h 2155825"/>
              <a:gd name="connsiteX1" fmla="*/ 0 w 1263650"/>
              <a:gd name="connsiteY1" fmla="*/ 2155825 h 2155825"/>
              <a:gd name="connsiteX2" fmla="*/ 1263650 w 1263650"/>
              <a:gd name="connsiteY2" fmla="*/ 2155825 h 2155825"/>
            </a:gdLst>
            <a:ahLst/>
            <a:cxnLst>
              <a:cxn ang="0">
                <a:pos x="connsiteX0" y="connsiteY0"/>
              </a:cxn>
              <a:cxn ang="0">
                <a:pos x="connsiteX1" y="connsiteY1"/>
              </a:cxn>
              <a:cxn ang="0">
                <a:pos x="connsiteX2" y="connsiteY2"/>
              </a:cxn>
            </a:cxnLst>
            <a:rect l="l" t="t" r="r" b="b"/>
            <a:pathLst>
              <a:path w="1263650" h="2155825">
                <a:moveTo>
                  <a:pt x="0" y="0"/>
                </a:moveTo>
                <a:lnTo>
                  <a:pt x="0" y="2155825"/>
                </a:lnTo>
                <a:lnTo>
                  <a:pt x="1263650" y="2155825"/>
                </a:lnTo>
              </a:path>
            </a:pathLst>
          </a:custGeom>
          <a:noFill/>
          <a:ln w="6350">
            <a:solidFill>
              <a:srgbClr val="5D6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 name="Freeform 18"/>
          <p:cNvSpPr>
            <a:spLocks/>
          </p:cNvSpPr>
          <p:nvPr/>
        </p:nvSpPr>
        <p:spPr bwMode="auto">
          <a:xfrm rot="10800000">
            <a:off x="0" y="4523083"/>
            <a:ext cx="1403649" cy="2334917"/>
          </a:xfrm>
          <a:custGeom>
            <a:avLst/>
            <a:gdLst>
              <a:gd name="T0" fmla="*/ 0 w 1822"/>
              <a:gd name="T1" fmla="*/ 611 h 3033"/>
              <a:gd name="T2" fmla="*/ 0 w 1822"/>
              <a:gd name="T3" fmla="*/ 611 h 3033"/>
              <a:gd name="T4" fmla="*/ 1219 w 1822"/>
              <a:gd name="T5" fmla="*/ 611 h 3033"/>
              <a:gd name="T6" fmla="*/ 1219 w 1822"/>
              <a:gd name="T7" fmla="*/ 3033 h 3033"/>
              <a:gd name="T8" fmla="*/ 1822 w 1822"/>
              <a:gd name="T9" fmla="*/ 3033 h 3033"/>
              <a:gd name="T10" fmla="*/ 1822 w 1822"/>
              <a:gd name="T11" fmla="*/ 611 h 3033"/>
              <a:gd name="T12" fmla="*/ 1822 w 1822"/>
              <a:gd name="T13" fmla="*/ 30 h 3033"/>
              <a:gd name="T14" fmla="*/ 1822 w 1822"/>
              <a:gd name="T15" fmla="*/ 0 h 3033"/>
              <a:gd name="T16" fmla="*/ 0 w 1822"/>
              <a:gd name="T17" fmla="*/ 0 h 3033"/>
              <a:gd name="T18" fmla="*/ 0 w 1822"/>
              <a:gd name="T19" fmla="*/ 61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0" y="611"/>
                </a:moveTo>
                <a:lnTo>
                  <a:pt x="0" y="611"/>
                </a:lnTo>
                <a:lnTo>
                  <a:pt x="1219" y="611"/>
                </a:lnTo>
                <a:lnTo>
                  <a:pt x="1219" y="3033"/>
                </a:lnTo>
                <a:lnTo>
                  <a:pt x="1822" y="3033"/>
                </a:lnTo>
                <a:lnTo>
                  <a:pt x="1822" y="611"/>
                </a:lnTo>
                <a:lnTo>
                  <a:pt x="1822" y="30"/>
                </a:lnTo>
                <a:lnTo>
                  <a:pt x="1822" y="0"/>
                </a:lnTo>
                <a:lnTo>
                  <a:pt x="0" y="0"/>
                </a:lnTo>
                <a:lnTo>
                  <a:pt x="0" y="611"/>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3" name="Text Placeholder 32"/>
          <p:cNvSpPr>
            <a:spLocks noGrp="1"/>
          </p:cNvSpPr>
          <p:nvPr>
            <p:ph type="body" sz="quarter" idx="12" hasCustomPrompt="1"/>
          </p:nvPr>
        </p:nvSpPr>
        <p:spPr>
          <a:xfrm>
            <a:off x="6381569" y="309383"/>
            <a:ext cx="1761926" cy="502214"/>
          </a:xfrm>
        </p:spPr>
        <p:txBody>
          <a:bodyPr anchor="ctr" anchorCtr="0"/>
          <a:lstStyle>
            <a:lvl1pPr marL="0" indent="0">
              <a:spcBef>
                <a:spcPts val="0"/>
              </a:spcBef>
              <a:buFontTx/>
              <a:buNone/>
              <a:defRPr sz="800" b="1" i="0" spc="300" baseline="0">
                <a:latin typeface="Arial" panose="020B0604020202020204" pitchFamily="34" charset="0"/>
                <a:ea typeface="Adobe Caslon Pro" charset="0"/>
                <a:cs typeface="Adobe Caslon Pro" charset="0"/>
              </a:defRPr>
            </a:lvl1pPr>
          </a:lstStyle>
          <a:p>
            <a:pPr lvl="0"/>
            <a:r>
              <a:rPr lang="en-US" dirty="0"/>
              <a:t>INSERT NAME </a:t>
            </a:r>
            <a:br>
              <a:rPr lang="en-US" dirty="0"/>
            </a:br>
            <a:r>
              <a:rPr lang="en-US" dirty="0"/>
              <a:t>FOR AREA OF UNIVERSITY</a:t>
            </a:r>
          </a:p>
        </p:txBody>
      </p:sp>
      <p:sp>
        <p:nvSpPr>
          <p:cNvPr id="2" name="Title 1"/>
          <p:cNvSpPr>
            <a:spLocks noGrp="1"/>
          </p:cNvSpPr>
          <p:nvPr>
            <p:ph type="title" hasCustomPrompt="1"/>
          </p:nvPr>
        </p:nvSpPr>
        <p:spPr>
          <a:xfrm>
            <a:off x="668785" y="1647672"/>
            <a:ext cx="8229600" cy="765175"/>
          </a:xfrm>
        </p:spPr>
        <p:txBody>
          <a:bodyPr/>
          <a:lstStyle>
            <a:lvl1pPr>
              <a:defRPr sz="3600">
                <a:latin typeface="+mj-lt"/>
              </a:defRPr>
            </a:lvl1pPr>
          </a:lstStyle>
          <a:p>
            <a:r>
              <a:rPr lang="en-US" dirty="0"/>
              <a:t>Click to add presentation title </a:t>
            </a:r>
            <a:endParaRPr lang="en-GB" dirty="0"/>
          </a:p>
        </p:txBody>
      </p:sp>
    </p:spTree>
    <p:extLst>
      <p:ext uri="{BB962C8B-B14F-4D97-AF65-F5344CB8AC3E}">
        <p14:creationId xmlns:p14="http://schemas.microsoft.com/office/powerpoint/2010/main" val="44061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102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E840FAB-7486-4FEF-BBB7-3C4AA26F9CEE}" type="datetimeFigureOut">
              <a:rPr lang="en-GB" smtClean="0"/>
              <a:t>11/06/2018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218F5A-4C1F-4EF8-9E59-BA222BA4650B}" type="slidenum">
              <a:rPr lang="en-GB" smtClean="0"/>
              <a:t>‹#›</a:t>
            </a:fld>
            <a:endParaRPr lang="en-GB"/>
          </a:p>
        </p:txBody>
      </p:sp>
    </p:spTree>
    <p:extLst>
      <p:ext uri="{BB962C8B-B14F-4D97-AF65-F5344CB8AC3E}">
        <p14:creationId xmlns:p14="http://schemas.microsoft.com/office/powerpoint/2010/main" val="3591870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8229600" cy="4790107"/>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224523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image top">
    <p:spTree>
      <p:nvGrpSpPr>
        <p:cNvPr id="1" name=""/>
        <p:cNvGrpSpPr/>
        <p:nvPr/>
      </p:nvGrpSpPr>
      <p:grpSpPr>
        <a:xfrm>
          <a:off x="0" y="0"/>
          <a:ext cx="0" cy="0"/>
          <a:chOff x="0" y="0"/>
          <a:chExt cx="0" cy="0"/>
        </a:xfrm>
      </p:grpSpPr>
      <p:sp>
        <p:nvSpPr>
          <p:cNvPr id="2" name="Title 1"/>
          <p:cNvSpPr>
            <a:spLocks noGrp="1"/>
          </p:cNvSpPr>
          <p:nvPr>
            <p:ph type="title"/>
          </p:nvPr>
        </p:nvSpPr>
        <p:spPr>
          <a:xfrm>
            <a:off x="457200" y="5517232"/>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hasCustomPrompt="1"/>
          </p:nvPr>
        </p:nvSpPr>
        <p:spPr>
          <a:xfrm>
            <a:off x="0" y="0"/>
            <a:ext cx="9144000" cy="5338787"/>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14.9 cm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
        <p:nvSpPr>
          <p:cNvPr id="7"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9"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92081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ullet list and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4618856" cy="4646091"/>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5220072" y="1447203"/>
            <a:ext cx="3923928" cy="4646091"/>
          </a:xfrm>
        </p:spPr>
        <p:txBody>
          <a:bodyPr/>
          <a:lstStyle>
            <a:lvl1pPr marL="0" indent="0">
              <a:spcBef>
                <a:spcPts val="1400"/>
              </a:spcBef>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10.9 x 12.9 cm</a:t>
            </a:r>
          </a:p>
        </p:txBody>
      </p:sp>
      <p:sp>
        <p:nvSpPr>
          <p:cNvPr id="9"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2"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397188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16" name="Content Placeholder 3"/>
          <p:cNvSpPr>
            <a:spLocks noGrp="1"/>
          </p:cNvSpPr>
          <p:nvPr>
            <p:ph sz="half" idx="2"/>
          </p:nvPr>
        </p:nvSpPr>
        <p:spPr>
          <a:xfrm>
            <a:off x="457200" y="1556792"/>
            <a:ext cx="4040188"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1"/>
          </p:nvPr>
        </p:nvSpPr>
        <p:spPr>
          <a:xfrm>
            <a:off x="4645025" y="1556792"/>
            <a:ext cx="4041775"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
        <p:nvSpPr>
          <p:cNvPr id="8"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46966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8229600" cy="4790107"/>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E3218F5A-4C1F-4EF8-9E59-BA222BA4650B}" type="slidenum">
              <a:rPr lang="en-GB" smtClean="0"/>
              <a:t>‹#›</a:t>
            </a:fld>
            <a:endParaRPr lang="en-GB"/>
          </a:p>
        </p:txBody>
      </p:sp>
      <p:sp>
        <p:nvSpPr>
          <p:cNvPr id="10"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34316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15" name="Text Placeholder 2"/>
          <p:cNvSpPr>
            <a:spLocks noGrp="1"/>
          </p:cNvSpPr>
          <p:nvPr>
            <p:ph type="body" idx="1"/>
          </p:nvPr>
        </p:nvSpPr>
        <p:spPr>
          <a:xfrm>
            <a:off x="457200" y="1463103"/>
            <a:ext cx="4040188"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2"/>
          </p:nvPr>
        </p:nvSpPr>
        <p:spPr>
          <a:xfrm>
            <a:off x="457200" y="210286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10"/>
          </p:nvPr>
        </p:nvSpPr>
        <p:spPr>
          <a:xfrm>
            <a:off x="4645025" y="1463103"/>
            <a:ext cx="4041775"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p:cNvSpPr>
            <a:spLocks noGrp="1"/>
          </p:cNvSpPr>
          <p:nvPr>
            <p:ph sz="quarter" idx="11"/>
          </p:nvPr>
        </p:nvSpPr>
        <p:spPr>
          <a:xfrm>
            <a:off x="4645025" y="210286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
        <p:nvSpPr>
          <p:cNvPr id="10"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4"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237932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Large image lef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5868144" y="1700810"/>
            <a:ext cx="2962672"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5868144"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0" y="0"/>
            <a:ext cx="5580112" cy="68580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15.5 x 19.1 cm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122273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Large image righ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810"/>
            <a:ext cx="2962672"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3563888" y="0"/>
            <a:ext cx="5580112" cy="68580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15.5 x 19.1 cm </a:t>
            </a:r>
          </a:p>
        </p:txBody>
      </p:sp>
    </p:spTree>
    <p:extLst>
      <p:ext uri="{BB962C8B-B14F-4D97-AF65-F5344CB8AC3E}">
        <p14:creationId xmlns:p14="http://schemas.microsoft.com/office/powerpoint/2010/main" val="12321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ndscape image with text 2">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a:t>University of Leicester</a:t>
            </a:r>
            <a:endParaRPr lang="en-US" dirty="0"/>
          </a:p>
        </p:txBody>
      </p:sp>
      <p:sp>
        <p:nvSpPr>
          <p:cNvPr id="6" name="Content Placeholder 2"/>
          <p:cNvSpPr>
            <a:spLocks noGrp="1"/>
          </p:cNvSpPr>
          <p:nvPr>
            <p:ph idx="1" hasCustomPrompt="1"/>
          </p:nvPr>
        </p:nvSpPr>
        <p:spPr>
          <a:xfrm>
            <a:off x="0" y="0"/>
            <a:ext cx="9144000" cy="4509120"/>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12.6 cm</a:t>
            </a:r>
          </a:p>
        </p:txBody>
      </p:sp>
      <p:sp>
        <p:nvSpPr>
          <p:cNvPr id="7" name="Text Placeholder 4"/>
          <p:cNvSpPr>
            <a:spLocks noGrp="1"/>
          </p:cNvSpPr>
          <p:nvPr>
            <p:ph type="body" sz="quarter" idx="10"/>
          </p:nvPr>
        </p:nvSpPr>
        <p:spPr>
          <a:xfrm>
            <a:off x="456620" y="5301208"/>
            <a:ext cx="8247705" cy="121480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57200" y="4565252"/>
            <a:ext cx="8250238" cy="765175"/>
          </a:xfrm>
        </p:spPr>
        <p:txBody>
          <a:bodyPr/>
          <a:lstStyle>
            <a:lvl1pPr>
              <a:defRPr>
                <a:solidFill>
                  <a:schemeClr val="tx1"/>
                </a:solidFill>
              </a:defRPr>
            </a:lvl1pPr>
          </a:lstStyle>
          <a:p>
            <a:r>
              <a:rPr lang="en-US" noProof="0"/>
              <a:t>Click to edit Master title style</a:t>
            </a:r>
            <a:endParaRPr lang="en-GB" noProof="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285368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a:solidFill>
                  <a:schemeClr val="tx1"/>
                </a:solidFill>
              </a:defRPr>
            </a:lvl1pPr>
          </a:lstStyle>
          <a:p>
            <a:r>
              <a:rPr lang="en-US" noProof="0"/>
              <a:t>Click to edit Master title style</a:t>
            </a:r>
            <a:endParaRPr lang="en-GB" noProof="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
        <p:nvSpPr>
          <p:cNvPr id="6"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170895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
        <p:nvSpPr>
          <p:cNvPr id="5"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9"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406749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2" name="Freeform 11"/>
          <p:cNvSpPr>
            <a:spLocks/>
          </p:cNvSpPr>
          <p:nvPr/>
        </p:nvSpPr>
        <p:spPr bwMode="auto">
          <a:xfrm>
            <a:off x="4604829" y="2749875"/>
            <a:ext cx="387800" cy="645090"/>
          </a:xfrm>
          <a:custGeom>
            <a:avLst/>
            <a:gdLst>
              <a:gd name="T0" fmla="*/ 1822 w 1822"/>
              <a:gd name="T1" fmla="*/ 2421 h 3033"/>
              <a:gd name="T2" fmla="*/ 1822 w 1822"/>
              <a:gd name="T3" fmla="*/ 2421 h 3033"/>
              <a:gd name="T4" fmla="*/ 603 w 1822"/>
              <a:gd name="T5" fmla="*/ 2421 h 3033"/>
              <a:gd name="T6" fmla="*/ 603 w 1822"/>
              <a:gd name="T7" fmla="*/ 0 h 3033"/>
              <a:gd name="T8" fmla="*/ 0 w 1822"/>
              <a:gd name="T9" fmla="*/ 0 h 3033"/>
              <a:gd name="T10" fmla="*/ 0 w 1822"/>
              <a:gd name="T11" fmla="*/ 2421 h 3033"/>
              <a:gd name="T12" fmla="*/ 0 w 1822"/>
              <a:gd name="T13" fmla="*/ 3003 h 3033"/>
              <a:gd name="T14" fmla="*/ 0 w 1822"/>
              <a:gd name="T15" fmla="*/ 3033 h 3033"/>
              <a:gd name="T16" fmla="*/ 1822 w 1822"/>
              <a:gd name="T17" fmla="*/ 3033 h 3033"/>
              <a:gd name="T18" fmla="*/ 1822 w 1822"/>
              <a:gd name="T19" fmla="*/ 242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1822" y="2421"/>
                </a:moveTo>
                <a:lnTo>
                  <a:pt x="1822" y="2421"/>
                </a:lnTo>
                <a:lnTo>
                  <a:pt x="603" y="2421"/>
                </a:lnTo>
                <a:lnTo>
                  <a:pt x="603" y="0"/>
                </a:lnTo>
                <a:lnTo>
                  <a:pt x="0" y="0"/>
                </a:lnTo>
                <a:lnTo>
                  <a:pt x="0" y="2421"/>
                </a:lnTo>
                <a:lnTo>
                  <a:pt x="0" y="3003"/>
                </a:lnTo>
                <a:lnTo>
                  <a:pt x="0" y="3033"/>
                </a:lnTo>
                <a:lnTo>
                  <a:pt x="1822" y="3033"/>
                </a:lnTo>
                <a:lnTo>
                  <a:pt x="1822" y="2421"/>
                </a:lnTo>
                <a:close/>
              </a:path>
            </a:pathLst>
          </a:custGeom>
          <a:solidFill>
            <a:srgbClr val="D124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23" name="Freeform 11"/>
          <p:cNvSpPr>
            <a:spLocks/>
          </p:cNvSpPr>
          <p:nvPr/>
        </p:nvSpPr>
        <p:spPr bwMode="auto">
          <a:xfrm rot="10800000">
            <a:off x="4726749" y="2749549"/>
            <a:ext cx="385001" cy="643185"/>
          </a:xfrm>
          <a:custGeom>
            <a:avLst/>
            <a:gdLst>
              <a:gd name="T0" fmla="*/ 1822 w 1822"/>
              <a:gd name="T1" fmla="*/ 2421 h 3033"/>
              <a:gd name="T2" fmla="*/ 1822 w 1822"/>
              <a:gd name="T3" fmla="*/ 2421 h 3033"/>
              <a:gd name="T4" fmla="*/ 603 w 1822"/>
              <a:gd name="T5" fmla="*/ 2421 h 3033"/>
              <a:gd name="T6" fmla="*/ 603 w 1822"/>
              <a:gd name="T7" fmla="*/ 0 h 3033"/>
              <a:gd name="T8" fmla="*/ 0 w 1822"/>
              <a:gd name="T9" fmla="*/ 0 h 3033"/>
              <a:gd name="T10" fmla="*/ 0 w 1822"/>
              <a:gd name="T11" fmla="*/ 2421 h 3033"/>
              <a:gd name="T12" fmla="*/ 0 w 1822"/>
              <a:gd name="T13" fmla="*/ 3003 h 3033"/>
              <a:gd name="T14" fmla="*/ 0 w 1822"/>
              <a:gd name="T15" fmla="*/ 3033 h 3033"/>
              <a:gd name="T16" fmla="*/ 1822 w 1822"/>
              <a:gd name="T17" fmla="*/ 3033 h 3033"/>
              <a:gd name="T18" fmla="*/ 1822 w 1822"/>
              <a:gd name="T19" fmla="*/ 242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1822" y="2421"/>
                </a:moveTo>
                <a:lnTo>
                  <a:pt x="1822" y="2421"/>
                </a:lnTo>
                <a:lnTo>
                  <a:pt x="603" y="2421"/>
                </a:lnTo>
                <a:lnTo>
                  <a:pt x="603" y="0"/>
                </a:lnTo>
                <a:lnTo>
                  <a:pt x="0" y="0"/>
                </a:lnTo>
                <a:lnTo>
                  <a:pt x="0" y="2421"/>
                </a:lnTo>
                <a:lnTo>
                  <a:pt x="0" y="3003"/>
                </a:lnTo>
                <a:lnTo>
                  <a:pt x="0" y="3033"/>
                </a:lnTo>
                <a:lnTo>
                  <a:pt x="1822" y="3033"/>
                </a:lnTo>
                <a:lnTo>
                  <a:pt x="1822" y="2421"/>
                </a:lnTo>
                <a:close/>
              </a:path>
            </a:pathLst>
          </a:custGeom>
          <a:solidFill>
            <a:srgbClr val="D124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grpSp>
        <p:nvGrpSpPr>
          <p:cNvPr id="24" name="Group 4"/>
          <p:cNvGrpSpPr>
            <a:grpSpLocks noChangeAspect="1"/>
          </p:cNvGrpSpPr>
          <p:nvPr/>
        </p:nvGrpSpPr>
        <p:grpSpPr bwMode="auto">
          <a:xfrm>
            <a:off x="3049656" y="2666087"/>
            <a:ext cx="3175884" cy="850148"/>
            <a:chOff x="2205" y="1756"/>
            <a:chExt cx="3067" cy="821"/>
          </a:xfrm>
        </p:grpSpPr>
        <p:sp>
          <p:nvSpPr>
            <p:cNvPr id="25" name="AutoShape 3"/>
            <p:cNvSpPr>
              <a:spLocks noChangeAspect="1" noChangeArrowheads="1" noTextEdit="1"/>
            </p:cNvSpPr>
            <p:nvPr/>
          </p:nvSpPr>
          <p:spPr bwMode="auto">
            <a:xfrm>
              <a:off x="2205" y="1756"/>
              <a:ext cx="3067" cy="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26" name="Freeform 25"/>
            <p:cNvSpPr>
              <a:spLocks/>
            </p:cNvSpPr>
            <p:nvPr/>
          </p:nvSpPr>
          <p:spPr bwMode="auto">
            <a:xfrm>
              <a:off x="2264" y="1817"/>
              <a:ext cx="534" cy="689"/>
            </a:xfrm>
            <a:custGeom>
              <a:avLst/>
              <a:gdLst>
                <a:gd name="T0" fmla="*/ 491 w 981"/>
                <a:gd name="T1" fmla="*/ 1262 h 1262"/>
                <a:gd name="T2" fmla="*/ 981 w 981"/>
                <a:gd name="T3" fmla="*/ 705 h 1262"/>
                <a:gd name="T4" fmla="*/ 981 w 981"/>
                <a:gd name="T5" fmla="*/ 0 h 1262"/>
                <a:gd name="T6" fmla="*/ 0 w 981"/>
                <a:gd name="T7" fmla="*/ 0 h 1262"/>
                <a:gd name="T8" fmla="*/ 0 w 981"/>
                <a:gd name="T9" fmla="*/ 705 h 1262"/>
                <a:gd name="T10" fmla="*/ 491 w 981"/>
                <a:gd name="T11" fmla="*/ 1262 h 1262"/>
              </a:gdLst>
              <a:ahLst/>
              <a:cxnLst>
                <a:cxn ang="0">
                  <a:pos x="T0" y="T1"/>
                </a:cxn>
                <a:cxn ang="0">
                  <a:pos x="T2" y="T3"/>
                </a:cxn>
                <a:cxn ang="0">
                  <a:pos x="T4" y="T5"/>
                </a:cxn>
                <a:cxn ang="0">
                  <a:pos x="T6" y="T7"/>
                </a:cxn>
                <a:cxn ang="0">
                  <a:pos x="T8" y="T9"/>
                </a:cxn>
                <a:cxn ang="0">
                  <a:pos x="T10" y="T11"/>
                </a:cxn>
              </a:cxnLst>
              <a:rect l="0" t="0" r="r" b="b"/>
              <a:pathLst>
                <a:path w="981" h="1262">
                  <a:moveTo>
                    <a:pt x="491" y="1262"/>
                  </a:moveTo>
                  <a:cubicBezTo>
                    <a:pt x="733" y="1104"/>
                    <a:pt x="981" y="870"/>
                    <a:pt x="981" y="705"/>
                  </a:cubicBezTo>
                  <a:cubicBezTo>
                    <a:pt x="981" y="0"/>
                    <a:pt x="981" y="0"/>
                    <a:pt x="981" y="0"/>
                  </a:cubicBezTo>
                  <a:cubicBezTo>
                    <a:pt x="0" y="0"/>
                    <a:pt x="0" y="0"/>
                    <a:pt x="0" y="0"/>
                  </a:cubicBezTo>
                  <a:cubicBezTo>
                    <a:pt x="0" y="705"/>
                    <a:pt x="0" y="705"/>
                    <a:pt x="0" y="705"/>
                  </a:cubicBezTo>
                  <a:cubicBezTo>
                    <a:pt x="0" y="870"/>
                    <a:pt x="249" y="1104"/>
                    <a:pt x="491" y="1262"/>
                  </a:cubicBez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27" name="Freeform 26"/>
            <p:cNvSpPr>
              <a:spLocks noEditPoints="1"/>
            </p:cNvSpPr>
            <p:nvPr/>
          </p:nvSpPr>
          <p:spPr bwMode="auto">
            <a:xfrm>
              <a:off x="2204" y="1757"/>
              <a:ext cx="654" cy="819"/>
            </a:xfrm>
            <a:custGeom>
              <a:avLst/>
              <a:gdLst>
                <a:gd name="T0" fmla="*/ 600 w 1200"/>
                <a:gd name="T1" fmla="*/ 0 h 1501"/>
                <a:gd name="T2" fmla="*/ 600 w 1200"/>
                <a:gd name="T3" fmla="*/ 0 h 1501"/>
                <a:gd name="T4" fmla="*/ 0 w 1200"/>
                <a:gd name="T5" fmla="*/ 0 h 1501"/>
                <a:gd name="T6" fmla="*/ 0 w 1200"/>
                <a:gd name="T7" fmla="*/ 815 h 1501"/>
                <a:gd name="T8" fmla="*/ 600 w 1200"/>
                <a:gd name="T9" fmla="*/ 1501 h 1501"/>
                <a:gd name="T10" fmla="*/ 600 w 1200"/>
                <a:gd name="T11" fmla="*/ 1501 h 1501"/>
                <a:gd name="T12" fmla="*/ 1200 w 1200"/>
                <a:gd name="T13" fmla="*/ 815 h 1501"/>
                <a:gd name="T14" fmla="*/ 1200 w 1200"/>
                <a:gd name="T15" fmla="*/ 0 h 1501"/>
                <a:gd name="T16" fmla="*/ 600 w 1200"/>
                <a:gd name="T17" fmla="*/ 0 h 1501"/>
                <a:gd name="T18" fmla="*/ 1145 w 1200"/>
                <a:gd name="T19" fmla="*/ 815 h 1501"/>
                <a:gd name="T20" fmla="*/ 600 w 1200"/>
                <a:gd name="T21" fmla="*/ 1437 h 1501"/>
                <a:gd name="T22" fmla="*/ 54 w 1200"/>
                <a:gd name="T23" fmla="*/ 815 h 1501"/>
                <a:gd name="T24" fmla="*/ 54 w 1200"/>
                <a:gd name="T25" fmla="*/ 55 h 1501"/>
                <a:gd name="T26" fmla="*/ 1145 w 1200"/>
                <a:gd name="T27" fmla="*/ 55 h 1501"/>
                <a:gd name="T28" fmla="*/ 1145 w 1200"/>
                <a:gd name="T29" fmla="*/ 815 h 1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0" h="1501">
                  <a:moveTo>
                    <a:pt x="600" y="0"/>
                  </a:moveTo>
                  <a:cubicBezTo>
                    <a:pt x="600" y="0"/>
                    <a:pt x="600" y="0"/>
                    <a:pt x="600" y="0"/>
                  </a:cubicBezTo>
                  <a:cubicBezTo>
                    <a:pt x="0" y="0"/>
                    <a:pt x="0" y="0"/>
                    <a:pt x="0" y="0"/>
                  </a:cubicBezTo>
                  <a:cubicBezTo>
                    <a:pt x="0" y="815"/>
                    <a:pt x="0" y="815"/>
                    <a:pt x="0" y="815"/>
                  </a:cubicBezTo>
                  <a:cubicBezTo>
                    <a:pt x="0" y="1142"/>
                    <a:pt x="589" y="1495"/>
                    <a:pt x="600" y="1501"/>
                  </a:cubicBezTo>
                  <a:cubicBezTo>
                    <a:pt x="600" y="1501"/>
                    <a:pt x="600" y="1501"/>
                    <a:pt x="600" y="1501"/>
                  </a:cubicBezTo>
                  <a:cubicBezTo>
                    <a:pt x="611" y="1495"/>
                    <a:pt x="1200" y="1142"/>
                    <a:pt x="1200" y="815"/>
                  </a:cubicBezTo>
                  <a:cubicBezTo>
                    <a:pt x="1200" y="0"/>
                    <a:pt x="1200" y="0"/>
                    <a:pt x="1200" y="0"/>
                  </a:cubicBezTo>
                  <a:lnTo>
                    <a:pt x="600" y="0"/>
                  </a:lnTo>
                  <a:close/>
                  <a:moveTo>
                    <a:pt x="1145" y="815"/>
                  </a:moveTo>
                  <a:cubicBezTo>
                    <a:pt x="1145" y="1038"/>
                    <a:pt x="804" y="1309"/>
                    <a:pt x="600" y="1437"/>
                  </a:cubicBezTo>
                  <a:cubicBezTo>
                    <a:pt x="396" y="1309"/>
                    <a:pt x="54" y="1038"/>
                    <a:pt x="54" y="815"/>
                  </a:cubicBezTo>
                  <a:cubicBezTo>
                    <a:pt x="54" y="55"/>
                    <a:pt x="54" y="55"/>
                    <a:pt x="54" y="55"/>
                  </a:cubicBezTo>
                  <a:cubicBezTo>
                    <a:pt x="1145" y="55"/>
                    <a:pt x="1145" y="55"/>
                    <a:pt x="1145" y="55"/>
                  </a:cubicBezTo>
                  <a:lnTo>
                    <a:pt x="1145" y="815"/>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28" name="Freeform 27"/>
            <p:cNvSpPr>
              <a:spLocks noEditPoints="1"/>
            </p:cNvSpPr>
            <p:nvPr/>
          </p:nvSpPr>
          <p:spPr bwMode="auto">
            <a:xfrm>
              <a:off x="2234" y="1787"/>
              <a:ext cx="594" cy="755"/>
            </a:xfrm>
            <a:custGeom>
              <a:avLst/>
              <a:gdLst>
                <a:gd name="T0" fmla="*/ 0 w 1091"/>
                <a:gd name="T1" fmla="*/ 0 h 1382"/>
                <a:gd name="T2" fmla="*/ 0 w 1091"/>
                <a:gd name="T3" fmla="*/ 760 h 1382"/>
                <a:gd name="T4" fmla="*/ 546 w 1091"/>
                <a:gd name="T5" fmla="*/ 1382 h 1382"/>
                <a:gd name="T6" fmla="*/ 1091 w 1091"/>
                <a:gd name="T7" fmla="*/ 760 h 1382"/>
                <a:gd name="T8" fmla="*/ 1091 w 1091"/>
                <a:gd name="T9" fmla="*/ 0 h 1382"/>
                <a:gd name="T10" fmla="*/ 0 w 1091"/>
                <a:gd name="T11" fmla="*/ 0 h 1382"/>
                <a:gd name="T12" fmla="*/ 1036 w 1091"/>
                <a:gd name="T13" fmla="*/ 760 h 1382"/>
                <a:gd name="T14" fmla="*/ 546 w 1091"/>
                <a:gd name="T15" fmla="*/ 1317 h 1382"/>
                <a:gd name="T16" fmla="*/ 55 w 1091"/>
                <a:gd name="T17" fmla="*/ 760 h 1382"/>
                <a:gd name="T18" fmla="*/ 55 w 1091"/>
                <a:gd name="T19" fmla="*/ 55 h 1382"/>
                <a:gd name="T20" fmla="*/ 1036 w 1091"/>
                <a:gd name="T21" fmla="*/ 55 h 1382"/>
                <a:gd name="T22" fmla="*/ 1036 w 1091"/>
                <a:gd name="T23" fmla="*/ 760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1" h="1382">
                  <a:moveTo>
                    <a:pt x="0" y="0"/>
                  </a:moveTo>
                  <a:cubicBezTo>
                    <a:pt x="0" y="760"/>
                    <a:pt x="0" y="760"/>
                    <a:pt x="0" y="760"/>
                  </a:cubicBezTo>
                  <a:cubicBezTo>
                    <a:pt x="0" y="983"/>
                    <a:pt x="342" y="1254"/>
                    <a:pt x="546" y="1382"/>
                  </a:cubicBezTo>
                  <a:cubicBezTo>
                    <a:pt x="750" y="1254"/>
                    <a:pt x="1091" y="983"/>
                    <a:pt x="1091" y="760"/>
                  </a:cubicBezTo>
                  <a:cubicBezTo>
                    <a:pt x="1091" y="0"/>
                    <a:pt x="1091" y="0"/>
                    <a:pt x="1091" y="0"/>
                  </a:cubicBezTo>
                  <a:lnTo>
                    <a:pt x="0" y="0"/>
                  </a:lnTo>
                  <a:close/>
                  <a:moveTo>
                    <a:pt x="1036" y="760"/>
                  </a:moveTo>
                  <a:cubicBezTo>
                    <a:pt x="1036" y="925"/>
                    <a:pt x="788" y="1159"/>
                    <a:pt x="546" y="1317"/>
                  </a:cubicBezTo>
                  <a:cubicBezTo>
                    <a:pt x="304" y="1159"/>
                    <a:pt x="55" y="925"/>
                    <a:pt x="55" y="760"/>
                  </a:cubicBezTo>
                  <a:cubicBezTo>
                    <a:pt x="55" y="55"/>
                    <a:pt x="55" y="55"/>
                    <a:pt x="55" y="55"/>
                  </a:cubicBezTo>
                  <a:cubicBezTo>
                    <a:pt x="1036" y="55"/>
                    <a:pt x="1036" y="55"/>
                    <a:pt x="1036" y="55"/>
                  </a:cubicBezTo>
                  <a:lnTo>
                    <a:pt x="1036" y="7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29" name="Freeform 28"/>
            <p:cNvSpPr>
              <a:spLocks noEditPoints="1"/>
            </p:cNvSpPr>
            <p:nvPr/>
          </p:nvSpPr>
          <p:spPr bwMode="auto">
            <a:xfrm>
              <a:off x="2327" y="1846"/>
              <a:ext cx="165" cy="160"/>
            </a:xfrm>
            <a:custGeom>
              <a:avLst/>
              <a:gdLst>
                <a:gd name="T0" fmla="*/ 151 w 302"/>
                <a:gd name="T1" fmla="*/ 187 h 294"/>
                <a:gd name="T2" fmla="*/ 123 w 302"/>
                <a:gd name="T3" fmla="*/ 159 h 294"/>
                <a:gd name="T4" fmla="*/ 151 w 302"/>
                <a:gd name="T5" fmla="*/ 131 h 294"/>
                <a:gd name="T6" fmla="*/ 179 w 302"/>
                <a:gd name="T7" fmla="*/ 159 h 294"/>
                <a:gd name="T8" fmla="*/ 151 w 302"/>
                <a:gd name="T9" fmla="*/ 187 h 294"/>
                <a:gd name="T10" fmla="*/ 280 w 302"/>
                <a:gd name="T11" fmla="*/ 103 h 294"/>
                <a:gd name="T12" fmla="*/ 227 w 302"/>
                <a:gd name="T13" fmla="*/ 77 h 294"/>
                <a:gd name="T14" fmla="*/ 191 w 302"/>
                <a:gd name="T15" fmla="*/ 111 h 294"/>
                <a:gd name="T16" fmla="*/ 187 w 302"/>
                <a:gd name="T17" fmla="*/ 110 h 294"/>
                <a:gd name="T18" fmla="*/ 185 w 302"/>
                <a:gd name="T19" fmla="*/ 106 h 294"/>
                <a:gd name="T20" fmla="*/ 205 w 302"/>
                <a:gd name="T21" fmla="*/ 62 h 294"/>
                <a:gd name="T22" fmla="*/ 164 w 302"/>
                <a:gd name="T23" fmla="*/ 19 h 294"/>
                <a:gd name="T24" fmla="*/ 151 w 302"/>
                <a:gd name="T25" fmla="*/ 0 h 294"/>
                <a:gd name="T26" fmla="*/ 138 w 302"/>
                <a:gd name="T27" fmla="*/ 19 h 294"/>
                <a:gd name="T28" fmla="*/ 97 w 302"/>
                <a:gd name="T29" fmla="*/ 62 h 294"/>
                <a:gd name="T30" fmla="*/ 117 w 302"/>
                <a:gd name="T31" fmla="*/ 106 h 294"/>
                <a:gd name="T32" fmla="*/ 115 w 302"/>
                <a:gd name="T33" fmla="*/ 110 h 294"/>
                <a:gd name="T34" fmla="*/ 115 w 302"/>
                <a:gd name="T35" fmla="*/ 110 h 294"/>
                <a:gd name="T36" fmla="*/ 111 w 302"/>
                <a:gd name="T37" fmla="*/ 111 h 294"/>
                <a:gd name="T38" fmla="*/ 75 w 302"/>
                <a:gd name="T39" fmla="*/ 77 h 294"/>
                <a:gd name="T40" fmla="*/ 21 w 302"/>
                <a:gd name="T41" fmla="*/ 103 h 294"/>
                <a:gd name="T42" fmla="*/ 0 w 302"/>
                <a:gd name="T43" fmla="*/ 110 h 294"/>
                <a:gd name="T44" fmla="*/ 13 w 302"/>
                <a:gd name="T45" fmla="*/ 128 h 294"/>
                <a:gd name="T46" fmla="*/ 41 w 302"/>
                <a:gd name="T47" fmla="*/ 181 h 294"/>
                <a:gd name="T48" fmla="*/ 90 w 302"/>
                <a:gd name="T49" fmla="*/ 175 h 294"/>
                <a:gd name="T50" fmla="*/ 93 w 302"/>
                <a:gd name="T51" fmla="*/ 178 h 294"/>
                <a:gd name="T52" fmla="*/ 93 w 302"/>
                <a:gd name="T53" fmla="*/ 182 h 294"/>
                <a:gd name="T54" fmla="*/ 50 w 302"/>
                <a:gd name="T55" fmla="*/ 206 h 294"/>
                <a:gd name="T56" fmla="*/ 58 w 302"/>
                <a:gd name="T57" fmla="*/ 265 h 294"/>
                <a:gd name="T58" fmla="*/ 57 w 302"/>
                <a:gd name="T59" fmla="*/ 288 h 294"/>
                <a:gd name="T60" fmla="*/ 79 w 302"/>
                <a:gd name="T61" fmla="*/ 281 h 294"/>
                <a:gd name="T62" fmla="*/ 138 w 302"/>
                <a:gd name="T63" fmla="*/ 270 h 294"/>
                <a:gd name="T64" fmla="*/ 147 w 302"/>
                <a:gd name="T65" fmla="*/ 222 h 294"/>
                <a:gd name="T66" fmla="*/ 151 w 302"/>
                <a:gd name="T67" fmla="*/ 220 h 294"/>
                <a:gd name="T68" fmla="*/ 155 w 302"/>
                <a:gd name="T69" fmla="*/ 222 h 294"/>
                <a:gd name="T70" fmla="*/ 164 w 302"/>
                <a:gd name="T71" fmla="*/ 270 h 294"/>
                <a:gd name="T72" fmla="*/ 223 w 302"/>
                <a:gd name="T73" fmla="*/ 281 h 294"/>
                <a:gd name="T74" fmla="*/ 244 w 302"/>
                <a:gd name="T75" fmla="*/ 288 h 294"/>
                <a:gd name="T76" fmla="*/ 244 w 302"/>
                <a:gd name="T77" fmla="*/ 265 h 294"/>
                <a:gd name="T78" fmla="*/ 252 w 302"/>
                <a:gd name="T79" fmla="*/ 206 h 294"/>
                <a:gd name="T80" fmla="*/ 209 w 302"/>
                <a:gd name="T81" fmla="*/ 182 h 294"/>
                <a:gd name="T82" fmla="*/ 209 w 302"/>
                <a:gd name="T83" fmla="*/ 178 h 294"/>
                <a:gd name="T84" fmla="*/ 209 w 302"/>
                <a:gd name="T85" fmla="*/ 178 h 294"/>
                <a:gd name="T86" fmla="*/ 212 w 302"/>
                <a:gd name="T87" fmla="*/ 175 h 294"/>
                <a:gd name="T88" fmla="*/ 260 w 302"/>
                <a:gd name="T89" fmla="*/ 181 h 294"/>
                <a:gd name="T90" fmla="*/ 289 w 302"/>
                <a:gd name="T91" fmla="*/ 128 h 294"/>
                <a:gd name="T92" fmla="*/ 302 w 302"/>
                <a:gd name="T93" fmla="*/ 110 h 294"/>
                <a:gd name="T94" fmla="*/ 280 w 302"/>
                <a:gd name="T95" fmla="*/ 10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 h="294">
                  <a:moveTo>
                    <a:pt x="151" y="187"/>
                  </a:moveTo>
                  <a:cubicBezTo>
                    <a:pt x="135" y="187"/>
                    <a:pt x="123" y="174"/>
                    <a:pt x="123" y="159"/>
                  </a:cubicBezTo>
                  <a:cubicBezTo>
                    <a:pt x="123" y="143"/>
                    <a:pt x="135" y="131"/>
                    <a:pt x="151" y="131"/>
                  </a:cubicBezTo>
                  <a:cubicBezTo>
                    <a:pt x="166" y="131"/>
                    <a:pt x="179" y="143"/>
                    <a:pt x="179" y="159"/>
                  </a:cubicBezTo>
                  <a:cubicBezTo>
                    <a:pt x="179" y="174"/>
                    <a:pt x="166" y="187"/>
                    <a:pt x="151" y="187"/>
                  </a:cubicBezTo>
                  <a:moveTo>
                    <a:pt x="280" y="103"/>
                  </a:moveTo>
                  <a:cubicBezTo>
                    <a:pt x="273" y="94"/>
                    <a:pt x="255" y="68"/>
                    <a:pt x="227" y="77"/>
                  </a:cubicBezTo>
                  <a:cubicBezTo>
                    <a:pt x="200" y="86"/>
                    <a:pt x="209" y="105"/>
                    <a:pt x="191" y="111"/>
                  </a:cubicBezTo>
                  <a:cubicBezTo>
                    <a:pt x="190" y="111"/>
                    <a:pt x="188" y="111"/>
                    <a:pt x="187" y="110"/>
                  </a:cubicBezTo>
                  <a:cubicBezTo>
                    <a:pt x="185" y="109"/>
                    <a:pt x="185" y="108"/>
                    <a:pt x="185" y="106"/>
                  </a:cubicBezTo>
                  <a:cubicBezTo>
                    <a:pt x="184" y="87"/>
                    <a:pt x="205" y="90"/>
                    <a:pt x="205" y="62"/>
                  </a:cubicBezTo>
                  <a:cubicBezTo>
                    <a:pt x="205" y="32"/>
                    <a:pt x="176" y="23"/>
                    <a:pt x="164" y="19"/>
                  </a:cubicBezTo>
                  <a:cubicBezTo>
                    <a:pt x="153" y="14"/>
                    <a:pt x="151" y="0"/>
                    <a:pt x="151" y="0"/>
                  </a:cubicBezTo>
                  <a:cubicBezTo>
                    <a:pt x="151" y="0"/>
                    <a:pt x="149" y="14"/>
                    <a:pt x="138" y="19"/>
                  </a:cubicBezTo>
                  <a:cubicBezTo>
                    <a:pt x="126" y="23"/>
                    <a:pt x="97" y="32"/>
                    <a:pt x="97" y="62"/>
                  </a:cubicBezTo>
                  <a:cubicBezTo>
                    <a:pt x="97" y="90"/>
                    <a:pt x="118" y="87"/>
                    <a:pt x="117" y="106"/>
                  </a:cubicBezTo>
                  <a:cubicBezTo>
                    <a:pt x="117" y="108"/>
                    <a:pt x="117" y="109"/>
                    <a:pt x="115" y="110"/>
                  </a:cubicBezTo>
                  <a:cubicBezTo>
                    <a:pt x="115" y="110"/>
                    <a:pt x="115" y="110"/>
                    <a:pt x="115" y="110"/>
                  </a:cubicBezTo>
                  <a:cubicBezTo>
                    <a:pt x="114" y="111"/>
                    <a:pt x="112" y="111"/>
                    <a:pt x="111" y="111"/>
                  </a:cubicBezTo>
                  <a:cubicBezTo>
                    <a:pt x="93" y="105"/>
                    <a:pt x="102" y="86"/>
                    <a:pt x="75" y="77"/>
                  </a:cubicBezTo>
                  <a:cubicBezTo>
                    <a:pt x="47" y="68"/>
                    <a:pt x="29" y="94"/>
                    <a:pt x="21" y="103"/>
                  </a:cubicBezTo>
                  <a:cubicBezTo>
                    <a:pt x="14" y="113"/>
                    <a:pt x="0" y="110"/>
                    <a:pt x="0" y="110"/>
                  </a:cubicBezTo>
                  <a:cubicBezTo>
                    <a:pt x="0" y="110"/>
                    <a:pt x="13" y="116"/>
                    <a:pt x="13" y="128"/>
                  </a:cubicBezTo>
                  <a:cubicBezTo>
                    <a:pt x="14" y="141"/>
                    <a:pt x="13" y="172"/>
                    <a:pt x="41" y="181"/>
                  </a:cubicBezTo>
                  <a:cubicBezTo>
                    <a:pt x="68" y="190"/>
                    <a:pt x="72" y="169"/>
                    <a:pt x="90" y="175"/>
                  </a:cubicBezTo>
                  <a:cubicBezTo>
                    <a:pt x="91" y="176"/>
                    <a:pt x="93" y="176"/>
                    <a:pt x="93" y="178"/>
                  </a:cubicBezTo>
                  <a:cubicBezTo>
                    <a:pt x="94" y="180"/>
                    <a:pt x="93" y="181"/>
                    <a:pt x="93" y="182"/>
                  </a:cubicBezTo>
                  <a:cubicBezTo>
                    <a:pt x="82" y="198"/>
                    <a:pt x="66" y="183"/>
                    <a:pt x="50" y="206"/>
                  </a:cubicBezTo>
                  <a:cubicBezTo>
                    <a:pt x="32" y="230"/>
                    <a:pt x="51" y="255"/>
                    <a:pt x="58" y="265"/>
                  </a:cubicBezTo>
                  <a:cubicBezTo>
                    <a:pt x="64" y="275"/>
                    <a:pt x="57" y="288"/>
                    <a:pt x="57" y="288"/>
                  </a:cubicBezTo>
                  <a:cubicBezTo>
                    <a:pt x="57" y="288"/>
                    <a:pt x="67" y="277"/>
                    <a:pt x="79" y="281"/>
                  </a:cubicBezTo>
                  <a:cubicBezTo>
                    <a:pt x="91" y="284"/>
                    <a:pt x="120" y="294"/>
                    <a:pt x="138" y="270"/>
                  </a:cubicBezTo>
                  <a:cubicBezTo>
                    <a:pt x="154" y="248"/>
                    <a:pt x="135" y="237"/>
                    <a:pt x="147" y="222"/>
                  </a:cubicBezTo>
                  <a:cubicBezTo>
                    <a:pt x="148" y="221"/>
                    <a:pt x="149" y="220"/>
                    <a:pt x="151" y="220"/>
                  </a:cubicBezTo>
                  <a:cubicBezTo>
                    <a:pt x="153" y="220"/>
                    <a:pt x="154" y="221"/>
                    <a:pt x="155" y="222"/>
                  </a:cubicBezTo>
                  <a:cubicBezTo>
                    <a:pt x="167" y="237"/>
                    <a:pt x="148" y="248"/>
                    <a:pt x="164" y="270"/>
                  </a:cubicBezTo>
                  <a:cubicBezTo>
                    <a:pt x="182" y="294"/>
                    <a:pt x="211" y="284"/>
                    <a:pt x="223" y="281"/>
                  </a:cubicBezTo>
                  <a:cubicBezTo>
                    <a:pt x="235" y="277"/>
                    <a:pt x="244" y="288"/>
                    <a:pt x="244" y="288"/>
                  </a:cubicBezTo>
                  <a:cubicBezTo>
                    <a:pt x="244" y="288"/>
                    <a:pt x="237" y="275"/>
                    <a:pt x="244" y="265"/>
                  </a:cubicBezTo>
                  <a:cubicBezTo>
                    <a:pt x="251" y="255"/>
                    <a:pt x="270" y="230"/>
                    <a:pt x="252" y="206"/>
                  </a:cubicBezTo>
                  <a:cubicBezTo>
                    <a:pt x="236" y="183"/>
                    <a:pt x="220" y="198"/>
                    <a:pt x="209" y="182"/>
                  </a:cubicBezTo>
                  <a:cubicBezTo>
                    <a:pt x="209" y="181"/>
                    <a:pt x="208" y="180"/>
                    <a:pt x="209" y="178"/>
                  </a:cubicBezTo>
                  <a:cubicBezTo>
                    <a:pt x="209" y="178"/>
                    <a:pt x="209" y="178"/>
                    <a:pt x="209" y="178"/>
                  </a:cubicBezTo>
                  <a:cubicBezTo>
                    <a:pt x="209" y="176"/>
                    <a:pt x="211" y="175"/>
                    <a:pt x="212" y="175"/>
                  </a:cubicBezTo>
                  <a:cubicBezTo>
                    <a:pt x="230" y="168"/>
                    <a:pt x="234" y="190"/>
                    <a:pt x="260" y="181"/>
                  </a:cubicBezTo>
                  <a:cubicBezTo>
                    <a:pt x="289" y="172"/>
                    <a:pt x="288" y="141"/>
                    <a:pt x="289" y="128"/>
                  </a:cubicBezTo>
                  <a:cubicBezTo>
                    <a:pt x="289" y="116"/>
                    <a:pt x="302" y="110"/>
                    <a:pt x="302" y="110"/>
                  </a:cubicBezTo>
                  <a:cubicBezTo>
                    <a:pt x="302" y="110"/>
                    <a:pt x="288" y="113"/>
                    <a:pt x="280"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0" name="Freeform 29"/>
            <p:cNvSpPr>
              <a:spLocks noEditPoints="1"/>
            </p:cNvSpPr>
            <p:nvPr/>
          </p:nvSpPr>
          <p:spPr bwMode="auto">
            <a:xfrm>
              <a:off x="2571" y="1846"/>
              <a:ext cx="165" cy="160"/>
            </a:xfrm>
            <a:custGeom>
              <a:avLst/>
              <a:gdLst>
                <a:gd name="T0" fmla="*/ 151 w 302"/>
                <a:gd name="T1" fmla="*/ 187 h 294"/>
                <a:gd name="T2" fmla="*/ 122 w 302"/>
                <a:gd name="T3" fmla="*/ 159 h 294"/>
                <a:gd name="T4" fmla="*/ 151 w 302"/>
                <a:gd name="T5" fmla="*/ 131 h 294"/>
                <a:gd name="T6" fmla="*/ 179 w 302"/>
                <a:gd name="T7" fmla="*/ 159 h 294"/>
                <a:gd name="T8" fmla="*/ 151 w 302"/>
                <a:gd name="T9" fmla="*/ 187 h 294"/>
                <a:gd name="T10" fmla="*/ 280 w 302"/>
                <a:gd name="T11" fmla="*/ 103 h 294"/>
                <a:gd name="T12" fmla="*/ 227 w 302"/>
                <a:gd name="T13" fmla="*/ 77 h 294"/>
                <a:gd name="T14" fmla="*/ 191 w 302"/>
                <a:gd name="T15" fmla="*/ 111 h 294"/>
                <a:gd name="T16" fmla="*/ 186 w 302"/>
                <a:gd name="T17" fmla="*/ 110 h 294"/>
                <a:gd name="T18" fmla="*/ 185 w 302"/>
                <a:gd name="T19" fmla="*/ 106 h 294"/>
                <a:gd name="T20" fmla="*/ 205 w 302"/>
                <a:gd name="T21" fmla="*/ 62 h 294"/>
                <a:gd name="T22" fmla="*/ 164 w 302"/>
                <a:gd name="T23" fmla="*/ 19 h 294"/>
                <a:gd name="T24" fmla="*/ 151 w 302"/>
                <a:gd name="T25" fmla="*/ 0 h 294"/>
                <a:gd name="T26" fmla="*/ 138 w 302"/>
                <a:gd name="T27" fmla="*/ 19 h 294"/>
                <a:gd name="T28" fmla="*/ 96 w 302"/>
                <a:gd name="T29" fmla="*/ 62 h 294"/>
                <a:gd name="T30" fmla="*/ 117 w 302"/>
                <a:gd name="T31" fmla="*/ 106 h 294"/>
                <a:gd name="T32" fmla="*/ 115 w 302"/>
                <a:gd name="T33" fmla="*/ 110 h 294"/>
                <a:gd name="T34" fmla="*/ 115 w 302"/>
                <a:gd name="T35" fmla="*/ 110 h 294"/>
                <a:gd name="T36" fmla="*/ 111 w 302"/>
                <a:gd name="T37" fmla="*/ 111 h 294"/>
                <a:gd name="T38" fmla="*/ 75 w 302"/>
                <a:gd name="T39" fmla="*/ 77 h 294"/>
                <a:gd name="T40" fmla="*/ 21 w 302"/>
                <a:gd name="T41" fmla="*/ 103 h 294"/>
                <a:gd name="T42" fmla="*/ 0 w 302"/>
                <a:gd name="T43" fmla="*/ 110 h 294"/>
                <a:gd name="T44" fmla="*/ 13 w 302"/>
                <a:gd name="T45" fmla="*/ 128 h 294"/>
                <a:gd name="T46" fmla="*/ 41 w 302"/>
                <a:gd name="T47" fmla="*/ 181 h 294"/>
                <a:gd name="T48" fmla="*/ 90 w 302"/>
                <a:gd name="T49" fmla="*/ 175 h 294"/>
                <a:gd name="T50" fmla="*/ 93 w 302"/>
                <a:gd name="T51" fmla="*/ 178 h 294"/>
                <a:gd name="T52" fmla="*/ 92 w 302"/>
                <a:gd name="T53" fmla="*/ 182 h 294"/>
                <a:gd name="T54" fmla="*/ 49 w 302"/>
                <a:gd name="T55" fmla="*/ 206 h 294"/>
                <a:gd name="T56" fmla="*/ 58 w 302"/>
                <a:gd name="T57" fmla="*/ 265 h 294"/>
                <a:gd name="T58" fmla="*/ 57 w 302"/>
                <a:gd name="T59" fmla="*/ 288 h 294"/>
                <a:gd name="T60" fmla="*/ 79 w 302"/>
                <a:gd name="T61" fmla="*/ 281 h 294"/>
                <a:gd name="T62" fmla="*/ 138 w 302"/>
                <a:gd name="T63" fmla="*/ 270 h 294"/>
                <a:gd name="T64" fmla="*/ 147 w 302"/>
                <a:gd name="T65" fmla="*/ 222 h 294"/>
                <a:gd name="T66" fmla="*/ 151 w 302"/>
                <a:gd name="T67" fmla="*/ 220 h 294"/>
                <a:gd name="T68" fmla="*/ 154 w 302"/>
                <a:gd name="T69" fmla="*/ 222 h 294"/>
                <a:gd name="T70" fmla="*/ 164 w 302"/>
                <a:gd name="T71" fmla="*/ 270 h 294"/>
                <a:gd name="T72" fmla="*/ 223 w 302"/>
                <a:gd name="T73" fmla="*/ 281 h 294"/>
                <a:gd name="T74" fmla="*/ 244 w 302"/>
                <a:gd name="T75" fmla="*/ 288 h 294"/>
                <a:gd name="T76" fmla="*/ 244 w 302"/>
                <a:gd name="T77" fmla="*/ 265 h 294"/>
                <a:gd name="T78" fmla="*/ 252 w 302"/>
                <a:gd name="T79" fmla="*/ 206 h 294"/>
                <a:gd name="T80" fmla="*/ 209 w 302"/>
                <a:gd name="T81" fmla="*/ 182 h 294"/>
                <a:gd name="T82" fmla="*/ 208 w 302"/>
                <a:gd name="T83" fmla="*/ 178 h 294"/>
                <a:gd name="T84" fmla="*/ 208 w 302"/>
                <a:gd name="T85" fmla="*/ 178 h 294"/>
                <a:gd name="T86" fmla="*/ 212 w 302"/>
                <a:gd name="T87" fmla="*/ 175 h 294"/>
                <a:gd name="T88" fmla="*/ 260 w 302"/>
                <a:gd name="T89" fmla="*/ 181 h 294"/>
                <a:gd name="T90" fmla="*/ 288 w 302"/>
                <a:gd name="T91" fmla="*/ 128 h 294"/>
                <a:gd name="T92" fmla="*/ 302 w 302"/>
                <a:gd name="T93" fmla="*/ 110 h 294"/>
                <a:gd name="T94" fmla="*/ 280 w 302"/>
                <a:gd name="T95" fmla="*/ 10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 h="294">
                  <a:moveTo>
                    <a:pt x="151" y="187"/>
                  </a:moveTo>
                  <a:cubicBezTo>
                    <a:pt x="135" y="187"/>
                    <a:pt x="122" y="174"/>
                    <a:pt x="122" y="159"/>
                  </a:cubicBezTo>
                  <a:cubicBezTo>
                    <a:pt x="122" y="143"/>
                    <a:pt x="135" y="131"/>
                    <a:pt x="151" y="131"/>
                  </a:cubicBezTo>
                  <a:cubicBezTo>
                    <a:pt x="166" y="131"/>
                    <a:pt x="179" y="143"/>
                    <a:pt x="179" y="159"/>
                  </a:cubicBezTo>
                  <a:cubicBezTo>
                    <a:pt x="179" y="174"/>
                    <a:pt x="166" y="187"/>
                    <a:pt x="151" y="187"/>
                  </a:cubicBezTo>
                  <a:moveTo>
                    <a:pt x="280" y="103"/>
                  </a:moveTo>
                  <a:cubicBezTo>
                    <a:pt x="273" y="94"/>
                    <a:pt x="255" y="68"/>
                    <a:pt x="227" y="77"/>
                  </a:cubicBezTo>
                  <a:cubicBezTo>
                    <a:pt x="200" y="86"/>
                    <a:pt x="209" y="105"/>
                    <a:pt x="191" y="111"/>
                  </a:cubicBezTo>
                  <a:cubicBezTo>
                    <a:pt x="189" y="111"/>
                    <a:pt x="188" y="111"/>
                    <a:pt x="186" y="110"/>
                  </a:cubicBezTo>
                  <a:cubicBezTo>
                    <a:pt x="185" y="109"/>
                    <a:pt x="185" y="108"/>
                    <a:pt x="185" y="106"/>
                  </a:cubicBezTo>
                  <a:cubicBezTo>
                    <a:pt x="184" y="87"/>
                    <a:pt x="205" y="90"/>
                    <a:pt x="205" y="62"/>
                  </a:cubicBezTo>
                  <a:cubicBezTo>
                    <a:pt x="205" y="32"/>
                    <a:pt x="175" y="23"/>
                    <a:pt x="164" y="19"/>
                  </a:cubicBezTo>
                  <a:cubicBezTo>
                    <a:pt x="153" y="14"/>
                    <a:pt x="151" y="0"/>
                    <a:pt x="151" y="0"/>
                  </a:cubicBezTo>
                  <a:cubicBezTo>
                    <a:pt x="151" y="0"/>
                    <a:pt x="149" y="14"/>
                    <a:pt x="138" y="19"/>
                  </a:cubicBezTo>
                  <a:cubicBezTo>
                    <a:pt x="126" y="23"/>
                    <a:pt x="96" y="32"/>
                    <a:pt x="96" y="62"/>
                  </a:cubicBezTo>
                  <a:cubicBezTo>
                    <a:pt x="96" y="90"/>
                    <a:pt x="118" y="87"/>
                    <a:pt x="117" y="106"/>
                  </a:cubicBezTo>
                  <a:cubicBezTo>
                    <a:pt x="117" y="108"/>
                    <a:pt x="117" y="109"/>
                    <a:pt x="115" y="110"/>
                  </a:cubicBezTo>
                  <a:cubicBezTo>
                    <a:pt x="115" y="110"/>
                    <a:pt x="115" y="110"/>
                    <a:pt x="115" y="110"/>
                  </a:cubicBezTo>
                  <a:cubicBezTo>
                    <a:pt x="114" y="111"/>
                    <a:pt x="112" y="111"/>
                    <a:pt x="111" y="111"/>
                  </a:cubicBezTo>
                  <a:cubicBezTo>
                    <a:pt x="92" y="105"/>
                    <a:pt x="102" y="86"/>
                    <a:pt x="75" y="77"/>
                  </a:cubicBezTo>
                  <a:cubicBezTo>
                    <a:pt x="47" y="68"/>
                    <a:pt x="29" y="94"/>
                    <a:pt x="21" y="103"/>
                  </a:cubicBezTo>
                  <a:cubicBezTo>
                    <a:pt x="14" y="113"/>
                    <a:pt x="0" y="110"/>
                    <a:pt x="0" y="110"/>
                  </a:cubicBezTo>
                  <a:cubicBezTo>
                    <a:pt x="0" y="110"/>
                    <a:pt x="12" y="116"/>
                    <a:pt x="13" y="128"/>
                  </a:cubicBezTo>
                  <a:cubicBezTo>
                    <a:pt x="14" y="141"/>
                    <a:pt x="13" y="172"/>
                    <a:pt x="41" y="181"/>
                  </a:cubicBezTo>
                  <a:cubicBezTo>
                    <a:pt x="68" y="190"/>
                    <a:pt x="72" y="169"/>
                    <a:pt x="90" y="175"/>
                  </a:cubicBezTo>
                  <a:cubicBezTo>
                    <a:pt x="91" y="176"/>
                    <a:pt x="93" y="176"/>
                    <a:pt x="93" y="178"/>
                  </a:cubicBezTo>
                  <a:cubicBezTo>
                    <a:pt x="94" y="180"/>
                    <a:pt x="93" y="181"/>
                    <a:pt x="92" y="182"/>
                  </a:cubicBezTo>
                  <a:cubicBezTo>
                    <a:pt x="82" y="198"/>
                    <a:pt x="66" y="183"/>
                    <a:pt x="49" y="206"/>
                  </a:cubicBezTo>
                  <a:cubicBezTo>
                    <a:pt x="32" y="230"/>
                    <a:pt x="51" y="255"/>
                    <a:pt x="58" y="265"/>
                  </a:cubicBezTo>
                  <a:cubicBezTo>
                    <a:pt x="64" y="275"/>
                    <a:pt x="57" y="288"/>
                    <a:pt x="57" y="288"/>
                  </a:cubicBezTo>
                  <a:cubicBezTo>
                    <a:pt x="57" y="288"/>
                    <a:pt x="67" y="277"/>
                    <a:pt x="79" y="281"/>
                  </a:cubicBezTo>
                  <a:cubicBezTo>
                    <a:pt x="91" y="284"/>
                    <a:pt x="120" y="294"/>
                    <a:pt x="138" y="270"/>
                  </a:cubicBezTo>
                  <a:cubicBezTo>
                    <a:pt x="154" y="248"/>
                    <a:pt x="135" y="237"/>
                    <a:pt x="147" y="222"/>
                  </a:cubicBezTo>
                  <a:cubicBezTo>
                    <a:pt x="148" y="221"/>
                    <a:pt x="149" y="220"/>
                    <a:pt x="151" y="220"/>
                  </a:cubicBezTo>
                  <a:cubicBezTo>
                    <a:pt x="152" y="220"/>
                    <a:pt x="154" y="221"/>
                    <a:pt x="154" y="222"/>
                  </a:cubicBezTo>
                  <a:cubicBezTo>
                    <a:pt x="166" y="237"/>
                    <a:pt x="148" y="248"/>
                    <a:pt x="164" y="270"/>
                  </a:cubicBezTo>
                  <a:cubicBezTo>
                    <a:pt x="182" y="294"/>
                    <a:pt x="211" y="284"/>
                    <a:pt x="223" y="281"/>
                  </a:cubicBezTo>
                  <a:cubicBezTo>
                    <a:pt x="234" y="277"/>
                    <a:pt x="244" y="288"/>
                    <a:pt x="244" y="288"/>
                  </a:cubicBezTo>
                  <a:cubicBezTo>
                    <a:pt x="244" y="288"/>
                    <a:pt x="237" y="275"/>
                    <a:pt x="244" y="265"/>
                  </a:cubicBezTo>
                  <a:cubicBezTo>
                    <a:pt x="251" y="255"/>
                    <a:pt x="270" y="230"/>
                    <a:pt x="252" y="206"/>
                  </a:cubicBezTo>
                  <a:cubicBezTo>
                    <a:pt x="236" y="183"/>
                    <a:pt x="220" y="198"/>
                    <a:pt x="209" y="182"/>
                  </a:cubicBezTo>
                  <a:cubicBezTo>
                    <a:pt x="209" y="181"/>
                    <a:pt x="208" y="180"/>
                    <a:pt x="208" y="178"/>
                  </a:cubicBezTo>
                  <a:cubicBezTo>
                    <a:pt x="208" y="178"/>
                    <a:pt x="208" y="178"/>
                    <a:pt x="208" y="178"/>
                  </a:cubicBezTo>
                  <a:cubicBezTo>
                    <a:pt x="209" y="176"/>
                    <a:pt x="210" y="175"/>
                    <a:pt x="212" y="175"/>
                  </a:cubicBezTo>
                  <a:cubicBezTo>
                    <a:pt x="230" y="168"/>
                    <a:pt x="234" y="190"/>
                    <a:pt x="260" y="181"/>
                  </a:cubicBezTo>
                  <a:cubicBezTo>
                    <a:pt x="289" y="172"/>
                    <a:pt x="288" y="141"/>
                    <a:pt x="288" y="128"/>
                  </a:cubicBezTo>
                  <a:cubicBezTo>
                    <a:pt x="289" y="116"/>
                    <a:pt x="302" y="110"/>
                    <a:pt x="302" y="110"/>
                  </a:cubicBezTo>
                  <a:cubicBezTo>
                    <a:pt x="302" y="110"/>
                    <a:pt x="288" y="113"/>
                    <a:pt x="280"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1" name="Freeform 30"/>
            <p:cNvSpPr>
              <a:spLocks/>
            </p:cNvSpPr>
            <p:nvPr/>
          </p:nvSpPr>
          <p:spPr bwMode="auto">
            <a:xfrm>
              <a:off x="2558" y="2408"/>
              <a:ext cx="38" cy="28"/>
            </a:xfrm>
            <a:custGeom>
              <a:avLst/>
              <a:gdLst>
                <a:gd name="T0" fmla="*/ 63 w 70"/>
                <a:gd name="T1" fmla="*/ 24 h 52"/>
                <a:gd name="T2" fmla="*/ 20 w 70"/>
                <a:gd name="T3" fmla="*/ 2 h 52"/>
                <a:gd name="T4" fmla="*/ 7 w 70"/>
                <a:gd name="T5" fmla="*/ 6 h 52"/>
                <a:gd name="T6" fmla="*/ 2 w 70"/>
                <a:gd name="T7" fmla="*/ 15 h 52"/>
                <a:gd name="T8" fmla="*/ 7 w 70"/>
                <a:gd name="T9" fmla="*/ 28 h 52"/>
                <a:gd name="T10" fmla="*/ 50 w 70"/>
                <a:gd name="T11" fmla="*/ 50 h 52"/>
                <a:gd name="T12" fmla="*/ 63 w 70"/>
                <a:gd name="T13" fmla="*/ 46 h 52"/>
                <a:gd name="T14" fmla="*/ 68 w 70"/>
                <a:gd name="T15" fmla="*/ 37 h 52"/>
                <a:gd name="T16" fmla="*/ 63 w 70"/>
                <a:gd name="T17"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52">
                  <a:moveTo>
                    <a:pt x="63" y="24"/>
                  </a:moveTo>
                  <a:cubicBezTo>
                    <a:pt x="20" y="2"/>
                    <a:pt x="20" y="2"/>
                    <a:pt x="20" y="2"/>
                  </a:cubicBezTo>
                  <a:cubicBezTo>
                    <a:pt x="15" y="0"/>
                    <a:pt x="9" y="1"/>
                    <a:pt x="7" y="6"/>
                  </a:cubicBezTo>
                  <a:cubicBezTo>
                    <a:pt x="2" y="15"/>
                    <a:pt x="2" y="15"/>
                    <a:pt x="2" y="15"/>
                  </a:cubicBezTo>
                  <a:cubicBezTo>
                    <a:pt x="0" y="20"/>
                    <a:pt x="2" y="26"/>
                    <a:pt x="7" y="28"/>
                  </a:cubicBezTo>
                  <a:cubicBezTo>
                    <a:pt x="50" y="50"/>
                    <a:pt x="50" y="50"/>
                    <a:pt x="50" y="50"/>
                  </a:cubicBezTo>
                  <a:cubicBezTo>
                    <a:pt x="55" y="52"/>
                    <a:pt x="61" y="51"/>
                    <a:pt x="63" y="46"/>
                  </a:cubicBezTo>
                  <a:cubicBezTo>
                    <a:pt x="68" y="37"/>
                    <a:pt x="68" y="37"/>
                    <a:pt x="68" y="37"/>
                  </a:cubicBezTo>
                  <a:cubicBezTo>
                    <a:pt x="70" y="32"/>
                    <a:pt x="68" y="26"/>
                    <a:pt x="63"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2" name="Freeform 31"/>
            <p:cNvSpPr>
              <a:spLocks/>
            </p:cNvSpPr>
            <p:nvPr/>
          </p:nvSpPr>
          <p:spPr bwMode="auto">
            <a:xfrm>
              <a:off x="2442" y="2234"/>
              <a:ext cx="179" cy="178"/>
            </a:xfrm>
            <a:custGeom>
              <a:avLst/>
              <a:gdLst>
                <a:gd name="T0" fmla="*/ 328 w 328"/>
                <a:gd name="T1" fmla="*/ 160 h 326"/>
                <a:gd name="T2" fmla="*/ 327 w 328"/>
                <a:gd name="T3" fmla="*/ 142 h 326"/>
                <a:gd name="T4" fmla="*/ 314 w 328"/>
                <a:gd name="T5" fmla="*/ 91 h 326"/>
                <a:gd name="T6" fmla="*/ 263 w 328"/>
                <a:gd name="T7" fmla="*/ 28 h 326"/>
                <a:gd name="T8" fmla="*/ 231 w 328"/>
                <a:gd name="T9" fmla="*/ 12 h 326"/>
                <a:gd name="T10" fmla="*/ 204 w 328"/>
                <a:gd name="T11" fmla="*/ 4 h 326"/>
                <a:gd name="T12" fmla="*/ 164 w 328"/>
                <a:gd name="T13" fmla="*/ 0 h 326"/>
                <a:gd name="T14" fmla="*/ 164 w 328"/>
                <a:gd name="T15" fmla="*/ 0 h 326"/>
                <a:gd name="T16" fmla="*/ 164 w 328"/>
                <a:gd name="T17" fmla="*/ 0 h 326"/>
                <a:gd name="T18" fmla="*/ 124 w 328"/>
                <a:gd name="T19" fmla="*/ 4 h 326"/>
                <a:gd name="T20" fmla="*/ 96 w 328"/>
                <a:gd name="T21" fmla="*/ 12 h 326"/>
                <a:gd name="T22" fmla="*/ 65 w 328"/>
                <a:gd name="T23" fmla="*/ 28 h 326"/>
                <a:gd name="T24" fmla="*/ 14 w 328"/>
                <a:gd name="T25" fmla="*/ 91 h 326"/>
                <a:gd name="T26" fmla="*/ 1 w 328"/>
                <a:gd name="T27" fmla="*/ 142 h 326"/>
                <a:gd name="T28" fmla="*/ 0 w 328"/>
                <a:gd name="T29" fmla="*/ 160 h 326"/>
                <a:gd name="T30" fmla="*/ 0 w 328"/>
                <a:gd name="T31" fmla="*/ 164 h 326"/>
                <a:gd name="T32" fmla="*/ 0 w 328"/>
                <a:gd name="T33" fmla="*/ 165 h 326"/>
                <a:gd name="T34" fmla="*/ 0 w 328"/>
                <a:gd name="T35" fmla="*/ 171 h 326"/>
                <a:gd name="T36" fmla="*/ 20 w 328"/>
                <a:gd name="T37" fmla="*/ 269 h 326"/>
                <a:gd name="T38" fmla="*/ 41 w 328"/>
                <a:gd name="T39" fmla="*/ 322 h 326"/>
                <a:gd name="T40" fmla="*/ 50 w 328"/>
                <a:gd name="T41" fmla="*/ 323 h 326"/>
                <a:gd name="T42" fmla="*/ 78 w 328"/>
                <a:gd name="T43" fmla="*/ 308 h 326"/>
                <a:gd name="T44" fmla="*/ 86 w 328"/>
                <a:gd name="T45" fmla="*/ 304 h 326"/>
                <a:gd name="T46" fmla="*/ 87 w 328"/>
                <a:gd name="T47" fmla="*/ 300 h 326"/>
                <a:gd name="T48" fmla="*/ 71 w 328"/>
                <a:gd name="T49" fmla="*/ 253 h 326"/>
                <a:gd name="T50" fmla="*/ 58 w 328"/>
                <a:gd name="T51" fmla="*/ 169 h 326"/>
                <a:gd name="T52" fmla="*/ 58 w 328"/>
                <a:gd name="T53" fmla="*/ 165 h 326"/>
                <a:gd name="T54" fmla="*/ 58 w 328"/>
                <a:gd name="T55" fmla="*/ 163 h 326"/>
                <a:gd name="T56" fmla="*/ 60 w 328"/>
                <a:gd name="T57" fmla="*/ 147 h 326"/>
                <a:gd name="T58" fmla="*/ 69 w 328"/>
                <a:gd name="T59" fmla="*/ 115 h 326"/>
                <a:gd name="T60" fmla="*/ 90 w 328"/>
                <a:gd name="T61" fmla="*/ 89 h 326"/>
                <a:gd name="T62" fmla="*/ 97 w 328"/>
                <a:gd name="T63" fmla="*/ 83 h 326"/>
                <a:gd name="T64" fmla="*/ 100 w 328"/>
                <a:gd name="T65" fmla="*/ 81 h 326"/>
                <a:gd name="T66" fmla="*/ 109 w 328"/>
                <a:gd name="T67" fmla="*/ 76 h 326"/>
                <a:gd name="T68" fmla="*/ 164 w 328"/>
                <a:gd name="T69" fmla="*/ 65 h 326"/>
                <a:gd name="T70" fmla="*/ 219 w 328"/>
                <a:gd name="T71" fmla="*/ 76 h 326"/>
                <a:gd name="T72" fmla="*/ 227 w 328"/>
                <a:gd name="T73" fmla="*/ 81 h 326"/>
                <a:gd name="T74" fmla="*/ 231 w 328"/>
                <a:gd name="T75" fmla="*/ 83 h 326"/>
                <a:gd name="T76" fmla="*/ 238 w 328"/>
                <a:gd name="T77" fmla="*/ 89 h 326"/>
                <a:gd name="T78" fmla="*/ 259 w 328"/>
                <a:gd name="T79" fmla="*/ 115 h 326"/>
                <a:gd name="T80" fmla="*/ 268 w 328"/>
                <a:gd name="T81" fmla="*/ 147 h 326"/>
                <a:gd name="T82" fmla="*/ 270 w 328"/>
                <a:gd name="T83" fmla="*/ 163 h 326"/>
                <a:gd name="T84" fmla="*/ 270 w 328"/>
                <a:gd name="T85" fmla="*/ 165 h 326"/>
                <a:gd name="T86" fmla="*/ 270 w 328"/>
                <a:gd name="T87" fmla="*/ 169 h 326"/>
                <a:gd name="T88" fmla="*/ 257 w 328"/>
                <a:gd name="T89" fmla="*/ 253 h 326"/>
                <a:gd name="T90" fmla="*/ 240 w 328"/>
                <a:gd name="T91" fmla="*/ 300 h 326"/>
                <a:gd name="T92" fmla="*/ 242 w 328"/>
                <a:gd name="T93" fmla="*/ 304 h 326"/>
                <a:gd name="T94" fmla="*/ 250 w 328"/>
                <a:gd name="T95" fmla="*/ 308 h 326"/>
                <a:gd name="T96" fmla="*/ 278 w 328"/>
                <a:gd name="T97" fmla="*/ 323 h 326"/>
                <a:gd name="T98" fmla="*/ 286 w 328"/>
                <a:gd name="T99" fmla="*/ 322 h 326"/>
                <a:gd name="T100" fmla="*/ 308 w 328"/>
                <a:gd name="T101" fmla="*/ 269 h 326"/>
                <a:gd name="T102" fmla="*/ 327 w 328"/>
                <a:gd name="T103" fmla="*/ 171 h 326"/>
                <a:gd name="T104" fmla="*/ 328 w 328"/>
                <a:gd name="T105" fmla="*/ 165 h 326"/>
                <a:gd name="T106" fmla="*/ 328 w 328"/>
                <a:gd name="T107" fmla="*/ 16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8" h="326">
                  <a:moveTo>
                    <a:pt x="328" y="163"/>
                  </a:moveTo>
                  <a:cubicBezTo>
                    <a:pt x="328" y="160"/>
                    <a:pt x="328" y="160"/>
                    <a:pt x="328" y="160"/>
                  </a:cubicBezTo>
                  <a:cubicBezTo>
                    <a:pt x="327" y="152"/>
                    <a:pt x="327" y="152"/>
                    <a:pt x="327" y="152"/>
                  </a:cubicBezTo>
                  <a:cubicBezTo>
                    <a:pt x="327" y="149"/>
                    <a:pt x="327" y="146"/>
                    <a:pt x="327" y="142"/>
                  </a:cubicBezTo>
                  <a:cubicBezTo>
                    <a:pt x="326" y="131"/>
                    <a:pt x="326" y="131"/>
                    <a:pt x="326" y="131"/>
                  </a:cubicBezTo>
                  <a:cubicBezTo>
                    <a:pt x="323" y="117"/>
                    <a:pt x="320" y="104"/>
                    <a:pt x="314" y="91"/>
                  </a:cubicBezTo>
                  <a:cubicBezTo>
                    <a:pt x="309" y="78"/>
                    <a:pt x="301" y="65"/>
                    <a:pt x="292" y="55"/>
                  </a:cubicBezTo>
                  <a:cubicBezTo>
                    <a:pt x="284" y="44"/>
                    <a:pt x="273" y="35"/>
                    <a:pt x="263" y="28"/>
                  </a:cubicBezTo>
                  <a:cubicBezTo>
                    <a:pt x="257" y="25"/>
                    <a:pt x="252" y="22"/>
                    <a:pt x="247" y="19"/>
                  </a:cubicBezTo>
                  <a:cubicBezTo>
                    <a:pt x="241" y="16"/>
                    <a:pt x="236" y="14"/>
                    <a:pt x="231" y="12"/>
                  </a:cubicBezTo>
                  <a:cubicBezTo>
                    <a:pt x="226" y="10"/>
                    <a:pt x="221" y="9"/>
                    <a:pt x="217" y="7"/>
                  </a:cubicBezTo>
                  <a:cubicBezTo>
                    <a:pt x="212" y="6"/>
                    <a:pt x="208" y="5"/>
                    <a:pt x="204" y="4"/>
                  </a:cubicBezTo>
                  <a:cubicBezTo>
                    <a:pt x="200" y="3"/>
                    <a:pt x="196" y="3"/>
                    <a:pt x="193" y="2"/>
                  </a:cubicBezTo>
                  <a:cubicBezTo>
                    <a:pt x="188" y="2"/>
                    <a:pt x="177" y="1"/>
                    <a:pt x="164" y="0"/>
                  </a:cubicBezTo>
                  <a:cubicBezTo>
                    <a:pt x="164" y="0"/>
                    <a:pt x="164" y="0"/>
                    <a:pt x="164" y="0"/>
                  </a:cubicBezTo>
                  <a:cubicBezTo>
                    <a:pt x="164" y="0"/>
                    <a:pt x="164" y="0"/>
                    <a:pt x="164" y="0"/>
                  </a:cubicBezTo>
                  <a:cubicBezTo>
                    <a:pt x="164" y="0"/>
                    <a:pt x="164" y="0"/>
                    <a:pt x="164" y="0"/>
                  </a:cubicBezTo>
                  <a:cubicBezTo>
                    <a:pt x="164" y="0"/>
                    <a:pt x="164" y="0"/>
                    <a:pt x="164" y="0"/>
                  </a:cubicBezTo>
                  <a:cubicBezTo>
                    <a:pt x="151" y="1"/>
                    <a:pt x="140" y="2"/>
                    <a:pt x="135" y="2"/>
                  </a:cubicBezTo>
                  <a:cubicBezTo>
                    <a:pt x="131" y="3"/>
                    <a:pt x="128" y="3"/>
                    <a:pt x="124" y="4"/>
                  </a:cubicBezTo>
                  <a:cubicBezTo>
                    <a:pt x="120" y="5"/>
                    <a:pt x="116" y="6"/>
                    <a:pt x="111" y="7"/>
                  </a:cubicBezTo>
                  <a:cubicBezTo>
                    <a:pt x="106" y="9"/>
                    <a:pt x="102" y="10"/>
                    <a:pt x="96" y="12"/>
                  </a:cubicBezTo>
                  <a:cubicBezTo>
                    <a:pt x="91" y="14"/>
                    <a:pt x="86" y="16"/>
                    <a:pt x="81" y="19"/>
                  </a:cubicBezTo>
                  <a:cubicBezTo>
                    <a:pt x="76" y="22"/>
                    <a:pt x="70" y="25"/>
                    <a:pt x="65" y="28"/>
                  </a:cubicBezTo>
                  <a:cubicBezTo>
                    <a:pt x="55" y="35"/>
                    <a:pt x="44" y="44"/>
                    <a:pt x="35" y="55"/>
                  </a:cubicBezTo>
                  <a:cubicBezTo>
                    <a:pt x="27" y="65"/>
                    <a:pt x="19" y="78"/>
                    <a:pt x="14" y="91"/>
                  </a:cubicBezTo>
                  <a:cubicBezTo>
                    <a:pt x="8" y="104"/>
                    <a:pt x="5" y="117"/>
                    <a:pt x="2" y="131"/>
                  </a:cubicBezTo>
                  <a:cubicBezTo>
                    <a:pt x="1" y="142"/>
                    <a:pt x="1" y="142"/>
                    <a:pt x="1" y="142"/>
                  </a:cubicBezTo>
                  <a:cubicBezTo>
                    <a:pt x="1" y="146"/>
                    <a:pt x="0" y="149"/>
                    <a:pt x="0" y="152"/>
                  </a:cubicBezTo>
                  <a:cubicBezTo>
                    <a:pt x="0" y="160"/>
                    <a:pt x="0" y="160"/>
                    <a:pt x="0" y="160"/>
                  </a:cubicBezTo>
                  <a:cubicBezTo>
                    <a:pt x="0" y="163"/>
                    <a:pt x="0" y="163"/>
                    <a:pt x="0" y="163"/>
                  </a:cubicBezTo>
                  <a:cubicBezTo>
                    <a:pt x="0" y="164"/>
                    <a:pt x="0" y="164"/>
                    <a:pt x="0" y="164"/>
                  </a:cubicBezTo>
                  <a:cubicBezTo>
                    <a:pt x="0" y="164"/>
                    <a:pt x="0" y="164"/>
                    <a:pt x="0" y="164"/>
                  </a:cubicBezTo>
                  <a:cubicBezTo>
                    <a:pt x="0" y="165"/>
                    <a:pt x="0" y="165"/>
                    <a:pt x="0" y="165"/>
                  </a:cubicBezTo>
                  <a:cubicBezTo>
                    <a:pt x="0" y="166"/>
                    <a:pt x="0" y="166"/>
                    <a:pt x="0" y="166"/>
                  </a:cubicBezTo>
                  <a:cubicBezTo>
                    <a:pt x="0" y="171"/>
                    <a:pt x="0" y="171"/>
                    <a:pt x="0" y="171"/>
                  </a:cubicBezTo>
                  <a:cubicBezTo>
                    <a:pt x="1" y="183"/>
                    <a:pt x="2" y="196"/>
                    <a:pt x="4" y="207"/>
                  </a:cubicBezTo>
                  <a:cubicBezTo>
                    <a:pt x="8" y="230"/>
                    <a:pt x="14" y="251"/>
                    <a:pt x="20" y="269"/>
                  </a:cubicBezTo>
                  <a:cubicBezTo>
                    <a:pt x="25" y="286"/>
                    <a:pt x="31" y="300"/>
                    <a:pt x="36" y="310"/>
                  </a:cubicBezTo>
                  <a:cubicBezTo>
                    <a:pt x="38" y="315"/>
                    <a:pt x="40" y="319"/>
                    <a:pt x="41" y="322"/>
                  </a:cubicBezTo>
                  <a:cubicBezTo>
                    <a:pt x="43" y="325"/>
                    <a:pt x="44" y="326"/>
                    <a:pt x="44" y="326"/>
                  </a:cubicBezTo>
                  <a:cubicBezTo>
                    <a:pt x="50" y="323"/>
                    <a:pt x="50" y="323"/>
                    <a:pt x="50" y="323"/>
                  </a:cubicBezTo>
                  <a:cubicBezTo>
                    <a:pt x="54" y="321"/>
                    <a:pt x="54" y="321"/>
                    <a:pt x="54" y="321"/>
                  </a:cubicBezTo>
                  <a:cubicBezTo>
                    <a:pt x="78" y="308"/>
                    <a:pt x="78" y="308"/>
                    <a:pt x="78" y="308"/>
                  </a:cubicBezTo>
                  <a:cubicBezTo>
                    <a:pt x="83" y="306"/>
                    <a:pt x="83" y="306"/>
                    <a:pt x="83" y="306"/>
                  </a:cubicBezTo>
                  <a:cubicBezTo>
                    <a:pt x="86" y="304"/>
                    <a:pt x="86" y="304"/>
                    <a:pt x="86" y="304"/>
                  </a:cubicBezTo>
                  <a:cubicBezTo>
                    <a:pt x="89" y="303"/>
                    <a:pt x="89" y="303"/>
                    <a:pt x="89" y="303"/>
                  </a:cubicBezTo>
                  <a:cubicBezTo>
                    <a:pt x="89" y="303"/>
                    <a:pt x="88" y="302"/>
                    <a:pt x="87" y="300"/>
                  </a:cubicBezTo>
                  <a:cubicBezTo>
                    <a:pt x="86" y="297"/>
                    <a:pt x="85" y="294"/>
                    <a:pt x="83" y="290"/>
                  </a:cubicBezTo>
                  <a:cubicBezTo>
                    <a:pt x="80" y="281"/>
                    <a:pt x="75" y="268"/>
                    <a:pt x="71" y="253"/>
                  </a:cubicBezTo>
                  <a:cubicBezTo>
                    <a:pt x="66" y="237"/>
                    <a:pt x="62" y="219"/>
                    <a:pt x="60" y="199"/>
                  </a:cubicBezTo>
                  <a:cubicBezTo>
                    <a:pt x="59" y="190"/>
                    <a:pt x="58" y="180"/>
                    <a:pt x="58" y="169"/>
                  </a:cubicBezTo>
                  <a:cubicBezTo>
                    <a:pt x="58" y="166"/>
                    <a:pt x="58" y="166"/>
                    <a:pt x="58" y="166"/>
                  </a:cubicBezTo>
                  <a:cubicBezTo>
                    <a:pt x="58" y="165"/>
                    <a:pt x="58" y="165"/>
                    <a:pt x="58" y="165"/>
                  </a:cubicBezTo>
                  <a:cubicBezTo>
                    <a:pt x="58" y="165"/>
                    <a:pt x="58" y="165"/>
                    <a:pt x="58" y="165"/>
                  </a:cubicBezTo>
                  <a:cubicBezTo>
                    <a:pt x="58" y="163"/>
                    <a:pt x="58" y="163"/>
                    <a:pt x="58" y="163"/>
                  </a:cubicBezTo>
                  <a:cubicBezTo>
                    <a:pt x="59" y="154"/>
                    <a:pt x="59" y="154"/>
                    <a:pt x="59" y="154"/>
                  </a:cubicBezTo>
                  <a:cubicBezTo>
                    <a:pt x="59" y="151"/>
                    <a:pt x="59" y="149"/>
                    <a:pt x="60" y="147"/>
                  </a:cubicBezTo>
                  <a:cubicBezTo>
                    <a:pt x="60" y="141"/>
                    <a:pt x="60" y="141"/>
                    <a:pt x="60" y="141"/>
                  </a:cubicBezTo>
                  <a:cubicBezTo>
                    <a:pt x="63" y="132"/>
                    <a:pt x="65" y="123"/>
                    <a:pt x="69" y="115"/>
                  </a:cubicBezTo>
                  <a:cubicBezTo>
                    <a:pt x="72" y="108"/>
                    <a:pt x="77" y="101"/>
                    <a:pt x="82" y="95"/>
                  </a:cubicBezTo>
                  <a:cubicBezTo>
                    <a:pt x="82" y="95"/>
                    <a:pt x="85" y="92"/>
                    <a:pt x="90" y="89"/>
                  </a:cubicBezTo>
                  <a:cubicBezTo>
                    <a:pt x="90" y="88"/>
                    <a:pt x="91" y="87"/>
                    <a:pt x="92" y="87"/>
                  </a:cubicBezTo>
                  <a:cubicBezTo>
                    <a:pt x="93" y="86"/>
                    <a:pt x="95" y="84"/>
                    <a:pt x="97" y="83"/>
                  </a:cubicBezTo>
                  <a:cubicBezTo>
                    <a:pt x="98" y="83"/>
                    <a:pt x="99" y="82"/>
                    <a:pt x="100" y="81"/>
                  </a:cubicBezTo>
                  <a:cubicBezTo>
                    <a:pt x="100" y="81"/>
                    <a:pt x="100" y="81"/>
                    <a:pt x="100" y="81"/>
                  </a:cubicBezTo>
                  <a:cubicBezTo>
                    <a:pt x="102" y="80"/>
                    <a:pt x="105" y="79"/>
                    <a:pt x="107" y="77"/>
                  </a:cubicBezTo>
                  <a:cubicBezTo>
                    <a:pt x="108" y="77"/>
                    <a:pt x="108" y="77"/>
                    <a:pt x="109" y="76"/>
                  </a:cubicBezTo>
                  <a:cubicBezTo>
                    <a:pt x="109" y="76"/>
                    <a:pt x="109" y="76"/>
                    <a:pt x="109" y="76"/>
                  </a:cubicBezTo>
                  <a:cubicBezTo>
                    <a:pt x="122" y="70"/>
                    <a:pt x="140" y="65"/>
                    <a:pt x="164" y="65"/>
                  </a:cubicBezTo>
                  <a:cubicBezTo>
                    <a:pt x="188" y="65"/>
                    <a:pt x="205" y="70"/>
                    <a:pt x="219" y="76"/>
                  </a:cubicBezTo>
                  <a:cubicBezTo>
                    <a:pt x="219" y="76"/>
                    <a:pt x="219" y="76"/>
                    <a:pt x="219" y="76"/>
                  </a:cubicBezTo>
                  <a:cubicBezTo>
                    <a:pt x="219" y="77"/>
                    <a:pt x="220" y="77"/>
                    <a:pt x="221" y="77"/>
                  </a:cubicBezTo>
                  <a:cubicBezTo>
                    <a:pt x="223" y="79"/>
                    <a:pt x="225" y="80"/>
                    <a:pt x="227" y="81"/>
                  </a:cubicBezTo>
                  <a:cubicBezTo>
                    <a:pt x="228" y="81"/>
                    <a:pt x="228" y="81"/>
                    <a:pt x="228" y="81"/>
                  </a:cubicBezTo>
                  <a:cubicBezTo>
                    <a:pt x="229" y="82"/>
                    <a:pt x="230" y="83"/>
                    <a:pt x="231" y="83"/>
                  </a:cubicBezTo>
                  <a:cubicBezTo>
                    <a:pt x="233" y="84"/>
                    <a:pt x="235" y="86"/>
                    <a:pt x="236" y="87"/>
                  </a:cubicBezTo>
                  <a:cubicBezTo>
                    <a:pt x="237" y="87"/>
                    <a:pt x="237" y="88"/>
                    <a:pt x="238" y="89"/>
                  </a:cubicBezTo>
                  <a:cubicBezTo>
                    <a:pt x="243" y="92"/>
                    <a:pt x="245" y="95"/>
                    <a:pt x="245" y="95"/>
                  </a:cubicBezTo>
                  <a:cubicBezTo>
                    <a:pt x="251" y="101"/>
                    <a:pt x="255" y="108"/>
                    <a:pt x="259" y="115"/>
                  </a:cubicBezTo>
                  <a:cubicBezTo>
                    <a:pt x="263" y="123"/>
                    <a:pt x="265" y="132"/>
                    <a:pt x="267" y="141"/>
                  </a:cubicBezTo>
                  <a:cubicBezTo>
                    <a:pt x="268" y="147"/>
                    <a:pt x="268" y="147"/>
                    <a:pt x="268" y="147"/>
                  </a:cubicBezTo>
                  <a:cubicBezTo>
                    <a:pt x="269" y="149"/>
                    <a:pt x="269" y="151"/>
                    <a:pt x="269" y="154"/>
                  </a:cubicBezTo>
                  <a:cubicBezTo>
                    <a:pt x="270" y="163"/>
                    <a:pt x="270" y="163"/>
                    <a:pt x="270" y="163"/>
                  </a:cubicBezTo>
                  <a:cubicBezTo>
                    <a:pt x="270" y="165"/>
                    <a:pt x="270" y="165"/>
                    <a:pt x="270" y="165"/>
                  </a:cubicBezTo>
                  <a:cubicBezTo>
                    <a:pt x="270" y="165"/>
                    <a:pt x="270" y="165"/>
                    <a:pt x="270" y="165"/>
                  </a:cubicBezTo>
                  <a:cubicBezTo>
                    <a:pt x="270" y="166"/>
                    <a:pt x="270" y="166"/>
                    <a:pt x="270" y="166"/>
                  </a:cubicBezTo>
                  <a:cubicBezTo>
                    <a:pt x="270" y="169"/>
                    <a:pt x="270" y="169"/>
                    <a:pt x="270" y="169"/>
                  </a:cubicBezTo>
                  <a:cubicBezTo>
                    <a:pt x="270" y="180"/>
                    <a:pt x="269" y="190"/>
                    <a:pt x="268" y="199"/>
                  </a:cubicBezTo>
                  <a:cubicBezTo>
                    <a:pt x="266" y="219"/>
                    <a:pt x="262" y="237"/>
                    <a:pt x="257" y="253"/>
                  </a:cubicBezTo>
                  <a:cubicBezTo>
                    <a:pt x="253" y="268"/>
                    <a:pt x="248" y="281"/>
                    <a:pt x="245" y="290"/>
                  </a:cubicBezTo>
                  <a:cubicBezTo>
                    <a:pt x="243" y="294"/>
                    <a:pt x="241" y="297"/>
                    <a:pt x="240" y="300"/>
                  </a:cubicBezTo>
                  <a:cubicBezTo>
                    <a:pt x="239" y="302"/>
                    <a:pt x="239" y="303"/>
                    <a:pt x="239" y="303"/>
                  </a:cubicBezTo>
                  <a:cubicBezTo>
                    <a:pt x="242" y="304"/>
                    <a:pt x="242" y="304"/>
                    <a:pt x="242" y="304"/>
                  </a:cubicBezTo>
                  <a:cubicBezTo>
                    <a:pt x="245" y="306"/>
                    <a:pt x="245" y="306"/>
                    <a:pt x="245" y="306"/>
                  </a:cubicBezTo>
                  <a:cubicBezTo>
                    <a:pt x="250" y="308"/>
                    <a:pt x="250" y="308"/>
                    <a:pt x="250" y="308"/>
                  </a:cubicBezTo>
                  <a:cubicBezTo>
                    <a:pt x="274" y="321"/>
                    <a:pt x="274" y="321"/>
                    <a:pt x="274" y="321"/>
                  </a:cubicBezTo>
                  <a:cubicBezTo>
                    <a:pt x="278" y="323"/>
                    <a:pt x="278" y="323"/>
                    <a:pt x="278" y="323"/>
                  </a:cubicBezTo>
                  <a:cubicBezTo>
                    <a:pt x="284" y="326"/>
                    <a:pt x="284" y="326"/>
                    <a:pt x="284" y="326"/>
                  </a:cubicBezTo>
                  <a:cubicBezTo>
                    <a:pt x="284" y="326"/>
                    <a:pt x="285" y="325"/>
                    <a:pt x="286" y="322"/>
                  </a:cubicBezTo>
                  <a:cubicBezTo>
                    <a:pt x="288" y="319"/>
                    <a:pt x="290" y="315"/>
                    <a:pt x="292" y="310"/>
                  </a:cubicBezTo>
                  <a:cubicBezTo>
                    <a:pt x="296" y="300"/>
                    <a:pt x="302" y="286"/>
                    <a:pt x="308" y="269"/>
                  </a:cubicBezTo>
                  <a:cubicBezTo>
                    <a:pt x="314" y="251"/>
                    <a:pt x="320" y="230"/>
                    <a:pt x="324" y="207"/>
                  </a:cubicBezTo>
                  <a:cubicBezTo>
                    <a:pt x="325" y="196"/>
                    <a:pt x="327" y="183"/>
                    <a:pt x="327" y="171"/>
                  </a:cubicBezTo>
                  <a:cubicBezTo>
                    <a:pt x="328" y="166"/>
                    <a:pt x="328" y="166"/>
                    <a:pt x="328" y="166"/>
                  </a:cubicBezTo>
                  <a:cubicBezTo>
                    <a:pt x="328" y="165"/>
                    <a:pt x="328" y="165"/>
                    <a:pt x="328" y="165"/>
                  </a:cubicBezTo>
                  <a:cubicBezTo>
                    <a:pt x="328" y="164"/>
                    <a:pt x="328" y="164"/>
                    <a:pt x="328" y="164"/>
                  </a:cubicBezTo>
                  <a:cubicBezTo>
                    <a:pt x="328" y="164"/>
                    <a:pt x="328" y="164"/>
                    <a:pt x="328" y="164"/>
                  </a:cubicBezTo>
                  <a:lnTo>
                    <a:pt x="328" y="1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3" name="Freeform 32"/>
            <p:cNvSpPr>
              <a:spLocks/>
            </p:cNvSpPr>
            <p:nvPr/>
          </p:nvSpPr>
          <p:spPr bwMode="auto">
            <a:xfrm>
              <a:off x="2467" y="2408"/>
              <a:ext cx="38" cy="28"/>
            </a:xfrm>
            <a:custGeom>
              <a:avLst/>
              <a:gdLst>
                <a:gd name="T0" fmla="*/ 63 w 70"/>
                <a:gd name="T1" fmla="*/ 6 h 52"/>
                <a:gd name="T2" fmla="*/ 50 w 70"/>
                <a:gd name="T3" fmla="*/ 2 h 52"/>
                <a:gd name="T4" fmla="*/ 7 w 70"/>
                <a:gd name="T5" fmla="*/ 24 h 52"/>
                <a:gd name="T6" fmla="*/ 2 w 70"/>
                <a:gd name="T7" fmla="*/ 37 h 52"/>
                <a:gd name="T8" fmla="*/ 7 w 70"/>
                <a:gd name="T9" fmla="*/ 46 h 52"/>
                <a:gd name="T10" fmla="*/ 20 w 70"/>
                <a:gd name="T11" fmla="*/ 50 h 52"/>
                <a:gd name="T12" fmla="*/ 63 w 70"/>
                <a:gd name="T13" fmla="*/ 28 h 52"/>
                <a:gd name="T14" fmla="*/ 68 w 70"/>
                <a:gd name="T15" fmla="*/ 15 h 52"/>
                <a:gd name="T16" fmla="*/ 63 w 70"/>
                <a:gd name="T17"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52">
                  <a:moveTo>
                    <a:pt x="63" y="6"/>
                  </a:moveTo>
                  <a:cubicBezTo>
                    <a:pt x="60" y="1"/>
                    <a:pt x="55" y="0"/>
                    <a:pt x="50" y="2"/>
                  </a:cubicBezTo>
                  <a:cubicBezTo>
                    <a:pt x="7" y="24"/>
                    <a:pt x="7" y="24"/>
                    <a:pt x="7" y="24"/>
                  </a:cubicBezTo>
                  <a:cubicBezTo>
                    <a:pt x="2" y="26"/>
                    <a:pt x="0" y="32"/>
                    <a:pt x="2" y="37"/>
                  </a:cubicBezTo>
                  <a:cubicBezTo>
                    <a:pt x="7" y="46"/>
                    <a:pt x="7" y="46"/>
                    <a:pt x="7" y="46"/>
                  </a:cubicBezTo>
                  <a:cubicBezTo>
                    <a:pt x="9" y="51"/>
                    <a:pt x="15" y="52"/>
                    <a:pt x="20" y="50"/>
                  </a:cubicBezTo>
                  <a:cubicBezTo>
                    <a:pt x="63" y="28"/>
                    <a:pt x="63" y="28"/>
                    <a:pt x="63" y="28"/>
                  </a:cubicBezTo>
                  <a:cubicBezTo>
                    <a:pt x="68" y="26"/>
                    <a:pt x="70" y="20"/>
                    <a:pt x="68" y="15"/>
                  </a:cubicBezTo>
                  <a:lnTo>
                    <a:pt x="6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4" name="Freeform 33"/>
            <p:cNvSpPr>
              <a:spLocks/>
            </p:cNvSpPr>
            <p:nvPr/>
          </p:nvSpPr>
          <p:spPr bwMode="auto">
            <a:xfrm>
              <a:off x="2319" y="2056"/>
              <a:ext cx="179" cy="152"/>
            </a:xfrm>
            <a:custGeom>
              <a:avLst/>
              <a:gdLst>
                <a:gd name="T0" fmla="*/ 327 w 327"/>
                <a:gd name="T1" fmla="*/ 269 h 278"/>
                <a:gd name="T2" fmla="*/ 14 w 327"/>
                <a:gd name="T3" fmla="*/ 269 h 278"/>
                <a:gd name="T4" fmla="*/ 93 w 327"/>
                <a:gd name="T5" fmla="*/ 0 h 278"/>
                <a:gd name="T6" fmla="*/ 90 w 327"/>
                <a:gd name="T7" fmla="*/ 0 h 278"/>
                <a:gd name="T8" fmla="*/ 4 w 327"/>
                <a:gd name="T9" fmla="*/ 267 h 278"/>
                <a:gd name="T10" fmla="*/ 0 w 327"/>
                <a:gd name="T11" fmla="*/ 278 h 278"/>
                <a:gd name="T12" fmla="*/ 326 w 327"/>
                <a:gd name="T13" fmla="*/ 278 h 278"/>
                <a:gd name="T14" fmla="*/ 327 w 327"/>
                <a:gd name="T15" fmla="*/ 269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78">
                  <a:moveTo>
                    <a:pt x="327" y="269"/>
                  </a:moveTo>
                  <a:cubicBezTo>
                    <a:pt x="14" y="269"/>
                    <a:pt x="14" y="269"/>
                    <a:pt x="14" y="269"/>
                  </a:cubicBezTo>
                  <a:cubicBezTo>
                    <a:pt x="93" y="0"/>
                    <a:pt x="93" y="0"/>
                    <a:pt x="93" y="0"/>
                  </a:cubicBezTo>
                  <a:cubicBezTo>
                    <a:pt x="90" y="0"/>
                    <a:pt x="90" y="0"/>
                    <a:pt x="90" y="0"/>
                  </a:cubicBezTo>
                  <a:cubicBezTo>
                    <a:pt x="4" y="267"/>
                    <a:pt x="4" y="267"/>
                    <a:pt x="4" y="267"/>
                  </a:cubicBezTo>
                  <a:cubicBezTo>
                    <a:pt x="0" y="278"/>
                    <a:pt x="0" y="278"/>
                    <a:pt x="0" y="278"/>
                  </a:cubicBezTo>
                  <a:cubicBezTo>
                    <a:pt x="326" y="278"/>
                    <a:pt x="326" y="278"/>
                    <a:pt x="326" y="278"/>
                  </a:cubicBezTo>
                  <a:cubicBezTo>
                    <a:pt x="327" y="275"/>
                    <a:pt x="327" y="272"/>
                    <a:pt x="327" y="2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5" name="Freeform 34"/>
            <p:cNvSpPr>
              <a:spLocks/>
            </p:cNvSpPr>
            <p:nvPr/>
          </p:nvSpPr>
          <p:spPr bwMode="auto">
            <a:xfrm>
              <a:off x="2343" y="2045"/>
              <a:ext cx="175" cy="144"/>
            </a:xfrm>
            <a:custGeom>
              <a:avLst/>
              <a:gdLst>
                <a:gd name="T0" fmla="*/ 321 w 321"/>
                <a:gd name="T1" fmla="*/ 244 h 264"/>
                <a:gd name="T2" fmla="*/ 315 w 321"/>
                <a:gd name="T3" fmla="*/ 236 h 264"/>
                <a:gd name="T4" fmla="*/ 315 w 321"/>
                <a:gd name="T5" fmla="*/ 235 h 264"/>
                <a:gd name="T6" fmla="*/ 313 w 321"/>
                <a:gd name="T7" fmla="*/ 234 h 264"/>
                <a:gd name="T8" fmla="*/ 313 w 321"/>
                <a:gd name="T9" fmla="*/ 233 h 264"/>
                <a:gd name="T10" fmla="*/ 311 w 321"/>
                <a:gd name="T11" fmla="*/ 232 h 264"/>
                <a:gd name="T12" fmla="*/ 283 w 321"/>
                <a:gd name="T13" fmla="*/ 217 h 264"/>
                <a:gd name="T14" fmla="*/ 266 w 321"/>
                <a:gd name="T15" fmla="*/ 216 h 264"/>
                <a:gd name="T16" fmla="*/ 131 w 321"/>
                <a:gd name="T17" fmla="*/ 236 h 264"/>
                <a:gd name="T18" fmla="*/ 131 w 321"/>
                <a:gd name="T19" fmla="*/ 236 h 264"/>
                <a:gd name="T20" fmla="*/ 26 w 321"/>
                <a:gd name="T21" fmla="*/ 252 h 264"/>
                <a:gd name="T22" fmla="*/ 26 w 321"/>
                <a:gd name="T23" fmla="*/ 252 h 264"/>
                <a:gd name="T24" fmla="*/ 91 w 321"/>
                <a:gd name="T25" fmla="*/ 0 h 264"/>
                <a:gd name="T26" fmla="*/ 76 w 321"/>
                <a:gd name="T27" fmla="*/ 9 h 264"/>
                <a:gd name="T28" fmla="*/ 0 w 321"/>
                <a:gd name="T29" fmla="*/ 264 h 264"/>
                <a:gd name="T30" fmla="*/ 293 w 321"/>
                <a:gd name="T31" fmla="*/ 264 h 264"/>
                <a:gd name="T32" fmla="*/ 321 w 321"/>
                <a:gd name="T33" fmla="*/ 244 h 264"/>
                <a:gd name="T34" fmla="*/ 321 w 321"/>
                <a:gd name="T35" fmla="*/ 24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264">
                  <a:moveTo>
                    <a:pt x="321" y="244"/>
                  </a:moveTo>
                  <a:cubicBezTo>
                    <a:pt x="320" y="241"/>
                    <a:pt x="318" y="238"/>
                    <a:pt x="315" y="236"/>
                  </a:cubicBezTo>
                  <a:cubicBezTo>
                    <a:pt x="315" y="235"/>
                    <a:pt x="315" y="235"/>
                    <a:pt x="315" y="235"/>
                  </a:cubicBezTo>
                  <a:cubicBezTo>
                    <a:pt x="314" y="235"/>
                    <a:pt x="314" y="234"/>
                    <a:pt x="313" y="234"/>
                  </a:cubicBezTo>
                  <a:cubicBezTo>
                    <a:pt x="313" y="233"/>
                    <a:pt x="313" y="233"/>
                    <a:pt x="313" y="233"/>
                  </a:cubicBezTo>
                  <a:cubicBezTo>
                    <a:pt x="312" y="233"/>
                    <a:pt x="312" y="232"/>
                    <a:pt x="311" y="232"/>
                  </a:cubicBezTo>
                  <a:cubicBezTo>
                    <a:pt x="300" y="222"/>
                    <a:pt x="288" y="219"/>
                    <a:pt x="283" y="217"/>
                  </a:cubicBezTo>
                  <a:cubicBezTo>
                    <a:pt x="277" y="217"/>
                    <a:pt x="272" y="216"/>
                    <a:pt x="266" y="216"/>
                  </a:cubicBezTo>
                  <a:cubicBezTo>
                    <a:pt x="229" y="216"/>
                    <a:pt x="174" y="226"/>
                    <a:pt x="131" y="236"/>
                  </a:cubicBezTo>
                  <a:cubicBezTo>
                    <a:pt x="131" y="236"/>
                    <a:pt x="131" y="236"/>
                    <a:pt x="131" y="236"/>
                  </a:cubicBezTo>
                  <a:cubicBezTo>
                    <a:pt x="131" y="236"/>
                    <a:pt x="41" y="255"/>
                    <a:pt x="26" y="252"/>
                  </a:cubicBezTo>
                  <a:cubicBezTo>
                    <a:pt x="26" y="252"/>
                    <a:pt x="26" y="252"/>
                    <a:pt x="26" y="252"/>
                  </a:cubicBezTo>
                  <a:cubicBezTo>
                    <a:pt x="91" y="0"/>
                    <a:pt x="91" y="0"/>
                    <a:pt x="91" y="0"/>
                  </a:cubicBezTo>
                  <a:cubicBezTo>
                    <a:pt x="85" y="3"/>
                    <a:pt x="79" y="6"/>
                    <a:pt x="76" y="9"/>
                  </a:cubicBezTo>
                  <a:cubicBezTo>
                    <a:pt x="0" y="264"/>
                    <a:pt x="0" y="264"/>
                    <a:pt x="0" y="264"/>
                  </a:cubicBezTo>
                  <a:cubicBezTo>
                    <a:pt x="293" y="264"/>
                    <a:pt x="293" y="264"/>
                    <a:pt x="293" y="264"/>
                  </a:cubicBezTo>
                  <a:cubicBezTo>
                    <a:pt x="300" y="250"/>
                    <a:pt x="321" y="244"/>
                    <a:pt x="321" y="244"/>
                  </a:cubicBezTo>
                  <a:cubicBezTo>
                    <a:pt x="321" y="244"/>
                    <a:pt x="321" y="244"/>
                    <a:pt x="321" y="2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6" name="Freeform 35"/>
            <p:cNvSpPr>
              <a:spLocks/>
            </p:cNvSpPr>
            <p:nvPr/>
          </p:nvSpPr>
          <p:spPr bwMode="auto">
            <a:xfrm>
              <a:off x="2373" y="2020"/>
              <a:ext cx="151" cy="149"/>
            </a:xfrm>
            <a:custGeom>
              <a:avLst/>
              <a:gdLst>
                <a:gd name="T0" fmla="*/ 226 w 276"/>
                <a:gd name="T1" fmla="*/ 0 h 273"/>
                <a:gd name="T2" fmla="*/ 190 w 276"/>
                <a:gd name="T3" fmla="*/ 4 h 273"/>
                <a:gd name="T4" fmla="*/ 126 w 276"/>
                <a:gd name="T5" fmla="*/ 19 h 273"/>
                <a:gd name="T6" fmla="*/ 126 w 276"/>
                <a:gd name="T7" fmla="*/ 19 h 273"/>
                <a:gd name="T8" fmla="*/ 62 w 276"/>
                <a:gd name="T9" fmla="*/ 34 h 273"/>
                <a:gd name="T10" fmla="*/ 0 w 276"/>
                <a:gd name="T11" fmla="*/ 273 h 273"/>
                <a:gd name="T12" fmla="*/ 70 w 276"/>
                <a:gd name="T13" fmla="*/ 260 h 273"/>
                <a:gd name="T14" fmla="*/ 70 w 276"/>
                <a:gd name="T15" fmla="*/ 260 h 273"/>
                <a:gd name="T16" fmla="*/ 211 w 276"/>
                <a:gd name="T17" fmla="*/ 240 h 273"/>
                <a:gd name="T18" fmla="*/ 276 w 276"/>
                <a:gd name="T19" fmla="*/ 266 h 273"/>
                <a:gd name="T20" fmla="*/ 276 w 276"/>
                <a:gd name="T21" fmla="*/ 32 h 273"/>
                <a:gd name="T22" fmla="*/ 276 w 276"/>
                <a:gd name="T23" fmla="*/ 29 h 273"/>
                <a:gd name="T24" fmla="*/ 226 w 276"/>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73">
                  <a:moveTo>
                    <a:pt x="226" y="0"/>
                  </a:moveTo>
                  <a:cubicBezTo>
                    <a:pt x="216" y="0"/>
                    <a:pt x="204" y="2"/>
                    <a:pt x="190" y="4"/>
                  </a:cubicBezTo>
                  <a:cubicBezTo>
                    <a:pt x="188" y="5"/>
                    <a:pt x="148" y="13"/>
                    <a:pt x="126" y="19"/>
                  </a:cubicBezTo>
                  <a:cubicBezTo>
                    <a:pt x="126" y="19"/>
                    <a:pt x="126" y="19"/>
                    <a:pt x="126" y="19"/>
                  </a:cubicBezTo>
                  <a:cubicBezTo>
                    <a:pt x="104" y="25"/>
                    <a:pt x="68" y="35"/>
                    <a:pt x="62" y="34"/>
                  </a:cubicBezTo>
                  <a:cubicBezTo>
                    <a:pt x="0" y="273"/>
                    <a:pt x="0" y="273"/>
                    <a:pt x="0" y="273"/>
                  </a:cubicBezTo>
                  <a:cubicBezTo>
                    <a:pt x="12" y="273"/>
                    <a:pt x="70" y="260"/>
                    <a:pt x="70" y="260"/>
                  </a:cubicBezTo>
                  <a:cubicBezTo>
                    <a:pt x="70" y="260"/>
                    <a:pt x="70" y="260"/>
                    <a:pt x="70" y="260"/>
                  </a:cubicBezTo>
                  <a:cubicBezTo>
                    <a:pt x="115" y="251"/>
                    <a:pt x="172" y="240"/>
                    <a:pt x="211" y="240"/>
                  </a:cubicBezTo>
                  <a:cubicBezTo>
                    <a:pt x="246" y="240"/>
                    <a:pt x="265" y="253"/>
                    <a:pt x="276" y="266"/>
                  </a:cubicBezTo>
                  <a:cubicBezTo>
                    <a:pt x="276" y="32"/>
                    <a:pt x="276" y="32"/>
                    <a:pt x="276" y="32"/>
                  </a:cubicBezTo>
                  <a:cubicBezTo>
                    <a:pt x="276" y="31"/>
                    <a:pt x="276" y="30"/>
                    <a:pt x="276" y="29"/>
                  </a:cubicBezTo>
                  <a:cubicBezTo>
                    <a:pt x="269" y="18"/>
                    <a:pt x="255" y="0"/>
                    <a:pt x="2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7" name="Freeform 36"/>
            <p:cNvSpPr>
              <a:spLocks/>
            </p:cNvSpPr>
            <p:nvPr/>
          </p:nvSpPr>
          <p:spPr bwMode="auto">
            <a:xfrm>
              <a:off x="2511" y="2194"/>
              <a:ext cx="41" cy="14"/>
            </a:xfrm>
            <a:custGeom>
              <a:avLst/>
              <a:gdLst>
                <a:gd name="T0" fmla="*/ 76 w 76"/>
                <a:gd name="T1" fmla="*/ 21 h 26"/>
                <a:gd name="T2" fmla="*/ 76 w 76"/>
                <a:gd name="T3" fmla="*/ 21 h 26"/>
                <a:gd name="T4" fmla="*/ 76 w 76"/>
                <a:gd name="T5" fmla="*/ 21 h 26"/>
                <a:gd name="T6" fmla="*/ 75 w 76"/>
                <a:gd name="T7" fmla="*/ 20 h 26"/>
                <a:gd name="T8" fmla="*/ 73 w 76"/>
                <a:gd name="T9" fmla="*/ 16 h 26"/>
                <a:gd name="T10" fmla="*/ 70 w 76"/>
                <a:gd name="T11" fmla="*/ 12 h 26"/>
                <a:gd name="T12" fmla="*/ 69 w 76"/>
                <a:gd name="T13" fmla="*/ 12 h 26"/>
                <a:gd name="T14" fmla="*/ 69 w 76"/>
                <a:gd name="T15" fmla="*/ 12 h 26"/>
                <a:gd name="T16" fmla="*/ 45 w 76"/>
                <a:gd name="T17" fmla="*/ 1 h 26"/>
                <a:gd name="T18" fmla="*/ 41 w 76"/>
                <a:gd name="T19" fmla="*/ 0 h 26"/>
                <a:gd name="T20" fmla="*/ 38 w 76"/>
                <a:gd name="T21" fmla="*/ 0 h 26"/>
                <a:gd name="T22" fmla="*/ 38 w 76"/>
                <a:gd name="T23" fmla="*/ 0 h 26"/>
                <a:gd name="T24" fmla="*/ 37 w 76"/>
                <a:gd name="T25" fmla="*/ 0 h 26"/>
                <a:gd name="T26" fmla="*/ 35 w 76"/>
                <a:gd name="T27" fmla="*/ 0 h 26"/>
                <a:gd name="T28" fmla="*/ 31 w 76"/>
                <a:gd name="T29" fmla="*/ 1 h 26"/>
                <a:gd name="T30" fmla="*/ 6 w 76"/>
                <a:gd name="T31" fmla="*/ 12 h 26"/>
                <a:gd name="T32" fmla="*/ 6 w 76"/>
                <a:gd name="T33" fmla="*/ 12 h 26"/>
                <a:gd name="T34" fmla="*/ 6 w 76"/>
                <a:gd name="T35" fmla="*/ 12 h 26"/>
                <a:gd name="T36" fmla="*/ 3 w 76"/>
                <a:gd name="T37" fmla="*/ 16 h 26"/>
                <a:gd name="T38" fmla="*/ 0 w 76"/>
                <a:gd name="T39" fmla="*/ 20 h 26"/>
                <a:gd name="T40" fmla="*/ 0 w 76"/>
                <a:gd name="T41" fmla="*/ 21 h 26"/>
                <a:gd name="T42" fmla="*/ 0 w 76"/>
                <a:gd name="T43" fmla="*/ 21 h 26"/>
                <a:gd name="T44" fmla="*/ 0 w 76"/>
                <a:gd name="T45" fmla="*/ 21 h 26"/>
                <a:gd name="T46" fmla="*/ 1 w 76"/>
                <a:gd name="T47" fmla="*/ 24 h 26"/>
                <a:gd name="T48" fmla="*/ 4 w 76"/>
                <a:gd name="T49" fmla="*/ 26 h 26"/>
                <a:gd name="T50" fmla="*/ 6 w 76"/>
                <a:gd name="T51" fmla="*/ 25 h 26"/>
                <a:gd name="T52" fmla="*/ 38 w 76"/>
                <a:gd name="T53" fmla="*/ 17 h 26"/>
                <a:gd name="T54" fmla="*/ 69 w 76"/>
                <a:gd name="T55" fmla="*/ 25 h 26"/>
                <a:gd name="T56" fmla="*/ 72 w 76"/>
                <a:gd name="T57" fmla="*/ 26 h 26"/>
                <a:gd name="T58" fmla="*/ 75 w 76"/>
                <a:gd name="T59" fmla="*/ 24 h 26"/>
                <a:gd name="T60" fmla="*/ 76 w 76"/>
                <a:gd name="T61"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26">
                  <a:moveTo>
                    <a:pt x="76" y="21"/>
                  </a:moveTo>
                  <a:cubicBezTo>
                    <a:pt x="76" y="21"/>
                    <a:pt x="76" y="21"/>
                    <a:pt x="76" y="21"/>
                  </a:cubicBezTo>
                  <a:cubicBezTo>
                    <a:pt x="76" y="21"/>
                    <a:pt x="76" y="21"/>
                    <a:pt x="76" y="21"/>
                  </a:cubicBezTo>
                  <a:cubicBezTo>
                    <a:pt x="76" y="21"/>
                    <a:pt x="76" y="21"/>
                    <a:pt x="75" y="20"/>
                  </a:cubicBezTo>
                  <a:cubicBezTo>
                    <a:pt x="75" y="19"/>
                    <a:pt x="74" y="17"/>
                    <a:pt x="73" y="16"/>
                  </a:cubicBezTo>
                  <a:cubicBezTo>
                    <a:pt x="72" y="15"/>
                    <a:pt x="71" y="13"/>
                    <a:pt x="70" y="12"/>
                  </a:cubicBezTo>
                  <a:cubicBezTo>
                    <a:pt x="70" y="12"/>
                    <a:pt x="69" y="12"/>
                    <a:pt x="69" y="12"/>
                  </a:cubicBezTo>
                  <a:cubicBezTo>
                    <a:pt x="69" y="12"/>
                    <a:pt x="69" y="12"/>
                    <a:pt x="69" y="12"/>
                  </a:cubicBezTo>
                  <a:cubicBezTo>
                    <a:pt x="65" y="8"/>
                    <a:pt x="58" y="3"/>
                    <a:pt x="45" y="1"/>
                  </a:cubicBezTo>
                  <a:cubicBezTo>
                    <a:pt x="41" y="0"/>
                    <a:pt x="41" y="0"/>
                    <a:pt x="41" y="0"/>
                  </a:cubicBezTo>
                  <a:cubicBezTo>
                    <a:pt x="40" y="0"/>
                    <a:pt x="39" y="0"/>
                    <a:pt x="38" y="0"/>
                  </a:cubicBezTo>
                  <a:cubicBezTo>
                    <a:pt x="38" y="0"/>
                    <a:pt x="38" y="0"/>
                    <a:pt x="38" y="0"/>
                  </a:cubicBezTo>
                  <a:cubicBezTo>
                    <a:pt x="37" y="0"/>
                    <a:pt x="37" y="0"/>
                    <a:pt x="37" y="0"/>
                  </a:cubicBezTo>
                  <a:cubicBezTo>
                    <a:pt x="37" y="0"/>
                    <a:pt x="36" y="0"/>
                    <a:pt x="35" y="0"/>
                  </a:cubicBezTo>
                  <a:cubicBezTo>
                    <a:pt x="31" y="1"/>
                    <a:pt x="31" y="1"/>
                    <a:pt x="31" y="1"/>
                  </a:cubicBezTo>
                  <a:cubicBezTo>
                    <a:pt x="18" y="3"/>
                    <a:pt x="11" y="8"/>
                    <a:pt x="6" y="12"/>
                  </a:cubicBezTo>
                  <a:cubicBezTo>
                    <a:pt x="6" y="12"/>
                    <a:pt x="6" y="12"/>
                    <a:pt x="6" y="12"/>
                  </a:cubicBezTo>
                  <a:cubicBezTo>
                    <a:pt x="6" y="12"/>
                    <a:pt x="6" y="12"/>
                    <a:pt x="6" y="12"/>
                  </a:cubicBezTo>
                  <a:cubicBezTo>
                    <a:pt x="5" y="13"/>
                    <a:pt x="4" y="15"/>
                    <a:pt x="3" y="16"/>
                  </a:cubicBezTo>
                  <a:cubicBezTo>
                    <a:pt x="2" y="17"/>
                    <a:pt x="1" y="19"/>
                    <a:pt x="0" y="20"/>
                  </a:cubicBezTo>
                  <a:cubicBezTo>
                    <a:pt x="0" y="21"/>
                    <a:pt x="0" y="21"/>
                    <a:pt x="0" y="21"/>
                  </a:cubicBezTo>
                  <a:cubicBezTo>
                    <a:pt x="0" y="21"/>
                    <a:pt x="0" y="21"/>
                    <a:pt x="0" y="21"/>
                  </a:cubicBezTo>
                  <a:cubicBezTo>
                    <a:pt x="0" y="21"/>
                    <a:pt x="0" y="21"/>
                    <a:pt x="0" y="21"/>
                  </a:cubicBezTo>
                  <a:cubicBezTo>
                    <a:pt x="0" y="22"/>
                    <a:pt x="0" y="23"/>
                    <a:pt x="1" y="24"/>
                  </a:cubicBezTo>
                  <a:cubicBezTo>
                    <a:pt x="2" y="25"/>
                    <a:pt x="3" y="26"/>
                    <a:pt x="4" y="26"/>
                  </a:cubicBezTo>
                  <a:cubicBezTo>
                    <a:pt x="5" y="26"/>
                    <a:pt x="5" y="26"/>
                    <a:pt x="6" y="25"/>
                  </a:cubicBezTo>
                  <a:cubicBezTo>
                    <a:pt x="10" y="22"/>
                    <a:pt x="16" y="18"/>
                    <a:pt x="38" y="17"/>
                  </a:cubicBezTo>
                  <a:cubicBezTo>
                    <a:pt x="60" y="18"/>
                    <a:pt x="66" y="22"/>
                    <a:pt x="69" y="25"/>
                  </a:cubicBezTo>
                  <a:cubicBezTo>
                    <a:pt x="71" y="26"/>
                    <a:pt x="71" y="26"/>
                    <a:pt x="72" y="26"/>
                  </a:cubicBezTo>
                  <a:cubicBezTo>
                    <a:pt x="73" y="26"/>
                    <a:pt x="73" y="25"/>
                    <a:pt x="75" y="24"/>
                  </a:cubicBezTo>
                  <a:cubicBezTo>
                    <a:pt x="76" y="23"/>
                    <a:pt x="76" y="22"/>
                    <a:pt x="76"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8" name="Freeform 37"/>
            <p:cNvSpPr>
              <a:spLocks/>
            </p:cNvSpPr>
            <p:nvPr/>
          </p:nvSpPr>
          <p:spPr bwMode="auto">
            <a:xfrm>
              <a:off x="2565" y="2056"/>
              <a:ext cx="178" cy="152"/>
            </a:xfrm>
            <a:custGeom>
              <a:avLst/>
              <a:gdLst>
                <a:gd name="T0" fmla="*/ 0 w 328"/>
                <a:gd name="T1" fmla="*/ 269 h 278"/>
                <a:gd name="T2" fmla="*/ 314 w 328"/>
                <a:gd name="T3" fmla="*/ 269 h 278"/>
                <a:gd name="T4" fmla="*/ 234 w 328"/>
                <a:gd name="T5" fmla="*/ 0 h 278"/>
                <a:gd name="T6" fmla="*/ 238 w 328"/>
                <a:gd name="T7" fmla="*/ 0 h 278"/>
                <a:gd name="T8" fmla="*/ 324 w 328"/>
                <a:gd name="T9" fmla="*/ 267 h 278"/>
                <a:gd name="T10" fmla="*/ 328 w 328"/>
                <a:gd name="T11" fmla="*/ 278 h 278"/>
                <a:gd name="T12" fmla="*/ 1 w 328"/>
                <a:gd name="T13" fmla="*/ 278 h 278"/>
                <a:gd name="T14" fmla="*/ 0 w 328"/>
                <a:gd name="T15" fmla="*/ 269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278">
                  <a:moveTo>
                    <a:pt x="0" y="269"/>
                  </a:moveTo>
                  <a:cubicBezTo>
                    <a:pt x="314" y="269"/>
                    <a:pt x="314" y="269"/>
                    <a:pt x="314" y="269"/>
                  </a:cubicBezTo>
                  <a:cubicBezTo>
                    <a:pt x="234" y="0"/>
                    <a:pt x="234" y="0"/>
                    <a:pt x="234" y="0"/>
                  </a:cubicBezTo>
                  <a:cubicBezTo>
                    <a:pt x="238" y="0"/>
                    <a:pt x="238" y="0"/>
                    <a:pt x="238" y="0"/>
                  </a:cubicBezTo>
                  <a:cubicBezTo>
                    <a:pt x="324" y="267"/>
                    <a:pt x="324" y="267"/>
                    <a:pt x="324" y="267"/>
                  </a:cubicBezTo>
                  <a:cubicBezTo>
                    <a:pt x="328" y="278"/>
                    <a:pt x="328" y="278"/>
                    <a:pt x="328" y="278"/>
                  </a:cubicBezTo>
                  <a:cubicBezTo>
                    <a:pt x="1" y="278"/>
                    <a:pt x="1" y="278"/>
                    <a:pt x="1" y="278"/>
                  </a:cubicBezTo>
                  <a:cubicBezTo>
                    <a:pt x="1" y="275"/>
                    <a:pt x="1" y="272"/>
                    <a:pt x="0" y="2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39" name="Freeform 38"/>
            <p:cNvSpPr>
              <a:spLocks/>
            </p:cNvSpPr>
            <p:nvPr/>
          </p:nvSpPr>
          <p:spPr bwMode="auto">
            <a:xfrm>
              <a:off x="2544" y="2045"/>
              <a:ext cx="175" cy="144"/>
            </a:xfrm>
            <a:custGeom>
              <a:avLst/>
              <a:gdLst>
                <a:gd name="T0" fmla="*/ 0 w 321"/>
                <a:gd name="T1" fmla="*/ 244 h 264"/>
                <a:gd name="T2" fmla="*/ 7 w 321"/>
                <a:gd name="T3" fmla="*/ 236 h 264"/>
                <a:gd name="T4" fmla="*/ 7 w 321"/>
                <a:gd name="T5" fmla="*/ 235 h 264"/>
                <a:gd name="T6" fmla="*/ 8 w 321"/>
                <a:gd name="T7" fmla="*/ 234 h 264"/>
                <a:gd name="T8" fmla="*/ 9 w 321"/>
                <a:gd name="T9" fmla="*/ 233 h 264"/>
                <a:gd name="T10" fmla="*/ 11 w 321"/>
                <a:gd name="T11" fmla="*/ 232 h 264"/>
                <a:gd name="T12" fmla="*/ 39 w 321"/>
                <a:gd name="T13" fmla="*/ 217 h 264"/>
                <a:gd name="T14" fmla="*/ 56 w 321"/>
                <a:gd name="T15" fmla="*/ 216 h 264"/>
                <a:gd name="T16" fmla="*/ 191 w 321"/>
                <a:gd name="T17" fmla="*/ 236 h 264"/>
                <a:gd name="T18" fmla="*/ 191 w 321"/>
                <a:gd name="T19" fmla="*/ 236 h 264"/>
                <a:gd name="T20" fmla="*/ 296 w 321"/>
                <a:gd name="T21" fmla="*/ 252 h 264"/>
                <a:gd name="T22" fmla="*/ 296 w 321"/>
                <a:gd name="T23" fmla="*/ 252 h 264"/>
                <a:gd name="T24" fmla="*/ 231 w 321"/>
                <a:gd name="T25" fmla="*/ 0 h 264"/>
                <a:gd name="T26" fmla="*/ 246 w 321"/>
                <a:gd name="T27" fmla="*/ 9 h 264"/>
                <a:gd name="T28" fmla="*/ 321 w 321"/>
                <a:gd name="T29" fmla="*/ 264 h 264"/>
                <a:gd name="T30" fmla="*/ 29 w 321"/>
                <a:gd name="T31" fmla="*/ 264 h 264"/>
                <a:gd name="T32" fmla="*/ 0 w 321"/>
                <a:gd name="T33" fmla="*/ 244 h 264"/>
                <a:gd name="T34" fmla="*/ 0 w 321"/>
                <a:gd name="T35" fmla="*/ 24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264">
                  <a:moveTo>
                    <a:pt x="0" y="244"/>
                  </a:moveTo>
                  <a:cubicBezTo>
                    <a:pt x="1" y="241"/>
                    <a:pt x="4" y="238"/>
                    <a:pt x="7" y="236"/>
                  </a:cubicBezTo>
                  <a:cubicBezTo>
                    <a:pt x="7" y="235"/>
                    <a:pt x="7" y="235"/>
                    <a:pt x="7" y="235"/>
                  </a:cubicBezTo>
                  <a:cubicBezTo>
                    <a:pt x="7" y="235"/>
                    <a:pt x="8" y="234"/>
                    <a:pt x="8" y="234"/>
                  </a:cubicBezTo>
                  <a:cubicBezTo>
                    <a:pt x="9" y="233"/>
                    <a:pt x="9" y="233"/>
                    <a:pt x="9" y="233"/>
                  </a:cubicBezTo>
                  <a:cubicBezTo>
                    <a:pt x="9" y="233"/>
                    <a:pt x="10" y="232"/>
                    <a:pt x="11" y="232"/>
                  </a:cubicBezTo>
                  <a:cubicBezTo>
                    <a:pt x="21" y="222"/>
                    <a:pt x="33" y="219"/>
                    <a:pt x="39" y="217"/>
                  </a:cubicBezTo>
                  <a:cubicBezTo>
                    <a:pt x="44" y="217"/>
                    <a:pt x="50" y="216"/>
                    <a:pt x="56" y="216"/>
                  </a:cubicBezTo>
                  <a:cubicBezTo>
                    <a:pt x="93" y="216"/>
                    <a:pt x="147" y="226"/>
                    <a:pt x="191" y="236"/>
                  </a:cubicBezTo>
                  <a:cubicBezTo>
                    <a:pt x="191" y="236"/>
                    <a:pt x="191" y="236"/>
                    <a:pt x="191" y="236"/>
                  </a:cubicBezTo>
                  <a:cubicBezTo>
                    <a:pt x="191" y="236"/>
                    <a:pt x="281" y="255"/>
                    <a:pt x="296" y="252"/>
                  </a:cubicBezTo>
                  <a:cubicBezTo>
                    <a:pt x="296" y="252"/>
                    <a:pt x="296" y="252"/>
                    <a:pt x="296" y="252"/>
                  </a:cubicBezTo>
                  <a:cubicBezTo>
                    <a:pt x="231" y="0"/>
                    <a:pt x="231" y="0"/>
                    <a:pt x="231" y="0"/>
                  </a:cubicBezTo>
                  <a:cubicBezTo>
                    <a:pt x="237" y="3"/>
                    <a:pt x="242" y="6"/>
                    <a:pt x="246" y="9"/>
                  </a:cubicBezTo>
                  <a:cubicBezTo>
                    <a:pt x="321" y="264"/>
                    <a:pt x="321" y="264"/>
                    <a:pt x="321" y="264"/>
                  </a:cubicBezTo>
                  <a:cubicBezTo>
                    <a:pt x="29" y="264"/>
                    <a:pt x="29" y="264"/>
                    <a:pt x="29" y="264"/>
                  </a:cubicBezTo>
                  <a:cubicBezTo>
                    <a:pt x="22" y="250"/>
                    <a:pt x="0" y="244"/>
                    <a:pt x="0" y="244"/>
                  </a:cubicBezTo>
                  <a:cubicBezTo>
                    <a:pt x="0" y="244"/>
                    <a:pt x="0" y="244"/>
                    <a:pt x="0" y="2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0" name="Freeform 39"/>
            <p:cNvSpPr>
              <a:spLocks/>
            </p:cNvSpPr>
            <p:nvPr/>
          </p:nvSpPr>
          <p:spPr bwMode="auto">
            <a:xfrm>
              <a:off x="2539" y="2020"/>
              <a:ext cx="150" cy="149"/>
            </a:xfrm>
            <a:custGeom>
              <a:avLst/>
              <a:gdLst>
                <a:gd name="T0" fmla="*/ 50 w 275"/>
                <a:gd name="T1" fmla="*/ 0 h 273"/>
                <a:gd name="T2" fmla="*/ 85 w 275"/>
                <a:gd name="T3" fmla="*/ 4 h 273"/>
                <a:gd name="T4" fmla="*/ 150 w 275"/>
                <a:gd name="T5" fmla="*/ 19 h 273"/>
                <a:gd name="T6" fmla="*/ 150 w 275"/>
                <a:gd name="T7" fmla="*/ 19 h 273"/>
                <a:gd name="T8" fmla="*/ 214 w 275"/>
                <a:gd name="T9" fmla="*/ 34 h 273"/>
                <a:gd name="T10" fmla="*/ 275 w 275"/>
                <a:gd name="T11" fmla="*/ 273 h 273"/>
                <a:gd name="T12" fmla="*/ 205 w 275"/>
                <a:gd name="T13" fmla="*/ 260 h 273"/>
                <a:gd name="T14" fmla="*/ 205 w 275"/>
                <a:gd name="T15" fmla="*/ 260 h 273"/>
                <a:gd name="T16" fmla="*/ 65 w 275"/>
                <a:gd name="T17" fmla="*/ 240 h 273"/>
                <a:gd name="T18" fmla="*/ 0 w 275"/>
                <a:gd name="T19" fmla="*/ 266 h 273"/>
                <a:gd name="T20" fmla="*/ 0 w 275"/>
                <a:gd name="T21" fmla="*/ 32 h 273"/>
                <a:gd name="T22" fmla="*/ 0 w 275"/>
                <a:gd name="T23" fmla="*/ 29 h 273"/>
                <a:gd name="T24" fmla="*/ 50 w 27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3">
                  <a:moveTo>
                    <a:pt x="50" y="0"/>
                  </a:moveTo>
                  <a:cubicBezTo>
                    <a:pt x="60" y="0"/>
                    <a:pt x="72" y="2"/>
                    <a:pt x="85" y="4"/>
                  </a:cubicBezTo>
                  <a:cubicBezTo>
                    <a:pt x="88" y="5"/>
                    <a:pt x="128" y="13"/>
                    <a:pt x="150" y="19"/>
                  </a:cubicBezTo>
                  <a:cubicBezTo>
                    <a:pt x="150" y="19"/>
                    <a:pt x="150" y="19"/>
                    <a:pt x="150" y="19"/>
                  </a:cubicBezTo>
                  <a:cubicBezTo>
                    <a:pt x="172" y="25"/>
                    <a:pt x="208" y="35"/>
                    <a:pt x="214" y="34"/>
                  </a:cubicBezTo>
                  <a:cubicBezTo>
                    <a:pt x="275" y="273"/>
                    <a:pt x="275" y="273"/>
                    <a:pt x="275" y="273"/>
                  </a:cubicBezTo>
                  <a:cubicBezTo>
                    <a:pt x="264" y="273"/>
                    <a:pt x="205" y="260"/>
                    <a:pt x="205" y="260"/>
                  </a:cubicBezTo>
                  <a:cubicBezTo>
                    <a:pt x="205" y="260"/>
                    <a:pt x="205" y="260"/>
                    <a:pt x="205" y="260"/>
                  </a:cubicBezTo>
                  <a:cubicBezTo>
                    <a:pt x="161" y="251"/>
                    <a:pt x="104" y="240"/>
                    <a:pt x="65" y="240"/>
                  </a:cubicBezTo>
                  <a:cubicBezTo>
                    <a:pt x="30" y="240"/>
                    <a:pt x="11" y="253"/>
                    <a:pt x="0" y="266"/>
                  </a:cubicBezTo>
                  <a:cubicBezTo>
                    <a:pt x="0" y="32"/>
                    <a:pt x="0" y="32"/>
                    <a:pt x="0" y="32"/>
                  </a:cubicBezTo>
                  <a:cubicBezTo>
                    <a:pt x="0" y="31"/>
                    <a:pt x="0" y="30"/>
                    <a:pt x="0" y="29"/>
                  </a:cubicBezTo>
                  <a:cubicBezTo>
                    <a:pt x="7" y="18"/>
                    <a:pt x="21"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1" name="Freeform 40"/>
            <p:cNvSpPr>
              <a:spLocks noEditPoints="1"/>
            </p:cNvSpPr>
            <p:nvPr/>
          </p:nvSpPr>
          <p:spPr bwMode="auto">
            <a:xfrm>
              <a:off x="4875" y="1883"/>
              <a:ext cx="194" cy="190"/>
            </a:xfrm>
            <a:custGeom>
              <a:avLst/>
              <a:gdLst>
                <a:gd name="T0" fmla="*/ 0 w 355"/>
                <a:gd name="T1" fmla="*/ 178 h 349"/>
                <a:gd name="T2" fmla="*/ 180 w 355"/>
                <a:gd name="T3" fmla="*/ 0 h 349"/>
                <a:gd name="T4" fmla="*/ 355 w 355"/>
                <a:gd name="T5" fmla="*/ 173 h 349"/>
                <a:gd name="T6" fmla="*/ 180 w 355"/>
                <a:gd name="T7" fmla="*/ 349 h 349"/>
                <a:gd name="T8" fmla="*/ 0 w 355"/>
                <a:gd name="T9" fmla="*/ 178 h 349"/>
                <a:gd name="T10" fmla="*/ 304 w 355"/>
                <a:gd name="T11" fmla="*/ 188 h 349"/>
                <a:gd name="T12" fmla="*/ 171 w 355"/>
                <a:gd name="T13" fmla="*/ 15 h 349"/>
                <a:gd name="T14" fmla="*/ 51 w 355"/>
                <a:gd name="T15" fmla="*/ 162 h 349"/>
                <a:gd name="T16" fmla="*/ 186 w 355"/>
                <a:gd name="T17" fmla="*/ 333 h 349"/>
                <a:gd name="T18" fmla="*/ 304 w 355"/>
                <a:gd name="T19" fmla="*/ 18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5" h="349">
                  <a:moveTo>
                    <a:pt x="0" y="178"/>
                  </a:moveTo>
                  <a:cubicBezTo>
                    <a:pt x="0" y="77"/>
                    <a:pt x="76" y="0"/>
                    <a:pt x="180" y="0"/>
                  </a:cubicBezTo>
                  <a:cubicBezTo>
                    <a:pt x="296" y="0"/>
                    <a:pt x="355" y="84"/>
                    <a:pt x="355" y="173"/>
                  </a:cubicBezTo>
                  <a:cubicBezTo>
                    <a:pt x="355" y="274"/>
                    <a:pt x="277" y="349"/>
                    <a:pt x="180" y="349"/>
                  </a:cubicBezTo>
                  <a:cubicBezTo>
                    <a:pt x="68" y="349"/>
                    <a:pt x="0" y="268"/>
                    <a:pt x="0" y="178"/>
                  </a:cubicBezTo>
                  <a:close/>
                  <a:moveTo>
                    <a:pt x="304" y="188"/>
                  </a:moveTo>
                  <a:cubicBezTo>
                    <a:pt x="304" y="105"/>
                    <a:pt x="268" y="15"/>
                    <a:pt x="171" y="15"/>
                  </a:cubicBezTo>
                  <a:cubicBezTo>
                    <a:pt x="119" y="15"/>
                    <a:pt x="51" y="51"/>
                    <a:pt x="51" y="162"/>
                  </a:cubicBezTo>
                  <a:cubicBezTo>
                    <a:pt x="51" y="236"/>
                    <a:pt x="87" y="333"/>
                    <a:pt x="186" y="333"/>
                  </a:cubicBezTo>
                  <a:cubicBezTo>
                    <a:pt x="247" y="333"/>
                    <a:pt x="304" y="288"/>
                    <a:pt x="304" y="188"/>
                  </a:cubicBez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2" name="Freeform 41"/>
            <p:cNvSpPr>
              <a:spLocks/>
            </p:cNvSpPr>
            <p:nvPr/>
          </p:nvSpPr>
          <p:spPr bwMode="auto">
            <a:xfrm>
              <a:off x="3024" y="1887"/>
              <a:ext cx="195" cy="186"/>
            </a:xfrm>
            <a:custGeom>
              <a:avLst/>
              <a:gdLst>
                <a:gd name="T0" fmla="*/ 242 w 357"/>
                <a:gd name="T1" fmla="*/ 0 h 341"/>
                <a:gd name="T2" fmla="*/ 242 w 357"/>
                <a:gd name="T3" fmla="*/ 10 h 341"/>
                <a:gd name="T4" fmla="*/ 255 w 357"/>
                <a:gd name="T5" fmla="*/ 11 h 341"/>
                <a:gd name="T6" fmla="*/ 280 w 357"/>
                <a:gd name="T7" fmla="*/ 22 h 341"/>
                <a:gd name="T8" fmla="*/ 290 w 357"/>
                <a:gd name="T9" fmla="*/ 126 h 341"/>
                <a:gd name="T10" fmla="*/ 290 w 357"/>
                <a:gd name="T11" fmla="*/ 184 h 341"/>
                <a:gd name="T12" fmla="*/ 189 w 357"/>
                <a:gd name="T13" fmla="*/ 318 h 341"/>
                <a:gd name="T14" fmla="*/ 87 w 357"/>
                <a:gd name="T15" fmla="*/ 184 h 341"/>
                <a:gd name="T16" fmla="*/ 87 w 357"/>
                <a:gd name="T17" fmla="*/ 75 h 341"/>
                <a:gd name="T18" fmla="*/ 117 w 357"/>
                <a:gd name="T19" fmla="*/ 11 h 341"/>
                <a:gd name="T20" fmla="*/ 129 w 357"/>
                <a:gd name="T21" fmla="*/ 10 h 341"/>
                <a:gd name="T22" fmla="*/ 129 w 357"/>
                <a:gd name="T23" fmla="*/ 0 h 341"/>
                <a:gd name="T24" fmla="*/ 2 w 357"/>
                <a:gd name="T25" fmla="*/ 0 h 341"/>
                <a:gd name="T26" fmla="*/ 2 w 357"/>
                <a:gd name="T27" fmla="*/ 10 h 341"/>
                <a:gd name="T28" fmla="*/ 15 w 357"/>
                <a:gd name="T29" fmla="*/ 11 h 341"/>
                <a:gd name="T30" fmla="*/ 45 w 357"/>
                <a:gd name="T31" fmla="*/ 75 h 341"/>
                <a:gd name="T32" fmla="*/ 45 w 357"/>
                <a:gd name="T33" fmla="*/ 194 h 341"/>
                <a:gd name="T34" fmla="*/ 85 w 357"/>
                <a:gd name="T35" fmla="*/ 313 h 341"/>
                <a:gd name="T36" fmla="*/ 179 w 357"/>
                <a:gd name="T37" fmla="*/ 341 h 341"/>
                <a:gd name="T38" fmla="*/ 275 w 357"/>
                <a:gd name="T39" fmla="*/ 304 h 341"/>
                <a:gd name="T40" fmla="*/ 310 w 357"/>
                <a:gd name="T41" fmla="*/ 183 h 341"/>
                <a:gd name="T42" fmla="*/ 310 w 357"/>
                <a:gd name="T43" fmla="*/ 126 h 341"/>
                <a:gd name="T44" fmla="*/ 317 w 357"/>
                <a:gd name="T45" fmla="*/ 24 h 341"/>
                <a:gd name="T46" fmla="*/ 343 w 357"/>
                <a:gd name="T47" fmla="*/ 11 h 341"/>
                <a:gd name="T48" fmla="*/ 355 w 357"/>
                <a:gd name="T49" fmla="*/ 10 h 341"/>
                <a:gd name="T50" fmla="*/ 355 w 357"/>
                <a:gd name="T51" fmla="*/ 0 h 341"/>
                <a:gd name="T52" fmla="*/ 242 w 357"/>
                <a:gd name="T53"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7" h="341">
                  <a:moveTo>
                    <a:pt x="242" y="0"/>
                  </a:moveTo>
                  <a:cubicBezTo>
                    <a:pt x="240" y="3"/>
                    <a:pt x="240" y="8"/>
                    <a:pt x="242" y="10"/>
                  </a:cubicBezTo>
                  <a:cubicBezTo>
                    <a:pt x="255" y="11"/>
                    <a:pt x="255" y="11"/>
                    <a:pt x="255" y="11"/>
                  </a:cubicBezTo>
                  <a:cubicBezTo>
                    <a:pt x="267" y="12"/>
                    <a:pt x="277" y="16"/>
                    <a:pt x="280" y="22"/>
                  </a:cubicBezTo>
                  <a:cubicBezTo>
                    <a:pt x="289" y="37"/>
                    <a:pt x="290" y="95"/>
                    <a:pt x="290" y="126"/>
                  </a:cubicBezTo>
                  <a:cubicBezTo>
                    <a:pt x="290" y="184"/>
                    <a:pt x="290" y="184"/>
                    <a:pt x="290" y="184"/>
                  </a:cubicBezTo>
                  <a:cubicBezTo>
                    <a:pt x="290" y="261"/>
                    <a:pt x="262" y="318"/>
                    <a:pt x="189" y="318"/>
                  </a:cubicBezTo>
                  <a:cubicBezTo>
                    <a:pt x="112" y="318"/>
                    <a:pt x="87" y="265"/>
                    <a:pt x="87" y="184"/>
                  </a:cubicBezTo>
                  <a:cubicBezTo>
                    <a:pt x="87" y="75"/>
                    <a:pt x="87" y="75"/>
                    <a:pt x="87" y="75"/>
                  </a:cubicBezTo>
                  <a:cubicBezTo>
                    <a:pt x="87" y="23"/>
                    <a:pt x="88" y="14"/>
                    <a:pt x="117" y="11"/>
                  </a:cubicBezTo>
                  <a:cubicBezTo>
                    <a:pt x="129" y="10"/>
                    <a:pt x="129" y="10"/>
                    <a:pt x="129" y="10"/>
                  </a:cubicBezTo>
                  <a:cubicBezTo>
                    <a:pt x="131" y="9"/>
                    <a:pt x="131" y="3"/>
                    <a:pt x="129" y="0"/>
                  </a:cubicBezTo>
                  <a:cubicBezTo>
                    <a:pt x="2" y="0"/>
                    <a:pt x="2" y="0"/>
                    <a:pt x="2" y="0"/>
                  </a:cubicBezTo>
                  <a:cubicBezTo>
                    <a:pt x="0" y="3"/>
                    <a:pt x="0" y="9"/>
                    <a:pt x="2" y="10"/>
                  </a:cubicBezTo>
                  <a:cubicBezTo>
                    <a:pt x="15" y="11"/>
                    <a:pt x="15" y="11"/>
                    <a:pt x="15" y="11"/>
                  </a:cubicBezTo>
                  <a:cubicBezTo>
                    <a:pt x="44" y="14"/>
                    <a:pt x="45" y="23"/>
                    <a:pt x="45" y="75"/>
                  </a:cubicBezTo>
                  <a:cubicBezTo>
                    <a:pt x="45" y="194"/>
                    <a:pt x="45" y="194"/>
                    <a:pt x="45" y="194"/>
                  </a:cubicBezTo>
                  <a:cubicBezTo>
                    <a:pt x="45" y="254"/>
                    <a:pt x="58" y="291"/>
                    <a:pt x="85" y="313"/>
                  </a:cubicBezTo>
                  <a:cubicBezTo>
                    <a:pt x="109" y="334"/>
                    <a:pt x="144" y="341"/>
                    <a:pt x="179" y="341"/>
                  </a:cubicBezTo>
                  <a:cubicBezTo>
                    <a:pt x="216" y="341"/>
                    <a:pt x="253" y="327"/>
                    <a:pt x="275" y="304"/>
                  </a:cubicBezTo>
                  <a:cubicBezTo>
                    <a:pt x="303" y="274"/>
                    <a:pt x="310" y="227"/>
                    <a:pt x="310" y="183"/>
                  </a:cubicBezTo>
                  <a:cubicBezTo>
                    <a:pt x="310" y="126"/>
                    <a:pt x="310" y="126"/>
                    <a:pt x="310" y="126"/>
                  </a:cubicBezTo>
                  <a:cubicBezTo>
                    <a:pt x="310" y="98"/>
                    <a:pt x="310" y="40"/>
                    <a:pt x="317" y="24"/>
                  </a:cubicBezTo>
                  <a:cubicBezTo>
                    <a:pt x="320" y="17"/>
                    <a:pt x="330" y="12"/>
                    <a:pt x="343" y="11"/>
                  </a:cubicBezTo>
                  <a:cubicBezTo>
                    <a:pt x="355" y="10"/>
                    <a:pt x="355" y="10"/>
                    <a:pt x="355" y="10"/>
                  </a:cubicBezTo>
                  <a:cubicBezTo>
                    <a:pt x="357" y="8"/>
                    <a:pt x="357" y="3"/>
                    <a:pt x="355" y="0"/>
                  </a:cubicBezTo>
                  <a:lnTo>
                    <a:pt x="242" y="0"/>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3" name="Freeform 42"/>
            <p:cNvSpPr>
              <a:spLocks/>
            </p:cNvSpPr>
            <p:nvPr/>
          </p:nvSpPr>
          <p:spPr bwMode="auto">
            <a:xfrm>
              <a:off x="3575" y="1887"/>
              <a:ext cx="195" cy="186"/>
            </a:xfrm>
            <a:custGeom>
              <a:avLst/>
              <a:gdLst>
                <a:gd name="T0" fmla="*/ 252 w 358"/>
                <a:gd name="T1" fmla="*/ 0 h 341"/>
                <a:gd name="T2" fmla="*/ 252 w 358"/>
                <a:gd name="T3" fmla="*/ 11 h 341"/>
                <a:gd name="T4" fmla="*/ 261 w 358"/>
                <a:gd name="T5" fmla="*/ 12 h 341"/>
                <a:gd name="T6" fmla="*/ 284 w 358"/>
                <a:gd name="T7" fmla="*/ 22 h 341"/>
                <a:gd name="T8" fmla="*/ 279 w 358"/>
                <a:gd name="T9" fmla="*/ 41 h 341"/>
                <a:gd name="T10" fmla="*/ 233 w 358"/>
                <a:gd name="T11" fmla="*/ 154 h 341"/>
                <a:gd name="T12" fmla="*/ 184 w 358"/>
                <a:gd name="T13" fmla="*/ 266 h 341"/>
                <a:gd name="T14" fmla="*/ 113 w 358"/>
                <a:gd name="T15" fmla="*/ 92 h 341"/>
                <a:gd name="T16" fmla="*/ 87 w 358"/>
                <a:gd name="T17" fmla="*/ 22 h 341"/>
                <a:gd name="T18" fmla="*/ 111 w 358"/>
                <a:gd name="T19" fmla="*/ 12 h 341"/>
                <a:gd name="T20" fmla="*/ 119 w 358"/>
                <a:gd name="T21" fmla="*/ 11 h 341"/>
                <a:gd name="T22" fmla="*/ 119 w 358"/>
                <a:gd name="T23" fmla="*/ 0 h 341"/>
                <a:gd name="T24" fmla="*/ 3 w 358"/>
                <a:gd name="T25" fmla="*/ 0 h 341"/>
                <a:gd name="T26" fmla="*/ 3 w 358"/>
                <a:gd name="T27" fmla="*/ 11 h 341"/>
                <a:gd name="T28" fmla="*/ 12 w 358"/>
                <a:gd name="T29" fmla="*/ 12 h 341"/>
                <a:gd name="T30" fmla="*/ 53 w 358"/>
                <a:gd name="T31" fmla="*/ 53 h 341"/>
                <a:gd name="T32" fmla="*/ 142 w 358"/>
                <a:gd name="T33" fmla="*/ 272 h 341"/>
                <a:gd name="T34" fmla="*/ 165 w 358"/>
                <a:gd name="T35" fmla="*/ 339 h 341"/>
                <a:gd name="T36" fmla="*/ 173 w 358"/>
                <a:gd name="T37" fmla="*/ 341 h 341"/>
                <a:gd name="T38" fmla="*/ 178 w 358"/>
                <a:gd name="T39" fmla="*/ 339 h 341"/>
                <a:gd name="T40" fmla="*/ 231 w 358"/>
                <a:gd name="T41" fmla="*/ 207 h 341"/>
                <a:gd name="T42" fmla="*/ 258 w 358"/>
                <a:gd name="T43" fmla="*/ 146 h 341"/>
                <a:gd name="T44" fmla="*/ 314 w 358"/>
                <a:gd name="T45" fmla="*/ 30 h 341"/>
                <a:gd name="T46" fmla="*/ 340 w 358"/>
                <a:gd name="T47" fmla="*/ 12 h 341"/>
                <a:gd name="T48" fmla="*/ 356 w 358"/>
                <a:gd name="T49" fmla="*/ 11 h 341"/>
                <a:gd name="T50" fmla="*/ 356 w 358"/>
                <a:gd name="T51" fmla="*/ 0 h 341"/>
                <a:gd name="T52" fmla="*/ 252 w 358"/>
                <a:gd name="T53"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8" h="341">
                  <a:moveTo>
                    <a:pt x="252" y="0"/>
                  </a:moveTo>
                  <a:cubicBezTo>
                    <a:pt x="250" y="3"/>
                    <a:pt x="249" y="8"/>
                    <a:pt x="252" y="11"/>
                  </a:cubicBezTo>
                  <a:cubicBezTo>
                    <a:pt x="261" y="12"/>
                    <a:pt x="261" y="12"/>
                    <a:pt x="261" y="12"/>
                  </a:cubicBezTo>
                  <a:cubicBezTo>
                    <a:pt x="279" y="14"/>
                    <a:pt x="284" y="18"/>
                    <a:pt x="284" y="22"/>
                  </a:cubicBezTo>
                  <a:cubicBezTo>
                    <a:pt x="284" y="25"/>
                    <a:pt x="283" y="31"/>
                    <a:pt x="279" y="41"/>
                  </a:cubicBezTo>
                  <a:cubicBezTo>
                    <a:pt x="271" y="63"/>
                    <a:pt x="248" y="120"/>
                    <a:pt x="233" y="154"/>
                  </a:cubicBezTo>
                  <a:cubicBezTo>
                    <a:pt x="221" y="181"/>
                    <a:pt x="200" y="233"/>
                    <a:pt x="184" y="266"/>
                  </a:cubicBezTo>
                  <a:cubicBezTo>
                    <a:pt x="159" y="209"/>
                    <a:pt x="136" y="151"/>
                    <a:pt x="113" y="92"/>
                  </a:cubicBezTo>
                  <a:cubicBezTo>
                    <a:pt x="97" y="54"/>
                    <a:pt x="88" y="27"/>
                    <a:pt x="87" y="22"/>
                  </a:cubicBezTo>
                  <a:cubicBezTo>
                    <a:pt x="88" y="18"/>
                    <a:pt x="92" y="14"/>
                    <a:pt x="111" y="12"/>
                  </a:cubicBezTo>
                  <a:cubicBezTo>
                    <a:pt x="119" y="11"/>
                    <a:pt x="119" y="11"/>
                    <a:pt x="119" y="11"/>
                  </a:cubicBezTo>
                  <a:cubicBezTo>
                    <a:pt x="122" y="8"/>
                    <a:pt x="121" y="3"/>
                    <a:pt x="119" y="0"/>
                  </a:cubicBezTo>
                  <a:cubicBezTo>
                    <a:pt x="3" y="0"/>
                    <a:pt x="3" y="0"/>
                    <a:pt x="3" y="0"/>
                  </a:cubicBezTo>
                  <a:cubicBezTo>
                    <a:pt x="0" y="3"/>
                    <a:pt x="0" y="8"/>
                    <a:pt x="3" y="11"/>
                  </a:cubicBezTo>
                  <a:cubicBezTo>
                    <a:pt x="12" y="12"/>
                    <a:pt x="12" y="12"/>
                    <a:pt x="12" y="12"/>
                  </a:cubicBezTo>
                  <a:cubicBezTo>
                    <a:pt x="34" y="14"/>
                    <a:pt x="42" y="25"/>
                    <a:pt x="53" y="53"/>
                  </a:cubicBezTo>
                  <a:cubicBezTo>
                    <a:pt x="142" y="272"/>
                    <a:pt x="142" y="272"/>
                    <a:pt x="142" y="272"/>
                  </a:cubicBezTo>
                  <a:cubicBezTo>
                    <a:pt x="151" y="293"/>
                    <a:pt x="159" y="318"/>
                    <a:pt x="165" y="339"/>
                  </a:cubicBezTo>
                  <a:cubicBezTo>
                    <a:pt x="168" y="340"/>
                    <a:pt x="170" y="341"/>
                    <a:pt x="173" y="341"/>
                  </a:cubicBezTo>
                  <a:cubicBezTo>
                    <a:pt x="175" y="341"/>
                    <a:pt x="177" y="340"/>
                    <a:pt x="178" y="339"/>
                  </a:cubicBezTo>
                  <a:cubicBezTo>
                    <a:pt x="187" y="312"/>
                    <a:pt x="210" y="254"/>
                    <a:pt x="231" y="207"/>
                  </a:cubicBezTo>
                  <a:cubicBezTo>
                    <a:pt x="258" y="146"/>
                    <a:pt x="258" y="146"/>
                    <a:pt x="258" y="146"/>
                  </a:cubicBezTo>
                  <a:cubicBezTo>
                    <a:pt x="280" y="94"/>
                    <a:pt x="300" y="53"/>
                    <a:pt x="314" y="30"/>
                  </a:cubicBezTo>
                  <a:cubicBezTo>
                    <a:pt x="321" y="19"/>
                    <a:pt x="328" y="13"/>
                    <a:pt x="340" y="12"/>
                  </a:cubicBezTo>
                  <a:cubicBezTo>
                    <a:pt x="356" y="11"/>
                    <a:pt x="356" y="11"/>
                    <a:pt x="356" y="11"/>
                  </a:cubicBezTo>
                  <a:cubicBezTo>
                    <a:pt x="358" y="9"/>
                    <a:pt x="358" y="3"/>
                    <a:pt x="356" y="0"/>
                  </a:cubicBezTo>
                  <a:lnTo>
                    <a:pt x="252" y="0"/>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4" name="Freeform 43"/>
            <p:cNvSpPr>
              <a:spLocks/>
            </p:cNvSpPr>
            <p:nvPr/>
          </p:nvSpPr>
          <p:spPr bwMode="auto">
            <a:xfrm>
              <a:off x="3244" y="1887"/>
              <a:ext cx="203" cy="186"/>
            </a:xfrm>
            <a:custGeom>
              <a:avLst/>
              <a:gdLst>
                <a:gd name="T0" fmla="*/ 370 w 372"/>
                <a:gd name="T1" fmla="*/ 0 h 341"/>
                <a:gd name="T2" fmla="*/ 255 w 372"/>
                <a:gd name="T3" fmla="*/ 0 h 341"/>
                <a:gd name="T4" fmla="*/ 256 w 372"/>
                <a:gd name="T5" fmla="*/ 11 h 341"/>
                <a:gd name="T6" fmla="*/ 264 w 372"/>
                <a:gd name="T7" fmla="*/ 12 h 341"/>
                <a:gd name="T8" fmla="*/ 295 w 372"/>
                <a:gd name="T9" fmla="*/ 22 h 341"/>
                <a:gd name="T10" fmla="*/ 305 w 372"/>
                <a:gd name="T11" fmla="*/ 126 h 341"/>
                <a:gd name="T12" fmla="*/ 305 w 372"/>
                <a:gd name="T13" fmla="*/ 234 h 341"/>
                <a:gd name="T14" fmla="*/ 303 w 372"/>
                <a:gd name="T15" fmla="*/ 255 h 341"/>
                <a:gd name="T16" fmla="*/ 302 w 372"/>
                <a:gd name="T17" fmla="*/ 255 h 341"/>
                <a:gd name="T18" fmla="*/ 219 w 372"/>
                <a:gd name="T19" fmla="*/ 164 h 341"/>
                <a:gd name="T20" fmla="*/ 170 w 372"/>
                <a:gd name="T21" fmla="*/ 109 h 341"/>
                <a:gd name="T22" fmla="*/ 85 w 372"/>
                <a:gd name="T23" fmla="*/ 0 h 341"/>
                <a:gd name="T24" fmla="*/ 2 w 372"/>
                <a:gd name="T25" fmla="*/ 0 h 341"/>
                <a:gd name="T26" fmla="*/ 3 w 372"/>
                <a:gd name="T27" fmla="*/ 11 h 341"/>
                <a:gd name="T28" fmla="*/ 12 w 372"/>
                <a:gd name="T29" fmla="*/ 12 h 341"/>
                <a:gd name="T30" fmla="*/ 43 w 372"/>
                <a:gd name="T31" fmla="*/ 24 h 341"/>
                <a:gd name="T32" fmla="*/ 54 w 372"/>
                <a:gd name="T33" fmla="*/ 60 h 341"/>
                <a:gd name="T34" fmla="*/ 54 w 372"/>
                <a:gd name="T35" fmla="*/ 206 h 341"/>
                <a:gd name="T36" fmla="*/ 47 w 372"/>
                <a:gd name="T37" fmla="*/ 310 h 341"/>
                <a:gd name="T38" fmla="*/ 25 w 372"/>
                <a:gd name="T39" fmla="*/ 320 h 341"/>
                <a:gd name="T40" fmla="*/ 12 w 372"/>
                <a:gd name="T41" fmla="*/ 321 h 341"/>
                <a:gd name="T42" fmla="*/ 11 w 372"/>
                <a:gd name="T43" fmla="*/ 332 h 341"/>
                <a:gd name="T44" fmla="*/ 126 w 372"/>
                <a:gd name="T45" fmla="*/ 332 h 341"/>
                <a:gd name="T46" fmla="*/ 125 w 372"/>
                <a:gd name="T47" fmla="*/ 321 h 341"/>
                <a:gd name="T48" fmla="*/ 109 w 372"/>
                <a:gd name="T49" fmla="*/ 320 h 341"/>
                <a:gd name="T50" fmla="*/ 84 w 372"/>
                <a:gd name="T51" fmla="*/ 310 h 341"/>
                <a:gd name="T52" fmla="*/ 75 w 372"/>
                <a:gd name="T53" fmla="*/ 206 h 341"/>
                <a:gd name="T54" fmla="*/ 75 w 372"/>
                <a:gd name="T55" fmla="*/ 96 h 341"/>
                <a:gd name="T56" fmla="*/ 77 w 372"/>
                <a:gd name="T57" fmla="*/ 63 h 341"/>
                <a:gd name="T58" fmla="*/ 78 w 372"/>
                <a:gd name="T59" fmla="*/ 63 h 341"/>
                <a:gd name="T60" fmla="*/ 137 w 372"/>
                <a:gd name="T61" fmla="*/ 131 h 341"/>
                <a:gd name="T62" fmla="*/ 254 w 372"/>
                <a:gd name="T63" fmla="*/ 264 h 341"/>
                <a:gd name="T64" fmla="*/ 318 w 372"/>
                <a:gd name="T65" fmla="*/ 341 h 341"/>
                <a:gd name="T66" fmla="*/ 328 w 372"/>
                <a:gd name="T67" fmla="*/ 335 h 341"/>
                <a:gd name="T68" fmla="*/ 326 w 372"/>
                <a:gd name="T69" fmla="*/ 247 h 341"/>
                <a:gd name="T70" fmla="*/ 326 w 372"/>
                <a:gd name="T71" fmla="*/ 126 h 341"/>
                <a:gd name="T72" fmla="*/ 334 w 372"/>
                <a:gd name="T73" fmla="*/ 23 h 341"/>
                <a:gd name="T74" fmla="*/ 362 w 372"/>
                <a:gd name="T75" fmla="*/ 12 h 341"/>
                <a:gd name="T76" fmla="*/ 369 w 372"/>
                <a:gd name="T77" fmla="*/ 11 h 341"/>
                <a:gd name="T78" fmla="*/ 370 w 372"/>
                <a:gd name="T79"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2" h="341">
                  <a:moveTo>
                    <a:pt x="370" y="0"/>
                  </a:moveTo>
                  <a:cubicBezTo>
                    <a:pt x="255" y="0"/>
                    <a:pt x="255" y="0"/>
                    <a:pt x="255" y="0"/>
                  </a:cubicBezTo>
                  <a:cubicBezTo>
                    <a:pt x="253" y="3"/>
                    <a:pt x="253" y="9"/>
                    <a:pt x="256" y="11"/>
                  </a:cubicBezTo>
                  <a:cubicBezTo>
                    <a:pt x="264" y="12"/>
                    <a:pt x="264" y="12"/>
                    <a:pt x="264" y="12"/>
                  </a:cubicBezTo>
                  <a:cubicBezTo>
                    <a:pt x="284" y="14"/>
                    <a:pt x="292" y="18"/>
                    <a:pt x="295" y="22"/>
                  </a:cubicBezTo>
                  <a:cubicBezTo>
                    <a:pt x="305" y="37"/>
                    <a:pt x="305" y="103"/>
                    <a:pt x="305" y="126"/>
                  </a:cubicBezTo>
                  <a:cubicBezTo>
                    <a:pt x="305" y="234"/>
                    <a:pt x="305" y="234"/>
                    <a:pt x="305" y="234"/>
                  </a:cubicBezTo>
                  <a:cubicBezTo>
                    <a:pt x="305" y="245"/>
                    <a:pt x="305" y="253"/>
                    <a:pt x="303" y="255"/>
                  </a:cubicBezTo>
                  <a:cubicBezTo>
                    <a:pt x="302" y="255"/>
                    <a:pt x="302" y="255"/>
                    <a:pt x="302" y="255"/>
                  </a:cubicBezTo>
                  <a:cubicBezTo>
                    <a:pt x="279" y="231"/>
                    <a:pt x="254" y="203"/>
                    <a:pt x="219" y="164"/>
                  </a:cubicBezTo>
                  <a:cubicBezTo>
                    <a:pt x="170" y="109"/>
                    <a:pt x="170" y="109"/>
                    <a:pt x="170" y="109"/>
                  </a:cubicBezTo>
                  <a:cubicBezTo>
                    <a:pt x="155" y="91"/>
                    <a:pt x="97" y="27"/>
                    <a:pt x="85" y="0"/>
                  </a:cubicBezTo>
                  <a:cubicBezTo>
                    <a:pt x="2" y="0"/>
                    <a:pt x="2" y="0"/>
                    <a:pt x="2" y="0"/>
                  </a:cubicBezTo>
                  <a:cubicBezTo>
                    <a:pt x="0" y="3"/>
                    <a:pt x="1" y="8"/>
                    <a:pt x="3" y="11"/>
                  </a:cubicBezTo>
                  <a:cubicBezTo>
                    <a:pt x="12" y="12"/>
                    <a:pt x="12" y="12"/>
                    <a:pt x="12" y="12"/>
                  </a:cubicBezTo>
                  <a:cubicBezTo>
                    <a:pt x="24" y="13"/>
                    <a:pt x="36" y="17"/>
                    <a:pt x="43" y="24"/>
                  </a:cubicBezTo>
                  <a:cubicBezTo>
                    <a:pt x="54" y="36"/>
                    <a:pt x="54" y="46"/>
                    <a:pt x="54" y="60"/>
                  </a:cubicBezTo>
                  <a:cubicBezTo>
                    <a:pt x="54" y="206"/>
                    <a:pt x="54" y="206"/>
                    <a:pt x="54" y="206"/>
                  </a:cubicBezTo>
                  <a:cubicBezTo>
                    <a:pt x="54" y="230"/>
                    <a:pt x="55" y="292"/>
                    <a:pt x="47" y="310"/>
                  </a:cubicBezTo>
                  <a:cubicBezTo>
                    <a:pt x="45" y="315"/>
                    <a:pt x="37" y="319"/>
                    <a:pt x="25" y="320"/>
                  </a:cubicBezTo>
                  <a:cubicBezTo>
                    <a:pt x="12" y="321"/>
                    <a:pt x="12" y="321"/>
                    <a:pt x="12" y="321"/>
                  </a:cubicBezTo>
                  <a:cubicBezTo>
                    <a:pt x="9" y="324"/>
                    <a:pt x="9" y="329"/>
                    <a:pt x="11" y="332"/>
                  </a:cubicBezTo>
                  <a:cubicBezTo>
                    <a:pt x="126" y="332"/>
                    <a:pt x="126" y="332"/>
                    <a:pt x="126" y="332"/>
                  </a:cubicBezTo>
                  <a:cubicBezTo>
                    <a:pt x="128" y="330"/>
                    <a:pt x="128" y="325"/>
                    <a:pt x="125" y="321"/>
                  </a:cubicBezTo>
                  <a:cubicBezTo>
                    <a:pt x="109" y="320"/>
                    <a:pt x="109" y="320"/>
                    <a:pt x="109" y="320"/>
                  </a:cubicBezTo>
                  <a:cubicBezTo>
                    <a:pt x="97" y="319"/>
                    <a:pt x="87" y="316"/>
                    <a:pt x="84" y="310"/>
                  </a:cubicBezTo>
                  <a:cubicBezTo>
                    <a:pt x="76" y="295"/>
                    <a:pt x="75" y="230"/>
                    <a:pt x="75" y="206"/>
                  </a:cubicBezTo>
                  <a:cubicBezTo>
                    <a:pt x="75" y="96"/>
                    <a:pt x="75" y="96"/>
                    <a:pt x="75" y="96"/>
                  </a:cubicBezTo>
                  <a:cubicBezTo>
                    <a:pt x="75" y="81"/>
                    <a:pt x="75" y="69"/>
                    <a:pt x="77" y="63"/>
                  </a:cubicBezTo>
                  <a:cubicBezTo>
                    <a:pt x="78" y="63"/>
                    <a:pt x="78" y="63"/>
                    <a:pt x="78" y="63"/>
                  </a:cubicBezTo>
                  <a:cubicBezTo>
                    <a:pt x="89" y="74"/>
                    <a:pt x="123" y="116"/>
                    <a:pt x="137" y="131"/>
                  </a:cubicBezTo>
                  <a:cubicBezTo>
                    <a:pt x="254" y="264"/>
                    <a:pt x="254" y="264"/>
                    <a:pt x="254" y="264"/>
                  </a:cubicBezTo>
                  <a:cubicBezTo>
                    <a:pt x="297" y="314"/>
                    <a:pt x="312" y="332"/>
                    <a:pt x="318" y="341"/>
                  </a:cubicBezTo>
                  <a:cubicBezTo>
                    <a:pt x="324" y="341"/>
                    <a:pt x="327" y="338"/>
                    <a:pt x="328" y="335"/>
                  </a:cubicBezTo>
                  <a:cubicBezTo>
                    <a:pt x="326" y="322"/>
                    <a:pt x="326" y="262"/>
                    <a:pt x="326" y="247"/>
                  </a:cubicBezTo>
                  <a:cubicBezTo>
                    <a:pt x="326" y="126"/>
                    <a:pt x="326" y="126"/>
                    <a:pt x="326" y="126"/>
                  </a:cubicBezTo>
                  <a:cubicBezTo>
                    <a:pt x="326" y="103"/>
                    <a:pt x="325" y="41"/>
                    <a:pt x="334" y="23"/>
                  </a:cubicBezTo>
                  <a:cubicBezTo>
                    <a:pt x="336" y="19"/>
                    <a:pt x="346" y="14"/>
                    <a:pt x="362" y="12"/>
                  </a:cubicBezTo>
                  <a:cubicBezTo>
                    <a:pt x="369" y="11"/>
                    <a:pt x="369" y="11"/>
                    <a:pt x="369" y="11"/>
                  </a:cubicBezTo>
                  <a:cubicBezTo>
                    <a:pt x="372" y="8"/>
                    <a:pt x="372" y="3"/>
                    <a:pt x="370" y="0"/>
                  </a:cubicBez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5" name="Freeform 44"/>
            <p:cNvSpPr>
              <a:spLocks/>
            </p:cNvSpPr>
            <p:nvPr/>
          </p:nvSpPr>
          <p:spPr bwMode="auto">
            <a:xfrm>
              <a:off x="3477" y="1887"/>
              <a:ext cx="72" cy="181"/>
            </a:xfrm>
            <a:custGeom>
              <a:avLst/>
              <a:gdLst>
                <a:gd name="T0" fmla="*/ 15 w 133"/>
                <a:gd name="T1" fmla="*/ 12 h 332"/>
                <a:gd name="T2" fmla="*/ 46 w 133"/>
                <a:gd name="T3" fmla="*/ 76 h 332"/>
                <a:gd name="T4" fmla="*/ 46 w 133"/>
                <a:gd name="T5" fmla="*/ 256 h 332"/>
                <a:gd name="T6" fmla="*/ 15 w 133"/>
                <a:gd name="T7" fmla="*/ 320 h 332"/>
                <a:gd name="T8" fmla="*/ 3 w 133"/>
                <a:gd name="T9" fmla="*/ 321 h 332"/>
                <a:gd name="T10" fmla="*/ 2 w 133"/>
                <a:gd name="T11" fmla="*/ 332 h 332"/>
                <a:gd name="T12" fmla="*/ 131 w 133"/>
                <a:gd name="T13" fmla="*/ 332 h 332"/>
                <a:gd name="T14" fmla="*/ 131 w 133"/>
                <a:gd name="T15" fmla="*/ 321 h 332"/>
                <a:gd name="T16" fmla="*/ 118 w 133"/>
                <a:gd name="T17" fmla="*/ 320 h 332"/>
                <a:gd name="T18" fmla="*/ 87 w 133"/>
                <a:gd name="T19" fmla="*/ 256 h 332"/>
                <a:gd name="T20" fmla="*/ 87 w 133"/>
                <a:gd name="T21" fmla="*/ 76 h 332"/>
                <a:gd name="T22" fmla="*/ 118 w 133"/>
                <a:gd name="T23" fmla="*/ 12 h 332"/>
                <a:gd name="T24" fmla="*/ 131 w 133"/>
                <a:gd name="T25" fmla="*/ 11 h 332"/>
                <a:gd name="T26" fmla="*/ 131 w 133"/>
                <a:gd name="T27" fmla="*/ 0 h 332"/>
                <a:gd name="T28" fmla="*/ 2 w 133"/>
                <a:gd name="T29" fmla="*/ 0 h 332"/>
                <a:gd name="T30" fmla="*/ 3 w 133"/>
                <a:gd name="T31" fmla="*/ 11 h 332"/>
                <a:gd name="T32" fmla="*/ 15 w 133"/>
                <a:gd name="T33" fmla="*/ 1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332">
                  <a:moveTo>
                    <a:pt x="15" y="12"/>
                  </a:moveTo>
                  <a:cubicBezTo>
                    <a:pt x="45" y="14"/>
                    <a:pt x="46" y="23"/>
                    <a:pt x="46" y="76"/>
                  </a:cubicBezTo>
                  <a:cubicBezTo>
                    <a:pt x="46" y="256"/>
                    <a:pt x="46" y="256"/>
                    <a:pt x="46" y="256"/>
                  </a:cubicBezTo>
                  <a:cubicBezTo>
                    <a:pt x="46" y="309"/>
                    <a:pt x="45" y="316"/>
                    <a:pt x="15" y="320"/>
                  </a:cubicBezTo>
                  <a:cubicBezTo>
                    <a:pt x="3" y="321"/>
                    <a:pt x="3" y="321"/>
                    <a:pt x="3" y="321"/>
                  </a:cubicBezTo>
                  <a:cubicBezTo>
                    <a:pt x="0" y="324"/>
                    <a:pt x="0" y="330"/>
                    <a:pt x="2" y="332"/>
                  </a:cubicBezTo>
                  <a:cubicBezTo>
                    <a:pt x="131" y="332"/>
                    <a:pt x="131" y="332"/>
                    <a:pt x="131" y="332"/>
                  </a:cubicBezTo>
                  <a:cubicBezTo>
                    <a:pt x="133" y="329"/>
                    <a:pt x="133" y="323"/>
                    <a:pt x="131" y="321"/>
                  </a:cubicBezTo>
                  <a:cubicBezTo>
                    <a:pt x="118" y="320"/>
                    <a:pt x="118" y="320"/>
                    <a:pt x="118" y="320"/>
                  </a:cubicBezTo>
                  <a:cubicBezTo>
                    <a:pt x="88" y="316"/>
                    <a:pt x="87" y="309"/>
                    <a:pt x="87" y="256"/>
                  </a:cubicBezTo>
                  <a:cubicBezTo>
                    <a:pt x="87" y="76"/>
                    <a:pt x="87" y="76"/>
                    <a:pt x="87" y="76"/>
                  </a:cubicBezTo>
                  <a:cubicBezTo>
                    <a:pt x="87" y="23"/>
                    <a:pt x="88" y="14"/>
                    <a:pt x="118" y="12"/>
                  </a:cubicBezTo>
                  <a:cubicBezTo>
                    <a:pt x="131" y="11"/>
                    <a:pt x="131" y="11"/>
                    <a:pt x="131" y="11"/>
                  </a:cubicBezTo>
                  <a:cubicBezTo>
                    <a:pt x="133" y="9"/>
                    <a:pt x="133" y="3"/>
                    <a:pt x="131" y="0"/>
                  </a:cubicBezTo>
                  <a:cubicBezTo>
                    <a:pt x="2" y="0"/>
                    <a:pt x="2" y="0"/>
                    <a:pt x="2" y="0"/>
                  </a:cubicBezTo>
                  <a:cubicBezTo>
                    <a:pt x="0" y="3"/>
                    <a:pt x="0" y="9"/>
                    <a:pt x="3" y="11"/>
                  </a:cubicBezTo>
                  <a:lnTo>
                    <a:pt x="15" y="12"/>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6" name="Freeform 45"/>
            <p:cNvSpPr>
              <a:spLocks/>
            </p:cNvSpPr>
            <p:nvPr/>
          </p:nvSpPr>
          <p:spPr bwMode="auto">
            <a:xfrm>
              <a:off x="4303" y="1887"/>
              <a:ext cx="73" cy="181"/>
            </a:xfrm>
            <a:custGeom>
              <a:avLst/>
              <a:gdLst>
                <a:gd name="T0" fmla="*/ 15 w 133"/>
                <a:gd name="T1" fmla="*/ 12 h 332"/>
                <a:gd name="T2" fmla="*/ 45 w 133"/>
                <a:gd name="T3" fmla="*/ 76 h 332"/>
                <a:gd name="T4" fmla="*/ 45 w 133"/>
                <a:gd name="T5" fmla="*/ 256 h 332"/>
                <a:gd name="T6" fmla="*/ 15 w 133"/>
                <a:gd name="T7" fmla="*/ 320 h 332"/>
                <a:gd name="T8" fmla="*/ 2 w 133"/>
                <a:gd name="T9" fmla="*/ 321 h 332"/>
                <a:gd name="T10" fmla="*/ 2 w 133"/>
                <a:gd name="T11" fmla="*/ 332 h 332"/>
                <a:gd name="T12" fmla="*/ 131 w 133"/>
                <a:gd name="T13" fmla="*/ 332 h 332"/>
                <a:gd name="T14" fmla="*/ 130 w 133"/>
                <a:gd name="T15" fmla="*/ 321 h 332"/>
                <a:gd name="T16" fmla="*/ 118 w 133"/>
                <a:gd name="T17" fmla="*/ 320 h 332"/>
                <a:gd name="T18" fmla="*/ 87 w 133"/>
                <a:gd name="T19" fmla="*/ 256 h 332"/>
                <a:gd name="T20" fmla="*/ 87 w 133"/>
                <a:gd name="T21" fmla="*/ 76 h 332"/>
                <a:gd name="T22" fmla="*/ 118 w 133"/>
                <a:gd name="T23" fmla="*/ 12 h 332"/>
                <a:gd name="T24" fmla="*/ 130 w 133"/>
                <a:gd name="T25" fmla="*/ 11 h 332"/>
                <a:gd name="T26" fmla="*/ 131 w 133"/>
                <a:gd name="T27" fmla="*/ 0 h 332"/>
                <a:gd name="T28" fmla="*/ 2 w 133"/>
                <a:gd name="T29" fmla="*/ 0 h 332"/>
                <a:gd name="T30" fmla="*/ 2 w 133"/>
                <a:gd name="T31" fmla="*/ 11 h 332"/>
                <a:gd name="T32" fmla="*/ 15 w 133"/>
                <a:gd name="T33" fmla="*/ 1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332">
                  <a:moveTo>
                    <a:pt x="15" y="12"/>
                  </a:moveTo>
                  <a:cubicBezTo>
                    <a:pt x="44" y="14"/>
                    <a:pt x="45" y="23"/>
                    <a:pt x="45" y="76"/>
                  </a:cubicBezTo>
                  <a:cubicBezTo>
                    <a:pt x="45" y="256"/>
                    <a:pt x="45" y="256"/>
                    <a:pt x="45" y="256"/>
                  </a:cubicBezTo>
                  <a:cubicBezTo>
                    <a:pt x="45" y="309"/>
                    <a:pt x="44" y="316"/>
                    <a:pt x="15" y="320"/>
                  </a:cubicBezTo>
                  <a:cubicBezTo>
                    <a:pt x="2" y="321"/>
                    <a:pt x="2" y="321"/>
                    <a:pt x="2" y="321"/>
                  </a:cubicBezTo>
                  <a:cubicBezTo>
                    <a:pt x="0" y="324"/>
                    <a:pt x="0" y="330"/>
                    <a:pt x="2" y="332"/>
                  </a:cubicBezTo>
                  <a:cubicBezTo>
                    <a:pt x="131" y="332"/>
                    <a:pt x="131" y="332"/>
                    <a:pt x="131" y="332"/>
                  </a:cubicBezTo>
                  <a:cubicBezTo>
                    <a:pt x="132" y="329"/>
                    <a:pt x="133" y="323"/>
                    <a:pt x="130" y="321"/>
                  </a:cubicBezTo>
                  <a:cubicBezTo>
                    <a:pt x="118" y="320"/>
                    <a:pt x="118" y="320"/>
                    <a:pt x="118" y="320"/>
                  </a:cubicBezTo>
                  <a:cubicBezTo>
                    <a:pt x="88" y="316"/>
                    <a:pt x="87" y="309"/>
                    <a:pt x="87" y="256"/>
                  </a:cubicBezTo>
                  <a:cubicBezTo>
                    <a:pt x="87" y="76"/>
                    <a:pt x="87" y="76"/>
                    <a:pt x="87" y="76"/>
                  </a:cubicBezTo>
                  <a:cubicBezTo>
                    <a:pt x="87" y="23"/>
                    <a:pt x="88" y="14"/>
                    <a:pt x="118" y="12"/>
                  </a:cubicBezTo>
                  <a:cubicBezTo>
                    <a:pt x="130" y="11"/>
                    <a:pt x="130" y="11"/>
                    <a:pt x="130" y="11"/>
                  </a:cubicBezTo>
                  <a:cubicBezTo>
                    <a:pt x="133" y="9"/>
                    <a:pt x="132" y="3"/>
                    <a:pt x="131" y="0"/>
                  </a:cubicBezTo>
                  <a:cubicBezTo>
                    <a:pt x="2" y="0"/>
                    <a:pt x="2" y="0"/>
                    <a:pt x="2" y="0"/>
                  </a:cubicBezTo>
                  <a:cubicBezTo>
                    <a:pt x="0" y="3"/>
                    <a:pt x="0" y="9"/>
                    <a:pt x="2" y="11"/>
                  </a:cubicBezTo>
                  <a:lnTo>
                    <a:pt x="15" y="12"/>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7" name="Freeform 46"/>
            <p:cNvSpPr>
              <a:spLocks/>
            </p:cNvSpPr>
            <p:nvPr/>
          </p:nvSpPr>
          <p:spPr bwMode="auto">
            <a:xfrm>
              <a:off x="4604" y="1887"/>
              <a:ext cx="171" cy="181"/>
            </a:xfrm>
            <a:custGeom>
              <a:avLst/>
              <a:gdLst>
                <a:gd name="T0" fmla="*/ 17 w 313"/>
                <a:gd name="T1" fmla="*/ 13 h 332"/>
                <a:gd name="T2" fmla="*/ 57 w 313"/>
                <a:gd name="T3" fmla="*/ 52 h 332"/>
                <a:gd name="T4" fmla="*/ 116 w 313"/>
                <a:gd name="T5" fmla="*/ 168 h 332"/>
                <a:gd name="T6" fmla="*/ 132 w 313"/>
                <a:gd name="T7" fmla="*/ 230 h 332"/>
                <a:gd name="T8" fmla="*/ 132 w 313"/>
                <a:gd name="T9" fmla="*/ 256 h 332"/>
                <a:gd name="T10" fmla="*/ 102 w 313"/>
                <a:gd name="T11" fmla="*/ 320 h 332"/>
                <a:gd name="T12" fmla="*/ 86 w 313"/>
                <a:gd name="T13" fmla="*/ 321 h 332"/>
                <a:gd name="T14" fmla="*/ 86 w 313"/>
                <a:gd name="T15" fmla="*/ 332 h 332"/>
                <a:gd name="T16" fmla="*/ 223 w 313"/>
                <a:gd name="T17" fmla="*/ 332 h 332"/>
                <a:gd name="T18" fmla="*/ 223 w 313"/>
                <a:gd name="T19" fmla="*/ 321 h 332"/>
                <a:gd name="T20" fmla="*/ 204 w 313"/>
                <a:gd name="T21" fmla="*/ 320 h 332"/>
                <a:gd name="T22" fmla="*/ 174 w 313"/>
                <a:gd name="T23" fmla="*/ 256 h 332"/>
                <a:gd name="T24" fmla="*/ 174 w 313"/>
                <a:gd name="T25" fmla="*/ 230 h 332"/>
                <a:gd name="T26" fmla="*/ 197 w 313"/>
                <a:gd name="T27" fmla="*/ 148 h 332"/>
                <a:gd name="T28" fmla="*/ 229 w 313"/>
                <a:gd name="T29" fmla="*/ 93 h 332"/>
                <a:gd name="T30" fmla="*/ 295 w 313"/>
                <a:gd name="T31" fmla="*/ 13 h 332"/>
                <a:gd name="T32" fmla="*/ 310 w 313"/>
                <a:gd name="T33" fmla="*/ 11 h 332"/>
                <a:gd name="T34" fmla="*/ 310 w 313"/>
                <a:gd name="T35" fmla="*/ 0 h 332"/>
                <a:gd name="T36" fmla="*/ 212 w 313"/>
                <a:gd name="T37" fmla="*/ 0 h 332"/>
                <a:gd name="T38" fmla="*/ 212 w 313"/>
                <a:gd name="T39" fmla="*/ 11 h 332"/>
                <a:gd name="T40" fmla="*/ 221 w 313"/>
                <a:gd name="T41" fmla="*/ 12 h 332"/>
                <a:gd name="T42" fmla="*/ 243 w 313"/>
                <a:gd name="T43" fmla="*/ 20 h 332"/>
                <a:gd name="T44" fmla="*/ 210 w 313"/>
                <a:gd name="T45" fmla="*/ 87 h 332"/>
                <a:gd name="T46" fmla="*/ 162 w 313"/>
                <a:gd name="T47" fmla="*/ 172 h 332"/>
                <a:gd name="T48" fmla="*/ 105 w 313"/>
                <a:gd name="T49" fmla="*/ 60 h 332"/>
                <a:gd name="T50" fmla="*/ 90 w 313"/>
                <a:gd name="T51" fmla="*/ 21 h 332"/>
                <a:gd name="T52" fmla="*/ 111 w 313"/>
                <a:gd name="T53" fmla="*/ 12 h 332"/>
                <a:gd name="T54" fmla="*/ 118 w 313"/>
                <a:gd name="T55" fmla="*/ 11 h 332"/>
                <a:gd name="T56" fmla="*/ 118 w 313"/>
                <a:gd name="T57" fmla="*/ 0 h 332"/>
                <a:gd name="T58" fmla="*/ 2 w 313"/>
                <a:gd name="T59" fmla="*/ 0 h 332"/>
                <a:gd name="T60" fmla="*/ 3 w 313"/>
                <a:gd name="T61" fmla="*/ 11 h 332"/>
                <a:gd name="T62" fmla="*/ 17 w 313"/>
                <a:gd name="T63"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3" h="332">
                  <a:moveTo>
                    <a:pt x="17" y="13"/>
                  </a:moveTo>
                  <a:cubicBezTo>
                    <a:pt x="32" y="16"/>
                    <a:pt x="39" y="19"/>
                    <a:pt x="57" y="52"/>
                  </a:cubicBezTo>
                  <a:cubicBezTo>
                    <a:pt x="116" y="168"/>
                    <a:pt x="116" y="168"/>
                    <a:pt x="116" y="168"/>
                  </a:cubicBezTo>
                  <a:cubicBezTo>
                    <a:pt x="131" y="196"/>
                    <a:pt x="132" y="202"/>
                    <a:pt x="132" y="230"/>
                  </a:cubicBezTo>
                  <a:cubicBezTo>
                    <a:pt x="132" y="256"/>
                    <a:pt x="132" y="256"/>
                    <a:pt x="132" y="256"/>
                  </a:cubicBezTo>
                  <a:cubicBezTo>
                    <a:pt x="132" y="310"/>
                    <a:pt x="131" y="317"/>
                    <a:pt x="102" y="320"/>
                  </a:cubicBezTo>
                  <a:cubicBezTo>
                    <a:pt x="86" y="321"/>
                    <a:pt x="86" y="321"/>
                    <a:pt x="86" y="321"/>
                  </a:cubicBezTo>
                  <a:cubicBezTo>
                    <a:pt x="84" y="324"/>
                    <a:pt x="84" y="330"/>
                    <a:pt x="86" y="332"/>
                  </a:cubicBezTo>
                  <a:cubicBezTo>
                    <a:pt x="223" y="332"/>
                    <a:pt x="223" y="332"/>
                    <a:pt x="223" y="332"/>
                  </a:cubicBezTo>
                  <a:cubicBezTo>
                    <a:pt x="225" y="330"/>
                    <a:pt x="225" y="324"/>
                    <a:pt x="223" y="321"/>
                  </a:cubicBezTo>
                  <a:cubicBezTo>
                    <a:pt x="204" y="320"/>
                    <a:pt x="204" y="320"/>
                    <a:pt x="204" y="320"/>
                  </a:cubicBezTo>
                  <a:cubicBezTo>
                    <a:pt x="177" y="318"/>
                    <a:pt x="174" y="310"/>
                    <a:pt x="174" y="256"/>
                  </a:cubicBezTo>
                  <a:cubicBezTo>
                    <a:pt x="174" y="230"/>
                    <a:pt x="174" y="230"/>
                    <a:pt x="174" y="230"/>
                  </a:cubicBezTo>
                  <a:cubicBezTo>
                    <a:pt x="174" y="191"/>
                    <a:pt x="175" y="186"/>
                    <a:pt x="197" y="148"/>
                  </a:cubicBezTo>
                  <a:cubicBezTo>
                    <a:pt x="229" y="93"/>
                    <a:pt x="229" y="93"/>
                    <a:pt x="229" y="93"/>
                  </a:cubicBezTo>
                  <a:cubicBezTo>
                    <a:pt x="254" y="50"/>
                    <a:pt x="269" y="18"/>
                    <a:pt x="295" y="13"/>
                  </a:cubicBezTo>
                  <a:cubicBezTo>
                    <a:pt x="310" y="11"/>
                    <a:pt x="310" y="11"/>
                    <a:pt x="310" y="11"/>
                  </a:cubicBezTo>
                  <a:cubicBezTo>
                    <a:pt x="313" y="8"/>
                    <a:pt x="313" y="3"/>
                    <a:pt x="310" y="0"/>
                  </a:cubicBezTo>
                  <a:cubicBezTo>
                    <a:pt x="212" y="0"/>
                    <a:pt x="212" y="0"/>
                    <a:pt x="212" y="0"/>
                  </a:cubicBezTo>
                  <a:cubicBezTo>
                    <a:pt x="209" y="3"/>
                    <a:pt x="209" y="8"/>
                    <a:pt x="212" y="11"/>
                  </a:cubicBezTo>
                  <a:cubicBezTo>
                    <a:pt x="221" y="12"/>
                    <a:pt x="221" y="12"/>
                    <a:pt x="221" y="12"/>
                  </a:cubicBezTo>
                  <a:cubicBezTo>
                    <a:pt x="233" y="13"/>
                    <a:pt x="243" y="17"/>
                    <a:pt x="243" y="20"/>
                  </a:cubicBezTo>
                  <a:cubicBezTo>
                    <a:pt x="243" y="26"/>
                    <a:pt x="224" y="60"/>
                    <a:pt x="210" y="87"/>
                  </a:cubicBezTo>
                  <a:cubicBezTo>
                    <a:pt x="195" y="116"/>
                    <a:pt x="178" y="145"/>
                    <a:pt x="162" y="172"/>
                  </a:cubicBezTo>
                  <a:cubicBezTo>
                    <a:pt x="143" y="137"/>
                    <a:pt x="124" y="97"/>
                    <a:pt x="105" y="60"/>
                  </a:cubicBezTo>
                  <a:cubicBezTo>
                    <a:pt x="103" y="55"/>
                    <a:pt x="90" y="26"/>
                    <a:pt x="90" y="21"/>
                  </a:cubicBezTo>
                  <a:cubicBezTo>
                    <a:pt x="90" y="17"/>
                    <a:pt x="93" y="15"/>
                    <a:pt x="111" y="12"/>
                  </a:cubicBezTo>
                  <a:cubicBezTo>
                    <a:pt x="118" y="11"/>
                    <a:pt x="118" y="11"/>
                    <a:pt x="118" y="11"/>
                  </a:cubicBezTo>
                  <a:cubicBezTo>
                    <a:pt x="120" y="9"/>
                    <a:pt x="120" y="3"/>
                    <a:pt x="118" y="0"/>
                  </a:cubicBezTo>
                  <a:cubicBezTo>
                    <a:pt x="2" y="0"/>
                    <a:pt x="2" y="0"/>
                    <a:pt x="2" y="0"/>
                  </a:cubicBezTo>
                  <a:cubicBezTo>
                    <a:pt x="0" y="3"/>
                    <a:pt x="0" y="8"/>
                    <a:pt x="3" y="11"/>
                  </a:cubicBezTo>
                  <a:lnTo>
                    <a:pt x="17" y="13"/>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8" name="Freeform 47"/>
            <p:cNvSpPr>
              <a:spLocks/>
            </p:cNvSpPr>
            <p:nvPr/>
          </p:nvSpPr>
          <p:spPr bwMode="auto">
            <a:xfrm>
              <a:off x="5094" y="1887"/>
              <a:ext cx="125" cy="181"/>
            </a:xfrm>
            <a:custGeom>
              <a:avLst/>
              <a:gdLst>
                <a:gd name="T0" fmla="*/ 228 w 229"/>
                <a:gd name="T1" fmla="*/ 0 h 332"/>
                <a:gd name="T2" fmla="*/ 160 w 229"/>
                <a:gd name="T3" fmla="*/ 0 h 332"/>
                <a:gd name="T4" fmla="*/ 67 w 229"/>
                <a:gd name="T5" fmla="*/ 0 h 332"/>
                <a:gd name="T6" fmla="*/ 7 w 229"/>
                <a:gd name="T7" fmla="*/ 0 h 332"/>
                <a:gd name="T8" fmla="*/ 7 w 229"/>
                <a:gd name="T9" fmla="*/ 11 h 332"/>
                <a:gd name="T10" fmla="*/ 16 w 229"/>
                <a:gd name="T11" fmla="*/ 12 h 332"/>
                <a:gd name="T12" fmla="*/ 46 w 229"/>
                <a:gd name="T13" fmla="*/ 75 h 332"/>
                <a:gd name="T14" fmla="*/ 46 w 229"/>
                <a:gd name="T15" fmla="*/ 257 h 332"/>
                <a:gd name="T16" fmla="*/ 16 w 229"/>
                <a:gd name="T17" fmla="*/ 320 h 332"/>
                <a:gd name="T18" fmla="*/ 3 w 229"/>
                <a:gd name="T19" fmla="*/ 321 h 332"/>
                <a:gd name="T20" fmla="*/ 2 w 229"/>
                <a:gd name="T21" fmla="*/ 332 h 332"/>
                <a:gd name="T22" fmla="*/ 135 w 229"/>
                <a:gd name="T23" fmla="*/ 332 h 332"/>
                <a:gd name="T24" fmla="*/ 135 w 229"/>
                <a:gd name="T25" fmla="*/ 321 h 332"/>
                <a:gd name="T26" fmla="*/ 118 w 229"/>
                <a:gd name="T27" fmla="*/ 320 h 332"/>
                <a:gd name="T28" fmla="*/ 87 w 229"/>
                <a:gd name="T29" fmla="*/ 257 h 332"/>
                <a:gd name="T30" fmla="*/ 87 w 229"/>
                <a:gd name="T31" fmla="*/ 187 h 332"/>
                <a:gd name="T32" fmla="*/ 104 w 229"/>
                <a:gd name="T33" fmla="*/ 173 h 332"/>
                <a:gd name="T34" fmla="*/ 138 w 229"/>
                <a:gd name="T35" fmla="*/ 173 h 332"/>
                <a:gd name="T36" fmla="*/ 177 w 229"/>
                <a:gd name="T37" fmla="*/ 176 h 332"/>
                <a:gd name="T38" fmla="*/ 193 w 229"/>
                <a:gd name="T39" fmla="*/ 195 h 332"/>
                <a:gd name="T40" fmla="*/ 198 w 229"/>
                <a:gd name="T41" fmla="*/ 215 h 332"/>
                <a:gd name="T42" fmla="*/ 209 w 229"/>
                <a:gd name="T43" fmla="*/ 216 h 332"/>
                <a:gd name="T44" fmla="*/ 209 w 229"/>
                <a:gd name="T45" fmla="*/ 113 h 332"/>
                <a:gd name="T46" fmla="*/ 198 w 229"/>
                <a:gd name="T47" fmla="*/ 115 h 332"/>
                <a:gd name="T48" fmla="*/ 193 w 229"/>
                <a:gd name="T49" fmla="*/ 135 h 332"/>
                <a:gd name="T50" fmla="*/ 181 w 229"/>
                <a:gd name="T51" fmla="*/ 153 h 332"/>
                <a:gd name="T52" fmla="*/ 138 w 229"/>
                <a:gd name="T53" fmla="*/ 156 h 332"/>
                <a:gd name="T54" fmla="*/ 104 w 229"/>
                <a:gd name="T55" fmla="*/ 156 h 332"/>
                <a:gd name="T56" fmla="*/ 87 w 229"/>
                <a:gd name="T57" fmla="*/ 142 h 332"/>
                <a:gd name="T58" fmla="*/ 87 w 229"/>
                <a:gd name="T59" fmla="*/ 36 h 332"/>
                <a:gd name="T60" fmla="*/ 102 w 229"/>
                <a:gd name="T61" fmla="*/ 16 h 332"/>
                <a:gd name="T62" fmla="*/ 133 w 229"/>
                <a:gd name="T63" fmla="*/ 16 h 332"/>
                <a:gd name="T64" fmla="*/ 182 w 229"/>
                <a:gd name="T65" fmla="*/ 19 h 332"/>
                <a:gd name="T66" fmla="*/ 217 w 229"/>
                <a:gd name="T67" fmla="*/ 66 h 332"/>
                <a:gd name="T68" fmla="*/ 229 w 229"/>
                <a:gd name="T69" fmla="*/ 65 h 332"/>
                <a:gd name="T70" fmla="*/ 228 w 229"/>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9" h="332">
                  <a:moveTo>
                    <a:pt x="228" y="0"/>
                  </a:moveTo>
                  <a:cubicBezTo>
                    <a:pt x="160" y="0"/>
                    <a:pt x="160" y="0"/>
                    <a:pt x="160" y="0"/>
                  </a:cubicBezTo>
                  <a:cubicBezTo>
                    <a:pt x="67" y="0"/>
                    <a:pt x="67" y="0"/>
                    <a:pt x="67" y="0"/>
                  </a:cubicBezTo>
                  <a:cubicBezTo>
                    <a:pt x="7" y="0"/>
                    <a:pt x="7" y="0"/>
                    <a:pt x="7" y="0"/>
                  </a:cubicBezTo>
                  <a:cubicBezTo>
                    <a:pt x="5" y="3"/>
                    <a:pt x="5" y="9"/>
                    <a:pt x="7" y="11"/>
                  </a:cubicBezTo>
                  <a:cubicBezTo>
                    <a:pt x="16" y="12"/>
                    <a:pt x="16" y="12"/>
                    <a:pt x="16" y="12"/>
                  </a:cubicBezTo>
                  <a:cubicBezTo>
                    <a:pt x="45" y="16"/>
                    <a:pt x="46" y="23"/>
                    <a:pt x="46" y="75"/>
                  </a:cubicBezTo>
                  <a:cubicBezTo>
                    <a:pt x="46" y="257"/>
                    <a:pt x="46" y="257"/>
                    <a:pt x="46" y="257"/>
                  </a:cubicBezTo>
                  <a:cubicBezTo>
                    <a:pt x="46" y="310"/>
                    <a:pt x="45" y="316"/>
                    <a:pt x="16" y="320"/>
                  </a:cubicBezTo>
                  <a:cubicBezTo>
                    <a:pt x="3" y="321"/>
                    <a:pt x="3" y="321"/>
                    <a:pt x="3" y="321"/>
                  </a:cubicBezTo>
                  <a:cubicBezTo>
                    <a:pt x="0" y="324"/>
                    <a:pt x="1" y="330"/>
                    <a:pt x="2" y="332"/>
                  </a:cubicBezTo>
                  <a:cubicBezTo>
                    <a:pt x="135" y="332"/>
                    <a:pt x="135" y="332"/>
                    <a:pt x="135" y="332"/>
                  </a:cubicBezTo>
                  <a:cubicBezTo>
                    <a:pt x="137" y="329"/>
                    <a:pt x="137" y="323"/>
                    <a:pt x="135" y="321"/>
                  </a:cubicBezTo>
                  <a:cubicBezTo>
                    <a:pt x="118" y="320"/>
                    <a:pt x="118" y="320"/>
                    <a:pt x="118" y="320"/>
                  </a:cubicBezTo>
                  <a:cubicBezTo>
                    <a:pt x="88" y="317"/>
                    <a:pt x="87" y="310"/>
                    <a:pt x="87" y="257"/>
                  </a:cubicBezTo>
                  <a:cubicBezTo>
                    <a:pt x="87" y="187"/>
                    <a:pt x="87" y="187"/>
                    <a:pt x="87" y="187"/>
                  </a:cubicBezTo>
                  <a:cubicBezTo>
                    <a:pt x="87" y="174"/>
                    <a:pt x="89" y="173"/>
                    <a:pt x="104" y="173"/>
                  </a:cubicBezTo>
                  <a:cubicBezTo>
                    <a:pt x="138" y="173"/>
                    <a:pt x="138" y="173"/>
                    <a:pt x="138" y="173"/>
                  </a:cubicBezTo>
                  <a:cubicBezTo>
                    <a:pt x="157" y="173"/>
                    <a:pt x="170" y="174"/>
                    <a:pt x="177" y="176"/>
                  </a:cubicBezTo>
                  <a:cubicBezTo>
                    <a:pt x="186" y="179"/>
                    <a:pt x="191" y="186"/>
                    <a:pt x="193" y="195"/>
                  </a:cubicBezTo>
                  <a:cubicBezTo>
                    <a:pt x="198" y="215"/>
                    <a:pt x="198" y="215"/>
                    <a:pt x="198" y="215"/>
                  </a:cubicBezTo>
                  <a:cubicBezTo>
                    <a:pt x="201" y="217"/>
                    <a:pt x="206" y="217"/>
                    <a:pt x="209" y="216"/>
                  </a:cubicBezTo>
                  <a:cubicBezTo>
                    <a:pt x="209" y="113"/>
                    <a:pt x="209" y="113"/>
                    <a:pt x="209" y="113"/>
                  </a:cubicBezTo>
                  <a:cubicBezTo>
                    <a:pt x="206" y="112"/>
                    <a:pt x="200" y="112"/>
                    <a:pt x="198" y="115"/>
                  </a:cubicBezTo>
                  <a:cubicBezTo>
                    <a:pt x="193" y="135"/>
                    <a:pt x="193" y="135"/>
                    <a:pt x="193" y="135"/>
                  </a:cubicBezTo>
                  <a:cubicBezTo>
                    <a:pt x="190" y="148"/>
                    <a:pt x="186" y="151"/>
                    <a:pt x="181" y="153"/>
                  </a:cubicBezTo>
                  <a:cubicBezTo>
                    <a:pt x="175" y="155"/>
                    <a:pt x="159" y="156"/>
                    <a:pt x="138" y="156"/>
                  </a:cubicBezTo>
                  <a:cubicBezTo>
                    <a:pt x="104" y="156"/>
                    <a:pt x="104" y="156"/>
                    <a:pt x="104" y="156"/>
                  </a:cubicBezTo>
                  <a:cubicBezTo>
                    <a:pt x="89" y="156"/>
                    <a:pt x="87" y="156"/>
                    <a:pt x="87" y="142"/>
                  </a:cubicBezTo>
                  <a:cubicBezTo>
                    <a:pt x="87" y="36"/>
                    <a:pt x="87" y="36"/>
                    <a:pt x="87" y="36"/>
                  </a:cubicBezTo>
                  <a:cubicBezTo>
                    <a:pt x="87" y="17"/>
                    <a:pt x="87" y="16"/>
                    <a:pt x="102" y="16"/>
                  </a:cubicBezTo>
                  <a:cubicBezTo>
                    <a:pt x="133" y="16"/>
                    <a:pt x="133" y="16"/>
                    <a:pt x="133" y="16"/>
                  </a:cubicBezTo>
                  <a:cubicBezTo>
                    <a:pt x="154" y="16"/>
                    <a:pt x="171" y="16"/>
                    <a:pt x="182" y="19"/>
                  </a:cubicBezTo>
                  <a:cubicBezTo>
                    <a:pt x="207" y="26"/>
                    <a:pt x="213" y="44"/>
                    <a:pt x="217" y="66"/>
                  </a:cubicBezTo>
                  <a:cubicBezTo>
                    <a:pt x="221" y="69"/>
                    <a:pt x="228" y="68"/>
                    <a:pt x="229" y="65"/>
                  </a:cubicBezTo>
                  <a:cubicBezTo>
                    <a:pt x="228" y="46"/>
                    <a:pt x="228" y="23"/>
                    <a:pt x="228" y="0"/>
                  </a:cubicBez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49" name="Freeform 48"/>
            <p:cNvSpPr>
              <a:spLocks noEditPoints="1"/>
            </p:cNvSpPr>
            <p:nvPr/>
          </p:nvSpPr>
          <p:spPr bwMode="auto">
            <a:xfrm>
              <a:off x="3963" y="1887"/>
              <a:ext cx="177" cy="185"/>
            </a:xfrm>
            <a:custGeom>
              <a:avLst/>
              <a:gdLst>
                <a:gd name="T0" fmla="*/ 322 w 325"/>
                <a:gd name="T1" fmla="*/ 328 h 338"/>
                <a:gd name="T2" fmla="*/ 287 w 325"/>
                <a:gd name="T3" fmla="*/ 314 h 338"/>
                <a:gd name="T4" fmla="*/ 186 w 325"/>
                <a:gd name="T5" fmla="*/ 180 h 338"/>
                <a:gd name="T6" fmla="*/ 183 w 325"/>
                <a:gd name="T7" fmla="*/ 168 h 338"/>
                <a:gd name="T8" fmla="*/ 246 w 325"/>
                <a:gd name="T9" fmla="*/ 84 h 338"/>
                <a:gd name="T10" fmla="*/ 204 w 325"/>
                <a:gd name="T11" fmla="*/ 13 h 338"/>
                <a:gd name="T12" fmla="*/ 169 w 325"/>
                <a:gd name="T13" fmla="*/ 2 h 338"/>
                <a:gd name="T14" fmla="*/ 157 w 325"/>
                <a:gd name="T15" fmla="*/ 0 h 338"/>
                <a:gd name="T16" fmla="*/ 144 w 325"/>
                <a:gd name="T17" fmla="*/ 0 h 338"/>
                <a:gd name="T18" fmla="*/ 55 w 325"/>
                <a:gd name="T19" fmla="*/ 0 h 338"/>
                <a:gd name="T20" fmla="*/ 38 w 325"/>
                <a:gd name="T21" fmla="*/ 0 h 338"/>
                <a:gd name="T22" fmla="*/ 8 w 325"/>
                <a:gd name="T23" fmla="*/ 2 h 338"/>
                <a:gd name="T24" fmla="*/ 7 w 325"/>
                <a:gd name="T25" fmla="*/ 15 h 338"/>
                <a:gd name="T26" fmla="*/ 23 w 325"/>
                <a:gd name="T27" fmla="*/ 17 h 338"/>
                <a:gd name="T28" fmla="*/ 45 w 325"/>
                <a:gd name="T29" fmla="*/ 76 h 338"/>
                <a:gd name="T30" fmla="*/ 45 w 325"/>
                <a:gd name="T31" fmla="*/ 257 h 338"/>
                <a:gd name="T32" fmla="*/ 15 w 325"/>
                <a:gd name="T33" fmla="*/ 320 h 338"/>
                <a:gd name="T34" fmla="*/ 3 w 325"/>
                <a:gd name="T35" fmla="*/ 321 h 338"/>
                <a:gd name="T36" fmla="*/ 2 w 325"/>
                <a:gd name="T37" fmla="*/ 332 h 338"/>
                <a:gd name="T38" fmla="*/ 128 w 325"/>
                <a:gd name="T39" fmla="*/ 332 h 338"/>
                <a:gd name="T40" fmla="*/ 128 w 325"/>
                <a:gd name="T41" fmla="*/ 321 h 338"/>
                <a:gd name="T42" fmla="*/ 117 w 325"/>
                <a:gd name="T43" fmla="*/ 320 h 338"/>
                <a:gd name="T44" fmla="*/ 87 w 325"/>
                <a:gd name="T45" fmla="*/ 257 h 338"/>
                <a:gd name="T46" fmla="*/ 87 w 325"/>
                <a:gd name="T47" fmla="*/ 193 h 338"/>
                <a:gd name="T48" fmla="*/ 110 w 325"/>
                <a:gd name="T49" fmla="*/ 182 h 338"/>
                <a:gd name="T50" fmla="*/ 146 w 325"/>
                <a:gd name="T51" fmla="*/ 198 h 338"/>
                <a:gd name="T52" fmla="*/ 196 w 325"/>
                <a:gd name="T53" fmla="*/ 275 h 338"/>
                <a:gd name="T54" fmla="*/ 300 w 325"/>
                <a:gd name="T55" fmla="*/ 338 h 338"/>
                <a:gd name="T56" fmla="*/ 322 w 325"/>
                <a:gd name="T57" fmla="*/ 335 h 338"/>
                <a:gd name="T58" fmla="*/ 322 w 325"/>
                <a:gd name="T59" fmla="*/ 328 h 338"/>
                <a:gd name="T60" fmla="*/ 175 w 325"/>
                <a:gd name="T61" fmla="*/ 154 h 338"/>
                <a:gd name="T62" fmla="*/ 123 w 325"/>
                <a:gd name="T63" fmla="*/ 167 h 338"/>
                <a:gd name="T64" fmla="*/ 88 w 325"/>
                <a:gd name="T65" fmla="*/ 165 h 338"/>
                <a:gd name="T66" fmla="*/ 87 w 325"/>
                <a:gd name="T67" fmla="*/ 148 h 338"/>
                <a:gd name="T68" fmla="*/ 87 w 325"/>
                <a:gd name="T69" fmla="*/ 30 h 338"/>
                <a:gd name="T70" fmla="*/ 120 w 325"/>
                <a:gd name="T71" fmla="*/ 14 h 338"/>
                <a:gd name="T72" fmla="*/ 200 w 325"/>
                <a:gd name="T73" fmla="*/ 92 h 338"/>
                <a:gd name="T74" fmla="*/ 175 w 325"/>
                <a:gd name="T75" fmla="*/ 1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338">
                  <a:moveTo>
                    <a:pt x="322" y="328"/>
                  </a:moveTo>
                  <a:cubicBezTo>
                    <a:pt x="308" y="327"/>
                    <a:pt x="295" y="322"/>
                    <a:pt x="287" y="314"/>
                  </a:cubicBezTo>
                  <a:cubicBezTo>
                    <a:pt x="253" y="286"/>
                    <a:pt x="226" y="245"/>
                    <a:pt x="186" y="180"/>
                  </a:cubicBezTo>
                  <a:cubicBezTo>
                    <a:pt x="183" y="176"/>
                    <a:pt x="181" y="171"/>
                    <a:pt x="183" y="168"/>
                  </a:cubicBezTo>
                  <a:cubicBezTo>
                    <a:pt x="208" y="158"/>
                    <a:pt x="246" y="132"/>
                    <a:pt x="246" y="84"/>
                  </a:cubicBezTo>
                  <a:cubicBezTo>
                    <a:pt x="246" y="49"/>
                    <a:pt x="228" y="26"/>
                    <a:pt x="204" y="13"/>
                  </a:cubicBezTo>
                  <a:cubicBezTo>
                    <a:pt x="194" y="8"/>
                    <a:pt x="182" y="4"/>
                    <a:pt x="169" y="2"/>
                  </a:cubicBezTo>
                  <a:cubicBezTo>
                    <a:pt x="168" y="2"/>
                    <a:pt x="162" y="1"/>
                    <a:pt x="157" y="0"/>
                  </a:cubicBezTo>
                  <a:cubicBezTo>
                    <a:pt x="156" y="0"/>
                    <a:pt x="149" y="0"/>
                    <a:pt x="144" y="0"/>
                  </a:cubicBezTo>
                  <a:cubicBezTo>
                    <a:pt x="55" y="0"/>
                    <a:pt x="55" y="0"/>
                    <a:pt x="55" y="0"/>
                  </a:cubicBezTo>
                  <a:cubicBezTo>
                    <a:pt x="49" y="0"/>
                    <a:pt x="40" y="0"/>
                    <a:pt x="38" y="0"/>
                  </a:cubicBezTo>
                  <a:cubicBezTo>
                    <a:pt x="27" y="1"/>
                    <a:pt x="17" y="2"/>
                    <a:pt x="8" y="2"/>
                  </a:cubicBezTo>
                  <a:cubicBezTo>
                    <a:pt x="4" y="4"/>
                    <a:pt x="4" y="12"/>
                    <a:pt x="7" y="15"/>
                  </a:cubicBezTo>
                  <a:cubicBezTo>
                    <a:pt x="23" y="17"/>
                    <a:pt x="23" y="17"/>
                    <a:pt x="23" y="17"/>
                  </a:cubicBezTo>
                  <a:cubicBezTo>
                    <a:pt x="44" y="20"/>
                    <a:pt x="45" y="28"/>
                    <a:pt x="45" y="76"/>
                  </a:cubicBezTo>
                  <a:cubicBezTo>
                    <a:pt x="45" y="257"/>
                    <a:pt x="45" y="257"/>
                    <a:pt x="45" y="257"/>
                  </a:cubicBezTo>
                  <a:cubicBezTo>
                    <a:pt x="45" y="310"/>
                    <a:pt x="44" y="316"/>
                    <a:pt x="15" y="320"/>
                  </a:cubicBezTo>
                  <a:cubicBezTo>
                    <a:pt x="3" y="321"/>
                    <a:pt x="3" y="321"/>
                    <a:pt x="3" y="321"/>
                  </a:cubicBezTo>
                  <a:cubicBezTo>
                    <a:pt x="0" y="324"/>
                    <a:pt x="0" y="330"/>
                    <a:pt x="2" y="332"/>
                  </a:cubicBezTo>
                  <a:cubicBezTo>
                    <a:pt x="128" y="332"/>
                    <a:pt x="128" y="332"/>
                    <a:pt x="128" y="332"/>
                  </a:cubicBezTo>
                  <a:cubicBezTo>
                    <a:pt x="130" y="329"/>
                    <a:pt x="130" y="323"/>
                    <a:pt x="128" y="321"/>
                  </a:cubicBezTo>
                  <a:cubicBezTo>
                    <a:pt x="117" y="320"/>
                    <a:pt x="117" y="320"/>
                    <a:pt x="117" y="320"/>
                  </a:cubicBezTo>
                  <a:cubicBezTo>
                    <a:pt x="88" y="316"/>
                    <a:pt x="87" y="310"/>
                    <a:pt x="87" y="257"/>
                  </a:cubicBezTo>
                  <a:cubicBezTo>
                    <a:pt x="87" y="193"/>
                    <a:pt x="87" y="193"/>
                    <a:pt x="87" y="193"/>
                  </a:cubicBezTo>
                  <a:cubicBezTo>
                    <a:pt x="87" y="183"/>
                    <a:pt x="88" y="182"/>
                    <a:pt x="110" y="182"/>
                  </a:cubicBezTo>
                  <a:cubicBezTo>
                    <a:pt x="131" y="182"/>
                    <a:pt x="139" y="187"/>
                    <a:pt x="146" y="198"/>
                  </a:cubicBezTo>
                  <a:cubicBezTo>
                    <a:pt x="162" y="221"/>
                    <a:pt x="183" y="256"/>
                    <a:pt x="196" y="275"/>
                  </a:cubicBezTo>
                  <a:cubicBezTo>
                    <a:pt x="231" y="325"/>
                    <a:pt x="257" y="338"/>
                    <a:pt x="300" y="338"/>
                  </a:cubicBezTo>
                  <a:cubicBezTo>
                    <a:pt x="310" y="338"/>
                    <a:pt x="318" y="337"/>
                    <a:pt x="322" y="335"/>
                  </a:cubicBezTo>
                  <a:cubicBezTo>
                    <a:pt x="325" y="333"/>
                    <a:pt x="324" y="329"/>
                    <a:pt x="322" y="328"/>
                  </a:cubicBezTo>
                  <a:close/>
                  <a:moveTo>
                    <a:pt x="175" y="154"/>
                  </a:moveTo>
                  <a:cubicBezTo>
                    <a:pt x="160" y="165"/>
                    <a:pt x="141" y="167"/>
                    <a:pt x="123" y="167"/>
                  </a:cubicBezTo>
                  <a:cubicBezTo>
                    <a:pt x="97" y="167"/>
                    <a:pt x="90" y="166"/>
                    <a:pt x="88" y="165"/>
                  </a:cubicBezTo>
                  <a:cubicBezTo>
                    <a:pt x="87" y="163"/>
                    <a:pt x="87" y="157"/>
                    <a:pt x="87" y="148"/>
                  </a:cubicBezTo>
                  <a:cubicBezTo>
                    <a:pt x="87" y="30"/>
                    <a:pt x="87" y="30"/>
                    <a:pt x="87" y="30"/>
                  </a:cubicBezTo>
                  <a:cubicBezTo>
                    <a:pt x="87" y="16"/>
                    <a:pt x="88" y="14"/>
                    <a:pt x="120" y="14"/>
                  </a:cubicBezTo>
                  <a:cubicBezTo>
                    <a:pt x="176" y="14"/>
                    <a:pt x="200" y="52"/>
                    <a:pt x="200" y="92"/>
                  </a:cubicBezTo>
                  <a:cubicBezTo>
                    <a:pt x="200" y="126"/>
                    <a:pt x="189" y="143"/>
                    <a:pt x="175" y="154"/>
                  </a:cubicBez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0" name="Freeform 49"/>
            <p:cNvSpPr>
              <a:spLocks/>
            </p:cNvSpPr>
            <p:nvPr/>
          </p:nvSpPr>
          <p:spPr bwMode="auto">
            <a:xfrm>
              <a:off x="3790" y="1887"/>
              <a:ext cx="150" cy="181"/>
            </a:xfrm>
            <a:custGeom>
              <a:avLst/>
              <a:gdLst>
                <a:gd name="T0" fmla="*/ 262 w 275"/>
                <a:gd name="T1" fmla="*/ 260 h 332"/>
                <a:gd name="T2" fmla="*/ 226 w 275"/>
                <a:gd name="T3" fmla="*/ 309 h 332"/>
                <a:gd name="T4" fmla="*/ 162 w 275"/>
                <a:gd name="T5" fmla="*/ 317 h 332"/>
                <a:gd name="T6" fmla="*/ 101 w 275"/>
                <a:gd name="T7" fmla="*/ 305 h 332"/>
                <a:gd name="T8" fmla="*/ 91 w 275"/>
                <a:gd name="T9" fmla="*/ 253 h 332"/>
                <a:gd name="T10" fmla="*/ 91 w 275"/>
                <a:gd name="T11" fmla="*/ 182 h 332"/>
                <a:gd name="T12" fmla="*/ 108 w 275"/>
                <a:gd name="T13" fmla="*/ 168 h 332"/>
                <a:gd name="T14" fmla="*/ 137 w 275"/>
                <a:gd name="T15" fmla="*/ 168 h 332"/>
                <a:gd name="T16" fmla="*/ 176 w 275"/>
                <a:gd name="T17" fmla="*/ 171 h 332"/>
                <a:gd name="T18" fmla="*/ 192 w 275"/>
                <a:gd name="T19" fmla="*/ 190 h 332"/>
                <a:gd name="T20" fmla="*/ 196 w 275"/>
                <a:gd name="T21" fmla="*/ 210 h 332"/>
                <a:gd name="T22" fmla="*/ 207 w 275"/>
                <a:gd name="T23" fmla="*/ 211 h 332"/>
                <a:gd name="T24" fmla="*/ 207 w 275"/>
                <a:gd name="T25" fmla="*/ 108 h 332"/>
                <a:gd name="T26" fmla="*/ 196 w 275"/>
                <a:gd name="T27" fmla="*/ 109 h 332"/>
                <a:gd name="T28" fmla="*/ 192 w 275"/>
                <a:gd name="T29" fmla="*/ 130 h 332"/>
                <a:gd name="T30" fmla="*/ 180 w 275"/>
                <a:gd name="T31" fmla="*/ 148 h 332"/>
                <a:gd name="T32" fmla="*/ 137 w 275"/>
                <a:gd name="T33" fmla="*/ 151 h 332"/>
                <a:gd name="T34" fmla="*/ 108 w 275"/>
                <a:gd name="T35" fmla="*/ 151 h 332"/>
                <a:gd name="T36" fmla="*/ 91 w 275"/>
                <a:gd name="T37" fmla="*/ 136 h 332"/>
                <a:gd name="T38" fmla="*/ 91 w 275"/>
                <a:gd name="T39" fmla="*/ 36 h 332"/>
                <a:gd name="T40" fmla="*/ 106 w 275"/>
                <a:gd name="T41" fmla="*/ 16 h 332"/>
                <a:gd name="T42" fmla="*/ 143 w 275"/>
                <a:gd name="T43" fmla="*/ 16 h 332"/>
                <a:gd name="T44" fmla="*/ 192 w 275"/>
                <a:gd name="T45" fmla="*/ 19 h 332"/>
                <a:gd name="T46" fmla="*/ 230 w 275"/>
                <a:gd name="T47" fmla="*/ 66 h 332"/>
                <a:gd name="T48" fmla="*/ 243 w 275"/>
                <a:gd name="T49" fmla="*/ 65 h 332"/>
                <a:gd name="T50" fmla="*/ 235 w 275"/>
                <a:gd name="T51" fmla="*/ 0 h 332"/>
                <a:gd name="T52" fmla="*/ 166 w 275"/>
                <a:gd name="T53" fmla="*/ 0 h 332"/>
                <a:gd name="T54" fmla="*/ 72 w 275"/>
                <a:gd name="T55" fmla="*/ 0 h 332"/>
                <a:gd name="T56" fmla="*/ 11 w 275"/>
                <a:gd name="T57" fmla="*/ 0 h 332"/>
                <a:gd name="T58" fmla="*/ 11 w 275"/>
                <a:gd name="T59" fmla="*/ 11 h 332"/>
                <a:gd name="T60" fmla="*/ 19 w 275"/>
                <a:gd name="T61" fmla="*/ 12 h 332"/>
                <a:gd name="T62" fmla="*/ 50 w 275"/>
                <a:gd name="T63" fmla="*/ 75 h 332"/>
                <a:gd name="T64" fmla="*/ 50 w 275"/>
                <a:gd name="T65" fmla="*/ 257 h 332"/>
                <a:gd name="T66" fmla="*/ 19 w 275"/>
                <a:gd name="T67" fmla="*/ 320 h 332"/>
                <a:gd name="T68" fmla="*/ 2 w 275"/>
                <a:gd name="T69" fmla="*/ 321 h 332"/>
                <a:gd name="T70" fmla="*/ 2 w 275"/>
                <a:gd name="T71" fmla="*/ 332 h 332"/>
                <a:gd name="T72" fmla="*/ 72 w 275"/>
                <a:gd name="T73" fmla="*/ 332 h 332"/>
                <a:gd name="T74" fmla="*/ 117 w 275"/>
                <a:gd name="T75" fmla="*/ 332 h 332"/>
                <a:gd name="T76" fmla="*/ 253 w 275"/>
                <a:gd name="T77" fmla="*/ 332 h 332"/>
                <a:gd name="T78" fmla="*/ 275 w 275"/>
                <a:gd name="T79" fmla="*/ 264 h 332"/>
                <a:gd name="T80" fmla="*/ 262 w 275"/>
                <a:gd name="T81" fmla="*/ 26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5" h="332">
                  <a:moveTo>
                    <a:pt x="262" y="260"/>
                  </a:moveTo>
                  <a:cubicBezTo>
                    <a:pt x="249" y="287"/>
                    <a:pt x="235" y="304"/>
                    <a:pt x="226" y="309"/>
                  </a:cubicBezTo>
                  <a:cubicBezTo>
                    <a:pt x="215" y="315"/>
                    <a:pt x="201" y="317"/>
                    <a:pt x="162" y="317"/>
                  </a:cubicBezTo>
                  <a:cubicBezTo>
                    <a:pt x="118" y="317"/>
                    <a:pt x="107" y="311"/>
                    <a:pt x="101" y="305"/>
                  </a:cubicBezTo>
                  <a:cubicBezTo>
                    <a:pt x="93" y="297"/>
                    <a:pt x="91" y="280"/>
                    <a:pt x="91" y="253"/>
                  </a:cubicBezTo>
                  <a:cubicBezTo>
                    <a:pt x="91" y="182"/>
                    <a:pt x="91" y="182"/>
                    <a:pt x="91" y="182"/>
                  </a:cubicBezTo>
                  <a:cubicBezTo>
                    <a:pt x="91" y="169"/>
                    <a:pt x="93" y="168"/>
                    <a:pt x="108" y="168"/>
                  </a:cubicBezTo>
                  <a:cubicBezTo>
                    <a:pt x="137" y="168"/>
                    <a:pt x="137" y="168"/>
                    <a:pt x="137" y="168"/>
                  </a:cubicBezTo>
                  <a:cubicBezTo>
                    <a:pt x="157" y="168"/>
                    <a:pt x="169" y="169"/>
                    <a:pt x="176" y="171"/>
                  </a:cubicBezTo>
                  <a:cubicBezTo>
                    <a:pt x="186" y="173"/>
                    <a:pt x="190" y="181"/>
                    <a:pt x="192" y="190"/>
                  </a:cubicBezTo>
                  <a:cubicBezTo>
                    <a:pt x="196" y="210"/>
                    <a:pt x="196" y="210"/>
                    <a:pt x="196" y="210"/>
                  </a:cubicBezTo>
                  <a:cubicBezTo>
                    <a:pt x="198" y="212"/>
                    <a:pt x="204" y="212"/>
                    <a:pt x="207" y="211"/>
                  </a:cubicBezTo>
                  <a:cubicBezTo>
                    <a:pt x="207" y="108"/>
                    <a:pt x="207" y="108"/>
                    <a:pt x="207" y="108"/>
                  </a:cubicBezTo>
                  <a:cubicBezTo>
                    <a:pt x="204" y="106"/>
                    <a:pt x="198" y="107"/>
                    <a:pt x="196" y="109"/>
                  </a:cubicBezTo>
                  <a:cubicBezTo>
                    <a:pt x="192" y="130"/>
                    <a:pt x="192" y="130"/>
                    <a:pt x="192" y="130"/>
                  </a:cubicBezTo>
                  <a:cubicBezTo>
                    <a:pt x="190" y="142"/>
                    <a:pt x="186" y="146"/>
                    <a:pt x="180" y="148"/>
                  </a:cubicBezTo>
                  <a:cubicBezTo>
                    <a:pt x="174" y="150"/>
                    <a:pt x="158" y="151"/>
                    <a:pt x="137" y="151"/>
                  </a:cubicBezTo>
                  <a:cubicBezTo>
                    <a:pt x="108" y="151"/>
                    <a:pt x="108" y="151"/>
                    <a:pt x="108" y="151"/>
                  </a:cubicBezTo>
                  <a:cubicBezTo>
                    <a:pt x="93" y="151"/>
                    <a:pt x="91" y="151"/>
                    <a:pt x="91" y="136"/>
                  </a:cubicBezTo>
                  <a:cubicBezTo>
                    <a:pt x="91" y="36"/>
                    <a:pt x="91" y="36"/>
                    <a:pt x="91" y="36"/>
                  </a:cubicBezTo>
                  <a:cubicBezTo>
                    <a:pt x="91" y="17"/>
                    <a:pt x="91" y="16"/>
                    <a:pt x="106" y="16"/>
                  </a:cubicBezTo>
                  <a:cubicBezTo>
                    <a:pt x="143" y="16"/>
                    <a:pt x="143" y="16"/>
                    <a:pt x="143" y="16"/>
                  </a:cubicBezTo>
                  <a:cubicBezTo>
                    <a:pt x="165" y="16"/>
                    <a:pt x="181" y="16"/>
                    <a:pt x="192" y="19"/>
                  </a:cubicBezTo>
                  <a:cubicBezTo>
                    <a:pt x="218" y="25"/>
                    <a:pt x="222" y="43"/>
                    <a:pt x="230" y="66"/>
                  </a:cubicBezTo>
                  <a:cubicBezTo>
                    <a:pt x="232" y="69"/>
                    <a:pt x="241" y="68"/>
                    <a:pt x="243" y="65"/>
                  </a:cubicBezTo>
                  <a:cubicBezTo>
                    <a:pt x="235" y="0"/>
                    <a:pt x="235" y="0"/>
                    <a:pt x="235" y="0"/>
                  </a:cubicBezTo>
                  <a:cubicBezTo>
                    <a:pt x="166" y="0"/>
                    <a:pt x="166" y="0"/>
                    <a:pt x="166" y="0"/>
                  </a:cubicBezTo>
                  <a:cubicBezTo>
                    <a:pt x="72" y="0"/>
                    <a:pt x="72" y="0"/>
                    <a:pt x="72" y="0"/>
                  </a:cubicBezTo>
                  <a:cubicBezTo>
                    <a:pt x="11" y="0"/>
                    <a:pt x="11" y="0"/>
                    <a:pt x="11" y="0"/>
                  </a:cubicBezTo>
                  <a:cubicBezTo>
                    <a:pt x="9" y="3"/>
                    <a:pt x="9" y="9"/>
                    <a:pt x="11" y="11"/>
                  </a:cubicBezTo>
                  <a:cubicBezTo>
                    <a:pt x="19" y="12"/>
                    <a:pt x="19" y="12"/>
                    <a:pt x="19" y="12"/>
                  </a:cubicBezTo>
                  <a:cubicBezTo>
                    <a:pt x="49" y="16"/>
                    <a:pt x="50" y="23"/>
                    <a:pt x="50" y="75"/>
                  </a:cubicBezTo>
                  <a:cubicBezTo>
                    <a:pt x="50" y="257"/>
                    <a:pt x="50" y="257"/>
                    <a:pt x="50" y="257"/>
                  </a:cubicBezTo>
                  <a:cubicBezTo>
                    <a:pt x="50" y="310"/>
                    <a:pt x="48" y="317"/>
                    <a:pt x="19" y="320"/>
                  </a:cubicBezTo>
                  <a:cubicBezTo>
                    <a:pt x="2" y="321"/>
                    <a:pt x="2" y="321"/>
                    <a:pt x="2" y="321"/>
                  </a:cubicBezTo>
                  <a:cubicBezTo>
                    <a:pt x="0" y="324"/>
                    <a:pt x="0" y="330"/>
                    <a:pt x="2" y="332"/>
                  </a:cubicBezTo>
                  <a:cubicBezTo>
                    <a:pt x="72" y="332"/>
                    <a:pt x="72" y="332"/>
                    <a:pt x="72" y="332"/>
                  </a:cubicBezTo>
                  <a:cubicBezTo>
                    <a:pt x="117" y="332"/>
                    <a:pt x="117" y="332"/>
                    <a:pt x="117" y="332"/>
                  </a:cubicBezTo>
                  <a:cubicBezTo>
                    <a:pt x="253" y="332"/>
                    <a:pt x="253" y="332"/>
                    <a:pt x="253" y="332"/>
                  </a:cubicBezTo>
                  <a:cubicBezTo>
                    <a:pt x="275" y="264"/>
                    <a:pt x="275" y="264"/>
                    <a:pt x="275" y="264"/>
                  </a:cubicBezTo>
                  <a:cubicBezTo>
                    <a:pt x="273" y="259"/>
                    <a:pt x="266" y="258"/>
                    <a:pt x="262" y="260"/>
                  </a:cubicBez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1" name="Freeform 50"/>
            <p:cNvSpPr>
              <a:spLocks/>
            </p:cNvSpPr>
            <p:nvPr/>
          </p:nvSpPr>
          <p:spPr bwMode="auto">
            <a:xfrm>
              <a:off x="4152" y="1883"/>
              <a:ext cx="109" cy="190"/>
            </a:xfrm>
            <a:custGeom>
              <a:avLst/>
              <a:gdLst>
                <a:gd name="T0" fmla="*/ 136 w 199"/>
                <a:gd name="T1" fmla="*/ 159 h 349"/>
                <a:gd name="T2" fmla="*/ 96 w 199"/>
                <a:gd name="T3" fmla="*/ 133 h 349"/>
                <a:gd name="T4" fmla="*/ 53 w 199"/>
                <a:gd name="T5" fmla="*/ 71 h 349"/>
                <a:gd name="T6" fmla="*/ 113 w 199"/>
                <a:gd name="T7" fmla="*/ 15 h 349"/>
                <a:gd name="T8" fmla="*/ 182 w 199"/>
                <a:gd name="T9" fmla="*/ 72 h 349"/>
                <a:gd name="T10" fmla="*/ 194 w 199"/>
                <a:gd name="T11" fmla="*/ 71 h 349"/>
                <a:gd name="T12" fmla="*/ 185 w 199"/>
                <a:gd name="T13" fmla="*/ 9 h 349"/>
                <a:gd name="T14" fmla="*/ 168 w 199"/>
                <a:gd name="T15" fmla="*/ 6 h 349"/>
                <a:gd name="T16" fmla="*/ 121 w 199"/>
                <a:gd name="T17" fmla="*/ 0 h 349"/>
                <a:gd name="T18" fmla="*/ 18 w 199"/>
                <a:gd name="T19" fmla="*/ 86 h 349"/>
                <a:gd name="T20" fmla="*/ 72 w 199"/>
                <a:gd name="T21" fmla="*/ 173 h 349"/>
                <a:gd name="T22" fmla="*/ 120 w 199"/>
                <a:gd name="T23" fmla="*/ 204 h 349"/>
                <a:gd name="T24" fmla="*/ 161 w 199"/>
                <a:gd name="T25" fmla="*/ 275 h 349"/>
                <a:gd name="T26" fmla="*/ 99 w 199"/>
                <a:gd name="T27" fmla="*/ 333 h 349"/>
                <a:gd name="T28" fmla="*/ 12 w 199"/>
                <a:gd name="T29" fmla="*/ 258 h 349"/>
                <a:gd name="T30" fmla="*/ 0 w 199"/>
                <a:gd name="T31" fmla="*/ 259 h 349"/>
                <a:gd name="T32" fmla="*/ 13 w 199"/>
                <a:gd name="T33" fmla="*/ 330 h 349"/>
                <a:gd name="T34" fmla="*/ 92 w 199"/>
                <a:gd name="T35" fmla="*/ 349 h 349"/>
                <a:gd name="T36" fmla="*/ 199 w 199"/>
                <a:gd name="T37" fmla="*/ 255 h 349"/>
                <a:gd name="T38" fmla="*/ 136 w 199"/>
                <a:gd name="T39" fmla="*/ 15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9" h="349">
                  <a:moveTo>
                    <a:pt x="136" y="159"/>
                  </a:moveTo>
                  <a:cubicBezTo>
                    <a:pt x="96" y="133"/>
                    <a:pt x="96" y="133"/>
                    <a:pt x="96" y="133"/>
                  </a:cubicBezTo>
                  <a:cubicBezTo>
                    <a:pt x="77" y="121"/>
                    <a:pt x="53" y="101"/>
                    <a:pt x="53" y="71"/>
                  </a:cubicBezTo>
                  <a:cubicBezTo>
                    <a:pt x="53" y="48"/>
                    <a:pt x="64" y="15"/>
                    <a:pt x="113" y="15"/>
                  </a:cubicBezTo>
                  <a:cubicBezTo>
                    <a:pt x="161" y="15"/>
                    <a:pt x="175" y="48"/>
                    <a:pt x="182" y="72"/>
                  </a:cubicBezTo>
                  <a:cubicBezTo>
                    <a:pt x="184" y="75"/>
                    <a:pt x="192" y="74"/>
                    <a:pt x="194" y="71"/>
                  </a:cubicBezTo>
                  <a:cubicBezTo>
                    <a:pt x="185" y="9"/>
                    <a:pt x="185" y="9"/>
                    <a:pt x="185" y="9"/>
                  </a:cubicBezTo>
                  <a:cubicBezTo>
                    <a:pt x="181" y="9"/>
                    <a:pt x="174" y="8"/>
                    <a:pt x="168" y="6"/>
                  </a:cubicBezTo>
                  <a:cubicBezTo>
                    <a:pt x="154" y="2"/>
                    <a:pt x="136" y="0"/>
                    <a:pt x="121" y="0"/>
                  </a:cubicBezTo>
                  <a:cubicBezTo>
                    <a:pt x="55" y="0"/>
                    <a:pt x="18" y="39"/>
                    <a:pt x="18" y="86"/>
                  </a:cubicBezTo>
                  <a:cubicBezTo>
                    <a:pt x="18" y="128"/>
                    <a:pt x="47" y="157"/>
                    <a:pt x="72" y="173"/>
                  </a:cubicBezTo>
                  <a:cubicBezTo>
                    <a:pt x="120" y="204"/>
                    <a:pt x="120" y="204"/>
                    <a:pt x="120" y="204"/>
                  </a:cubicBezTo>
                  <a:cubicBezTo>
                    <a:pt x="157" y="228"/>
                    <a:pt x="161" y="253"/>
                    <a:pt x="161" y="275"/>
                  </a:cubicBezTo>
                  <a:cubicBezTo>
                    <a:pt x="161" y="305"/>
                    <a:pt x="141" y="333"/>
                    <a:pt x="99" y="333"/>
                  </a:cubicBezTo>
                  <a:cubicBezTo>
                    <a:pt x="40" y="333"/>
                    <a:pt x="19" y="284"/>
                    <a:pt x="12" y="258"/>
                  </a:cubicBezTo>
                  <a:cubicBezTo>
                    <a:pt x="10" y="255"/>
                    <a:pt x="2" y="256"/>
                    <a:pt x="0" y="259"/>
                  </a:cubicBezTo>
                  <a:cubicBezTo>
                    <a:pt x="13" y="330"/>
                    <a:pt x="13" y="330"/>
                    <a:pt x="13" y="330"/>
                  </a:cubicBezTo>
                  <a:cubicBezTo>
                    <a:pt x="23" y="335"/>
                    <a:pt x="50" y="349"/>
                    <a:pt x="92" y="349"/>
                  </a:cubicBezTo>
                  <a:cubicBezTo>
                    <a:pt x="157" y="349"/>
                    <a:pt x="199" y="311"/>
                    <a:pt x="199" y="255"/>
                  </a:cubicBezTo>
                  <a:cubicBezTo>
                    <a:pt x="199" y="207"/>
                    <a:pt x="168" y="178"/>
                    <a:pt x="136" y="159"/>
                  </a:cubicBez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2" name="Freeform 51"/>
            <p:cNvSpPr>
              <a:spLocks/>
            </p:cNvSpPr>
            <p:nvPr/>
          </p:nvSpPr>
          <p:spPr bwMode="auto">
            <a:xfrm>
              <a:off x="4403" y="1887"/>
              <a:ext cx="175" cy="181"/>
            </a:xfrm>
            <a:custGeom>
              <a:avLst/>
              <a:gdLst>
                <a:gd name="T0" fmla="*/ 275 w 321"/>
                <a:gd name="T1" fmla="*/ 0 h 332"/>
                <a:gd name="T2" fmla="*/ 71 w 321"/>
                <a:gd name="T3" fmla="*/ 0 h 332"/>
                <a:gd name="T4" fmla="*/ 66 w 321"/>
                <a:gd name="T5" fmla="*/ 0 h 332"/>
                <a:gd name="T6" fmla="*/ 16 w 321"/>
                <a:gd name="T7" fmla="*/ 0 h 332"/>
                <a:gd name="T8" fmla="*/ 0 w 321"/>
                <a:gd name="T9" fmla="*/ 59 h 332"/>
                <a:gd name="T10" fmla="*/ 13 w 321"/>
                <a:gd name="T11" fmla="*/ 63 h 332"/>
                <a:gd name="T12" fmla="*/ 36 w 321"/>
                <a:gd name="T13" fmla="*/ 28 h 332"/>
                <a:gd name="T14" fmla="*/ 98 w 321"/>
                <a:gd name="T15" fmla="*/ 16 h 332"/>
                <a:gd name="T16" fmla="*/ 125 w 321"/>
                <a:gd name="T17" fmla="*/ 16 h 332"/>
                <a:gd name="T18" fmla="*/ 140 w 321"/>
                <a:gd name="T19" fmla="*/ 32 h 332"/>
                <a:gd name="T20" fmla="*/ 140 w 321"/>
                <a:gd name="T21" fmla="*/ 257 h 332"/>
                <a:gd name="T22" fmla="*/ 109 w 321"/>
                <a:gd name="T23" fmla="*/ 320 h 332"/>
                <a:gd name="T24" fmla="*/ 91 w 321"/>
                <a:gd name="T25" fmla="*/ 321 h 332"/>
                <a:gd name="T26" fmla="*/ 90 w 321"/>
                <a:gd name="T27" fmla="*/ 332 h 332"/>
                <a:gd name="T28" fmla="*/ 228 w 321"/>
                <a:gd name="T29" fmla="*/ 332 h 332"/>
                <a:gd name="T30" fmla="*/ 228 w 321"/>
                <a:gd name="T31" fmla="*/ 321 h 332"/>
                <a:gd name="T32" fmla="*/ 212 w 321"/>
                <a:gd name="T33" fmla="*/ 320 h 332"/>
                <a:gd name="T34" fmla="*/ 182 w 321"/>
                <a:gd name="T35" fmla="*/ 257 h 332"/>
                <a:gd name="T36" fmla="*/ 182 w 321"/>
                <a:gd name="T37" fmla="*/ 33 h 332"/>
                <a:gd name="T38" fmla="*/ 196 w 321"/>
                <a:gd name="T39" fmla="*/ 16 h 332"/>
                <a:gd name="T40" fmla="*/ 232 w 321"/>
                <a:gd name="T41" fmla="*/ 16 h 332"/>
                <a:gd name="T42" fmla="*/ 291 w 321"/>
                <a:gd name="T43" fmla="*/ 28 h 332"/>
                <a:gd name="T44" fmla="*/ 303 w 321"/>
                <a:gd name="T45" fmla="*/ 65 h 332"/>
                <a:gd name="T46" fmla="*/ 316 w 321"/>
                <a:gd name="T47" fmla="*/ 64 h 332"/>
                <a:gd name="T48" fmla="*/ 321 w 321"/>
                <a:gd name="T49" fmla="*/ 0 h 332"/>
                <a:gd name="T50" fmla="*/ 275 w 321"/>
                <a:gd name="T5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1" h="332">
                  <a:moveTo>
                    <a:pt x="275" y="0"/>
                  </a:moveTo>
                  <a:cubicBezTo>
                    <a:pt x="71" y="0"/>
                    <a:pt x="71" y="0"/>
                    <a:pt x="71" y="0"/>
                  </a:cubicBezTo>
                  <a:cubicBezTo>
                    <a:pt x="70" y="0"/>
                    <a:pt x="68" y="0"/>
                    <a:pt x="66" y="0"/>
                  </a:cubicBezTo>
                  <a:cubicBezTo>
                    <a:pt x="16" y="0"/>
                    <a:pt x="16" y="0"/>
                    <a:pt x="16" y="0"/>
                  </a:cubicBezTo>
                  <a:cubicBezTo>
                    <a:pt x="0" y="59"/>
                    <a:pt x="0" y="59"/>
                    <a:pt x="0" y="59"/>
                  </a:cubicBezTo>
                  <a:cubicBezTo>
                    <a:pt x="2" y="63"/>
                    <a:pt x="9" y="66"/>
                    <a:pt x="13" y="63"/>
                  </a:cubicBezTo>
                  <a:cubicBezTo>
                    <a:pt x="18" y="50"/>
                    <a:pt x="23" y="39"/>
                    <a:pt x="36" y="28"/>
                  </a:cubicBezTo>
                  <a:cubicBezTo>
                    <a:pt x="48" y="17"/>
                    <a:pt x="76" y="16"/>
                    <a:pt x="98" y="16"/>
                  </a:cubicBezTo>
                  <a:cubicBezTo>
                    <a:pt x="125" y="16"/>
                    <a:pt x="125" y="16"/>
                    <a:pt x="125" y="16"/>
                  </a:cubicBezTo>
                  <a:cubicBezTo>
                    <a:pt x="140" y="16"/>
                    <a:pt x="140" y="16"/>
                    <a:pt x="140" y="32"/>
                  </a:cubicBezTo>
                  <a:cubicBezTo>
                    <a:pt x="140" y="257"/>
                    <a:pt x="140" y="257"/>
                    <a:pt x="140" y="257"/>
                  </a:cubicBezTo>
                  <a:cubicBezTo>
                    <a:pt x="140" y="310"/>
                    <a:pt x="138" y="317"/>
                    <a:pt x="109" y="320"/>
                  </a:cubicBezTo>
                  <a:cubicBezTo>
                    <a:pt x="91" y="321"/>
                    <a:pt x="91" y="321"/>
                    <a:pt x="91" y="321"/>
                  </a:cubicBezTo>
                  <a:cubicBezTo>
                    <a:pt x="88" y="323"/>
                    <a:pt x="88" y="329"/>
                    <a:pt x="90" y="332"/>
                  </a:cubicBezTo>
                  <a:cubicBezTo>
                    <a:pt x="228" y="332"/>
                    <a:pt x="228" y="332"/>
                    <a:pt x="228" y="332"/>
                  </a:cubicBezTo>
                  <a:cubicBezTo>
                    <a:pt x="230" y="329"/>
                    <a:pt x="231" y="323"/>
                    <a:pt x="228" y="321"/>
                  </a:cubicBezTo>
                  <a:cubicBezTo>
                    <a:pt x="212" y="320"/>
                    <a:pt x="212" y="320"/>
                    <a:pt x="212" y="320"/>
                  </a:cubicBezTo>
                  <a:cubicBezTo>
                    <a:pt x="183" y="317"/>
                    <a:pt x="182" y="310"/>
                    <a:pt x="182" y="257"/>
                  </a:cubicBezTo>
                  <a:cubicBezTo>
                    <a:pt x="182" y="33"/>
                    <a:pt x="182" y="33"/>
                    <a:pt x="182" y="33"/>
                  </a:cubicBezTo>
                  <a:cubicBezTo>
                    <a:pt x="182" y="16"/>
                    <a:pt x="181" y="16"/>
                    <a:pt x="196" y="16"/>
                  </a:cubicBezTo>
                  <a:cubicBezTo>
                    <a:pt x="232" y="16"/>
                    <a:pt x="232" y="16"/>
                    <a:pt x="232" y="16"/>
                  </a:cubicBezTo>
                  <a:cubicBezTo>
                    <a:pt x="260" y="16"/>
                    <a:pt x="279" y="20"/>
                    <a:pt x="291" y="28"/>
                  </a:cubicBezTo>
                  <a:cubicBezTo>
                    <a:pt x="298" y="34"/>
                    <a:pt x="302" y="52"/>
                    <a:pt x="303" y="65"/>
                  </a:cubicBezTo>
                  <a:cubicBezTo>
                    <a:pt x="306" y="68"/>
                    <a:pt x="314" y="68"/>
                    <a:pt x="316" y="64"/>
                  </a:cubicBezTo>
                  <a:cubicBezTo>
                    <a:pt x="321" y="0"/>
                    <a:pt x="321" y="0"/>
                    <a:pt x="321" y="0"/>
                  </a:cubicBezTo>
                  <a:lnTo>
                    <a:pt x="275" y="0"/>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3" name="Freeform 52"/>
            <p:cNvSpPr>
              <a:spLocks/>
            </p:cNvSpPr>
            <p:nvPr/>
          </p:nvSpPr>
          <p:spPr bwMode="auto">
            <a:xfrm>
              <a:off x="3540" y="2148"/>
              <a:ext cx="115" cy="267"/>
            </a:xfrm>
            <a:custGeom>
              <a:avLst/>
              <a:gdLst>
                <a:gd name="T0" fmla="*/ 21 w 211"/>
                <a:gd name="T1" fmla="*/ 468 h 490"/>
                <a:gd name="T2" fmla="*/ 5 w 211"/>
                <a:gd name="T3" fmla="*/ 471 h 490"/>
                <a:gd name="T4" fmla="*/ 4 w 211"/>
                <a:gd name="T5" fmla="*/ 490 h 490"/>
                <a:gd name="T6" fmla="*/ 207 w 211"/>
                <a:gd name="T7" fmla="*/ 490 h 490"/>
                <a:gd name="T8" fmla="*/ 206 w 211"/>
                <a:gd name="T9" fmla="*/ 471 h 490"/>
                <a:gd name="T10" fmla="*/ 190 w 211"/>
                <a:gd name="T11" fmla="*/ 468 h 490"/>
                <a:gd name="T12" fmla="*/ 148 w 211"/>
                <a:gd name="T13" fmla="*/ 383 h 490"/>
                <a:gd name="T14" fmla="*/ 148 w 211"/>
                <a:gd name="T15" fmla="*/ 107 h 490"/>
                <a:gd name="T16" fmla="*/ 190 w 211"/>
                <a:gd name="T17" fmla="*/ 22 h 490"/>
                <a:gd name="T18" fmla="*/ 206 w 211"/>
                <a:gd name="T19" fmla="*/ 20 h 490"/>
                <a:gd name="T20" fmla="*/ 207 w 211"/>
                <a:gd name="T21" fmla="*/ 0 h 490"/>
                <a:gd name="T22" fmla="*/ 4 w 211"/>
                <a:gd name="T23" fmla="*/ 0 h 490"/>
                <a:gd name="T24" fmla="*/ 5 w 211"/>
                <a:gd name="T25" fmla="*/ 20 h 490"/>
                <a:gd name="T26" fmla="*/ 21 w 211"/>
                <a:gd name="T27" fmla="*/ 22 h 490"/>
                <a:gd name="T28" fmla="*/ 62 w 211"/>
                <a:gd name="T29" fmla="*/ 107 h 490"/>
                <a:gd name="T30" fmla="*/ 62 w 211"/>
                <a:gd name="T31" fmla="*/ 383 h 490"/>
                <a:gd name="T32" fmla="*/ 21 w 211"/>
                <a:gd name="T33" fmla="*/ 46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490">
                  <a:moveTo>
                    <a:pt x="21" y="468"/>
                  </a:moveTo>
                  <a:cubicBezTo>
                    <a:pt x="5" y="471"/>
                    <a:pt x="5" y="471"/>
                    <a:pt x="5" y="471"/>
                  </a:cubicBezTo>
                  <a:cubicBezTo>
                    <a:pt x="0" y="475"/>
                    <a:pt x="0" y="485"/>
                    <a:pt x="4" y="490"/>
                  </a:cubicBezTo>
                  <a:cubicBezTo>
                    <a:pt x="207" y="490"/>
                    <a:pt x="207" y="490"/>
                    <a:pt x="207" y="490"/>
                  </a:cubicBezTo>
                  <a:cubicBezTo>
                    <a:pt x="211" y="485"/>
                    <a:pt x="211" y="475"/>
                    <a:pt x="206" y="471"/>
                  </a:cubicBezTo>
                  <a:cubicBezTo>
                    <a:pt x="190" y="468"/>
                    <a:pt x="190" y="468"/>
                    <a:pt x="190" y="468"/>
                  </a:cubicBezTo>
                  <a:cubicBezTo>
                    <a:pt x="155" y="464"/>
                    <a:pt x="148" y="462"/>
                    <a:pt x="148" y="383"/>
                  </a:cubicBezTo>
                  <a:cubicBezTo>
                    <a:pt x="148" y="107"/>
                    <a:pt x="148" y="107"/>
                    <a:pt x="148" y="107"/>
                  </a:cubicBezTo>
                  <a:cubicBezTo>
                    <a:pt x="148" y="29"/>
                    <a:pt x="155" y="26"/>
                    <a:pt x="190" y="22"/>
                  </a:cubicBezTo>
                  <a:cubicBezTo>
                    <a:pt x="206" y="20"/>
                    <a:pt x="206" y="20"/>
                    <a:pt x="206" y="20"/>
                  </a:cubicBezTo>
                  <a:cubicBezTo>
                    <a:pt x="211" y="15"/>
                    <a:pt x="211" y="5"/>
                    <a:pt x="207" y="0"/>
                  </a:cubicBezTo>
                  <a:cubicBezTo>
                    <a:pt x="4" y="0"/>
                    <a:pt x="4" y="0"/>
                    <a:pt x="4" y="0"/>
                  </a:cubicBezTo>
                  <a:cubicBezTo>
                    <a:pt x="0" y="5"/>
                    <a:pt x="0" y="15"/>
                    <a:pt x="5" y="20"/>
                  </a:cubicBezTo>
                  <a:cubicBezTo>
                    <a:pt x="21" y="22"/>
                    <a:pt x="21" y="22"/>
                    <a:pt x="21" y="22"/>
                  </a:cubicBezTo>
                  <a:cubicBezTo>
                    <a:pt x="56" y="26"/>
                    <a:pt x="62" y="29"/>
                    <a:pt x="62" y="107"/>
                  </a:cubicBezTo>
                  <a:cubicBezTo>
                    <a:pt x="62" y="383"/>
                    <a:pt x="62" y="383"/>
                    <a:pt x="62" y="383"/>
                  </a:cubicBezTo>
                  <a:cubicBezTo>
                    <a:pt x="62" y="462"/>
                    <a:pt x="56" y="464"/>
                    <a:pt x="21" y="468"/>
                  </a:cubicBez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4" name="Freeform 53"/>
            <p:cNvSpPr>
              <a:spLocks noEditPoints="1"/>
            </p:cNvSpPr>
            <p:nvPr/>
          </p:nvSpPr>
          <p:spPr bwMode="auto">
            <a:xfrm>
              <a:off x="5008" y="2148"/>
              <a:ext cx="263" cy="271"/>
            </a:xfrm>
            <a:custGeom>
              <a:avLst/>
              <a:gdLst>
                <a:gd name="T0" fmla="*/ 480 w 483"/>
                <a:gd name="T1" fmla="*/ 477 h 496"/>
                <a:gd name="T2" fmla="*/ 429 w 483"/>
                <a:gd name="T3" fmla="*/ 454 h 496"/>
                <a:gd name="T4" fmla="*/ 297 w 483"/>
                <a:gd name="T5" fmla="*/ 261 h 496"/>
                <a:gd name="T6" fmla="*/ 297 w 483"/>
                <a:gd name="T7" fmla="*/ 249 h 496"/>
                <a:gd name="T8" fmla="*/ 386 w 483"/>
                <a:gd name="T9" fmla="*/ 132 h 496"/>
                <a:gd name="T10" fmla="*/ 321 w 483"/>
                <a:gd name="T11" fmla="*/ 23 h 496"/>
                <a:gd name="T12" fmla="*/ 235 w 483"/>
                <a:gd name="T13" fmla="*/ 1 h 496"/>
                <a:gd name="T14" fmla="*/ 218 w 483"/>
                <a:gd name="T15" fmla="*/ 0 h 496"/>
                <a:gd name="T16" fmla="*/ 87 w 483"/>
                <a:gd name="T17" fmla="*/ 0 h 496"/>
                <a:gd name="T18" fmla="*/ 65 w 483"/>
                <a:gd name="T19" fmla="*/ 1 h 496"/>
                <a:gd name="T20" fmla="*/ 9 w 483"/>
                <a:gd name="T21" fmla="*/ 5 h 496"/>
                <a:gd name="T22" fmla="*/ 9 w 483"/>
                <a:gd name="T23" fmla="*/ 26 h 496"/>
                <a:gd name="T24" fmla="*/ 28 w 483"/>
                <a:gd name="T25" fmla="*/ 28 h 496"/>
                <a:gd name="T26" fmla="*/ 64 w 483"/>
                <a:gd name="T27" fmla="*/ 112 h 496"/>
                <a:gd name="T28" fmla="*/ 64 w 483"/>
                <a:gd name="T29" fmla="*/ 383 h 496"/>
                <a:gd name="T30" fmla="*/ 22 w 483"/>
                <a:gd name="T31" fmla="*/ 468 h 496"/>
                <a:gd name="T32" fmla="*/ 6 w 483"/>
                <a:gd name="T33" fmla="*/ 471 h 496"/>
                <a:gd name="T34" fmla="*/ 5 w 483"/>
                <a:gd name="T35" fmla="*/ 490 h 496"/>
                <a:gd name="T36" fmla="*/ 209 w 483"/>
                <a:gd name="T37" fmla="*/ 490 h 496"/>
                <a:gd name="T38" fmla="*/ 208 w 483"/>
                <a:gd name="T39" fmla="*/ 471 h 496"/>
                <a:gd name="T40" fmla="*/ 191 w 483"/>
                <a:gd name="T41" fmla="*/ 468 h 496"/>
                <a:gd name="T42" fmla="*/ 150 w 483"/>
                <a:gd name="T43" fmla="*/ 383 h 496"/>
                <a:gd name="T44" fmla="*/ 150 w 483"/>
                <a:gd name="T45" fmla="*/ 288 h 496"/>
                <a:gd name="T46" fmla="*/ 173 w 483"/>
                <a:gd name="T47" fmla="*/ 272 h 496"/>
                <a:gd name="T48" fmla="*/ 219 w 483"/>
                <a:gd name="T49" fmla="*/ 297 h 496"/>
                <a:gd name="T50" fmla="*/ 277 w 483"/>
                <a:gd name="T51" fmla="*/ 398 h 496"/>
                <a:gd name="T52" fmla="*/ 432 w 483"/>
                <a:gd name="T53" fmla="*/ 496 h 496"/>
                <a:gd name="T54" fmla="*/ 481 w 483"/>
                <a:gd name="T55" fmla="*/ 491 h 496"/>
                <a:gd name="T56" fmla="*/ 480 w 483"/>
                <a:gd name="T57" fmla="*/ 477 h 496"/>
                <a:gd name="T58" fmla="*/ 185 w 483"/>
                <a:gd name="T59" fmla="*/ 244 h 496"/>
                <a:gd name="T60" fmla="*/ 150 w 483"/>
                <a:gd name="T61" fmla="*/ 218 h 496"/>
                <a:gd name="T62" fmla="*/ 150 w 483"/>
                <a:gd name="T63" fmla="*/ 64 h 496"/>
                <a:gd name="T64" fmla="*/ 189 w 483"/>
                <a:gd name="T65" fmla="*/ 28 h 496"/>
                <a:gd name="T66" fmla="*/ 291 w 483"/>
                <a:gd name="T67" fmla="*/ 138 h 496"/>
                <a:gd name="T68" fmla="*/ 185 w 483"/>
                <a:gd name="T69" fmla="*/ 24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3" h="496">
                  <a:moveTo>
                    <a:pt x="480" y="477"/>
                  </a:moveTo>
                  <a:cubicBezTo>
                    <a:pt x="471" y="476"/>
                    <a:pt x="449" y="471"/>
                    <a:pt x="429" y="454"/>
                  </a:cubicBezTo>
                  <a:cubicBezTo>
                    <a:pt x="394" y="425"/>
                    <a:pt x="357" y="362"/>
                    <a:pt x="297" y="261"/>
                  </a:cubicBezTo>
                  <a:cubicBezTo>
                    <a:pt x="294" y="257"/>
                    <a:pt x="293" y="251"/>
                    <a:pt x="297" y="249"/>
                  </a:cubicBezTo>
                  <a:cubicBezTo>
                    <a:pt x="334" y="234"/>
                    <a:pt x="386" y="200"/>
                    <a:pt x="386" y="132"/>
                  </a:cubicBezTo>
                  <a:cubicBezTo>
                    <a:pt x="386" y="78"/>
                    <a:pt x="359" y="43"/>
                    <a:pt x="321" y="23"/>
                  </a:cubicBezTo>
                  <a:cubicBezTo>
                    <a:pt x="299" y="11"/>
                    <a:pt x="269" y="4"/>
                    <a:pt x="235" y="1"/>
                  </a:cubicBezTo>
                  <a:cubicBezTo>
                    <a:pt x="233" y="1"/>
                    <a:pt x="229" y="0"/>
                    <a:pt x="218" y="0"/>
                  </a:cubicBezTo>
                  <a:cubicBezTo>
                    <a:pt x="87" y="0"/>
                    <a:pt x="87" y="0"/>
                    <a:pt x="87" y="0"/>
                  </a:cubicBezTo>
                  <a:cubicBezTo>
                    <a:pt x="78" y="0"/>
                    <a:pt x="67" y="1"/>
                    <a:pt x="65" y="1"/>
                  </a:cubicBezTo>
                  <a:cubicBezTo>
                    <a:pt x="45" y="2"/>
                    <a:pt x="26" y="3"/>
                    <a:pt x="9" y="5"/>
                  </a:cubicBezTo>
                  <a:cubicBezTo>
                    <a:pt x="4" y="9"/>
                    <a:pt x="4" y="20"/>
                    <a:pt x="9" y="26"/>
                  </a:cubicBezTo>
                  <a:cubicBezTo>
                    <a:pt x="28" y="28"/>
                    <a:pt x="28" y="28"/>
                    <a:pt x="28" y="28"/>
                  </a:cubicBezTo>
                  <a:cubicBezTo>
                    <a:pt x="63" y="32"/>
                    <a:pt x="64" y="40"/>
                    <a:pt x="64" y="112"/>
                  </a:cubicBezTo>
                  <a:cubicBezTo>
                    <a:pt x="64" y="383"/>
                    <a:pt x="64" y="383"/>
                    <a:pt x="64" y="383"/>
                  </a:cubicBezTo>
                  <a:cubicBezTo>
                    <a:pt x="64" y="462"/>
                    <a:pt x="57" y="464"/>
                    <a:pt x="22" y="468"/>
                  </a:cubicBezTo>
                  <a:cubicBezTo>
                    <a:pt x="6" y="471"/>
                    <a:pt x="6" y="471"/>
                    <a:pt x="6" y="471"/>
                  </a:cubicBezTo>
                  <a:cubicBezTo>
                    <a:pt x="0" y="475"/>
                    <a:pt x="1" y="485"/>
                    <a:pt x="5" y="490"/>
                  </a:cubicBezTo>
                  <a:cubicBezTo>
                    <a:pt x="209" y="490"/>
                    <a:pt x="209" y="490"/>
                    <a:pt x="209" y="490"/>
                  </a:cubicBezTo>
                  <a:cubicBezTo>
                    <a:pt x="212" y="485"/>
                    <a:pt x="212" y="475"/>
                    <a:pt x="208" y="471"/>
                  </a:cubicBezTo>
                  <a:cubicBezTo>
                    <a:pt x="191" y="468"/>
                    <a:pt x="191" y="468"/>
                    <a:pt x="191" y="468"/>
                  </a:cubicBezTo>
                  <a:cubicBezTo>
                    <a:pt x="156" y="464"/>
                    <a:pt x="150" y="462"/>
                    <a:pt x="150" y="383"/>
                  </a:cubicBezTo>
                  <a:cubicBezTo>
                    <a:pt x="150" y="288"/>
                    <a:pt x="150" y="288"/>
                    <a:pt x="150" y="288"/>
                  </a:cubicBezTo>
                  <a:cubicBezTo>
                    <a:pt x="150" y="273"/>
                    <a:pt x="150" y="272"/>
                    <a:pt x="173" y="272"/>
                  </a:cubicBezTo>
                  <a:cubicBezTo>
                    <a:pt x="197" y="272"/>
                    <a:pt x="205" y="275"/>
                    <a:pt x="219" y="297"/>
                  </a:cubicBezTo>
                  <a:cubicBezTo>
                    <a:pt x="236" y="326"/>
                    <a:pt x="257" y="367"/>
                    <a:pt x="277" y="398"/>
                  </a:cubicBezTo>
                  <a:cubicBezTo>
                    <a:pt x="323" y="467"/>
                    <a:pt x="361" y="496"/>
                    <a:pt x="432" y="496"/>
                  </a:cubicBezTo>
                  <a:cubicBezTo>
                    <a:pt x="458" y="496"/>
                    <a:pt x="472" y="494"/>
                    <a:pt x="481" y="491"/>
                  </a:cubicBezTo>
                  <a:cubicBezTo>
                    <a:pt x="483" y="488"/>
                    <a:pt x="483" y="480"/>
                    <a:pt x="480" y="477"/>
                  </a:cubicBezTo>
                  <a:close/>
                  <a:moveTo>
                    <a:pt x="185" y="244"/>
                  </a:moveTo>
                  <a:cubicBezTo>
                    <a:pt x="150" y="244"/>
                    <a:pt x="150" y="242"/>
                    <a:pt x="150" y="218"/>
                  </a:cubicBezTo>
                  <a:cubicBezTo>
                    <a:pt x="150" y="64"/>
                    <a:pt x="150" y="64"/>
                    <a:pt x="150" y="64"/>
                  </a:cubicBezTo>
                  <a:cubicBezTo>
                    <a:pt x="150" y="30"/>
                    <a:pt x="150" y="28"/>
                    <a:pt x="189" y="28"/>
                  </a:cubicBezTo>
                  <a:cubicBezTo>
                    <a:pt x="254" y="28"/>
                    <a:pt x="291" y="79"/>
                    <a:pt x="291" y="138"/>
                  </a:cubicBezTo>
                  <a:cubicBezTo>
                    <a:pt x="291" y="208"/>
                    <a:pt x="258" y="244"/>
                    <a:pt x="185" y="244"/>
                  </a:cubicBez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5" name="Freeform 54"/>
            <p:cNvSpPr>
              <a:spLocks/>
            </p:cNvSpPr>
            <p:nvPr/>
          </p:nvSpPr>
          <p:spPr bwMode="auto">
            <a:xfrm>
              <a:off x="3024" y="2148"/>
              <a:ext cx="217" cy="267"/>
            </a:xfrm>
            <a:custGeom>
              <a:avLst/>
              <a:gdLst>
                <a:gd name="T0" fmla="*/ 376 w 399"/>
                <a:gd name="T1" fmla="*/ 380 h 490"/>
                <a:gd name="T2" fmla="*/ 248 w 399"/>
                <a:gd name="T3" fmla="*/ 460 h 490"/>
                <a:gd name="T4" fmla="*/ 168 w 399"/>
                <a:gd name="T5" fmla="*/ 444 h 490"/>
                <a:gd name="T6" fmla="*/ 155 w 399"/>
                <a:gd name="T7" fmla="*/ 368 h 490"/>
                <a:gd name="T8" fmla="*/ 155 w 399"/>
                <a:gd name="T9" fmla="*/ 107 h 490"/>
                <a:gd name="T10" fmla="*/ 197 w 399"/>
                <a:gd name="T11" fmla="*/ 23 h 490"/>
                <a:gd name="T12" fmla="*/ 213 w 399"/>
                <a:gd name="T13" fmla="*/ 20 h 490"/>
                <a:gd name="T14" fmla="*/ 214 w 399"/>
                <a:gd name="T15" fmla="*/ 0 h 490"/>
                <a:gd name="T16" fmla="*/ 6 w 399"/>
                <a:gd name="T17" fmla="*/ 0 h 490"/>
                <a:gd name="T18" fmla="*/ 7 w 399"/>
                <a:gd name="T19" fmla="*/ 20 h 490"/>
                <a:gd name="T20" fmla="*/ 28 w 399"/>
                <a:gd name="T21" fmla="*/ 23 h 490"/>
                <a:gd name="T22" fmla="*/ 69 w 399"/>
                <a:gd name="T23" fmla="*/ 107 h 490"/>
                <a:gd name="T24" fmla="*/ 69 w 399"/>
                <a:gd name="T25" fmla="*/ 383 h 490"/>
                <a:gd name="T26" fmla="*/ 28 w 399"/>
                <a:gd name="T27" fmla="*/ 467 h 490"/>
                <a:gd name="T28" fmla="*/ 5 w 399"/>
                <a:gd name="T29" fmla="*/ 471 h 490"/>
                <a:gd name="T30" fmla="*/ 4 w 399"/>
                <a:gd name="T31" fmla="*/ 490 h 490"/>
                <a:gd name="T32" fmla="*/ 113 w 399"/>
                <a:gd name="T33" fmla="*/ 490 h 490"/>
                <a:gd name="T34" fmla="*/ 190 w 399"/>
                <a:gd name="T35" fmla="*/ 490 h 490"/>
                <a:gd name="T36" fmla="*/ 369 w 399"/>
                <a:gd name="T37" fmla="*/ 490 h 490"/>
                <a:gd name="T38" fmla="*/ 399 w 399"/>
                <a:gd name="T39" fmla="*/ 385 h 490"/>
                <a:gd name="T40" fmla="*/ 376 w 399"/>
                <a:gd name="T41" fmla="*/ 38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9" h="490">
                  <a:moveTo>
                    <a:pt x="376" y="380"/>
                  </a:moveTo>
                  <a:cubicBezTo>
                    <a:pt x="342" y="457"/>
                    <a:pt x="330" y="460"/>
                    <a:pt x="248" y="460"/>
                  </a:cubicBezTo>
                  <a:cubicBezTo>
                    <a:pt x="189" y="460"/>
                    <a:pt x="177" y="454"/>
                    <a:pt x="168" y="444"/>
                  </a:cubicBezTo>
                  <a:cubicBezTo>
                    <a:pt x="157" y="431"/>
                    <a:pt x="155" y="405"/>
                    <a:pt x="155" y="368"/>
                  </a:cubicBezTo>
                  <a:cubicBezTo>
                    <a:pt x="155" y="107"/>
                    <a:pt x="155" y="107"/>
                    <a:pt x="155" y="107"/>
                  </a:cubicBezTo>
                  <a:cubicBezTo>
                    <a:pt x="155" y="30"/>
                    <a:pt x="162" y="28"/>
                    <a:pt x="197" y="23"/>
                  </a:cubicBezTo>
                  <a:cubicBezTo>
                    <a:pt x="213" y="20"/>
                    <a:pt x="213" y="20"/>
                    <a:pt x="213" y="20"/>
                  </a:cubicBezTo>
                  <a:cubicBezTo>
                    <a:pt x="218" y="17"/>
                    <a:pt x="218" y="6"/>
                    <a:pt x="214" y="0"/>
                  </a:cubicBezTo>
                  <a:cubicBezTo>
                    <a:pt x="6" y="0"/>
                    <a:pt x="6" y="0"/>
                    <a:pt x="6" y="0"/>
                  </a:cubicBezTo>
                  <a:cubicBezTo>
                    <a:pt x="2" y="6"/>
                    <a:pt x="2" y="17"/>
                    <a:pt x="7" y="20"/>
                  </a:cubicBezTo>
                  <a:cubicBezTo>
                    <a:pt x="28" y="23"/>
                    <a:pt x="28" y="23"/>
                    <a:pt x="28" y="23"/>
                  </a:cubicBezTo>
                  <a:cubicBezTo>
                    <a:pt x="62" y="28"/>
                    <a:pt x="69" y="30"/>
                    <a:pt x="69" y="107"/>
                  </a:cubicBezTo>
                  <a:cubicBezTo>
                    <a:pt x="69" y="383"/>
                    <a:pt x="69" y="383"/>
                    <a:pt x="69" y="383"/>
                  </a:cubicBezTo>
                  <a:cubicBezTo>
                    <a:pt x="69" y="460"/>
                    <a:pt x="62" y="463"/>
                    <a:pt x="28" y="467"/>
                  </a:cubicBezTo>
                  <a:cubicBezTo>
                    <a:pt x="5" y="471"/>
                    <a:pt x="5" y="471"/>
                    <a:pt x="5" y="471"/>
                  </a:cubicBezTo>
                  <a:cubicBezTo>
                    <a:pt x="0" y="474"/>
                    <a:pt x="0" y="485"/>
                    <a:pt x="4" y="490"/>
                  </a:cubicBezTo>
                  <a:cubicBezTo>
                    <a:pt x="113" y="490"/>
                    <a:pt x="113" y="490"/>
                    <a:pt x="113" y="490"/>
                  </a:cubicBezTo>
                  <a:cubicBezTo>
                    <a:pt x="190" y="490"/>
                    <a:pt x="190" y="490"/>
                    <a:pt x="190" y="490"/>
                  </a:cubicBezTo>
                  <a:cubicBezTo>
                    <a:pt x="369" y="490"/>
                    <a:pt x="369" y="490"/>
                    <a:pt x="369" y="490"/>
                  </a:cubicBezTo>
                  <a:cubicBezTo>
                    <a:pt x="399" y="385"/>
                    <a:pt x="399" y="385"/>
                    <a:pt x="399" y="385"/>
                  </a:cubicBezTo>
                  <a:cubicBezTo>
                    <a:pt x="396" y="379"/>
                    <a:pt x="384" y="376"/>
                    <a:pt x="376" y="380"/>
                  </a:cubicBez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6" name="Freeform 55"/>
            <p:cNvSpPr>
              <a:spLocks/>
            </p:cNvSpPr>
            <p:nvPr/>
          </p:nvSpPr>
          <p:spPr bwMode="auto">
            <a:xfrm>
              <a:off x="3274" y="2148"/>
              <a:ext cx="227" cy="267"/>
            </a:xfrm>
            <a:custGeom>
              <a:avLst/>
              <a:gdLst>
                <a:gd name="T0" fmla="*/ 392 w 416"/>
                <a:gd name="T1" fmla="*/ 380 h 490"/>
                <a:gd name="T2" fmla="*/ 256 w 416"/>
                <a:gd name="T3" fmla="*/ 460 h 490"/>
                <a:gd name="T4" fmla="*/ 172 w 416"/>
                <a:gd name="T5" fmla="*/ 444 h 490"/>
                <a:gd name="T6" fmla="*/ 159 w 416"/>
                <a:gd name="T7" fmla="*/ 367 h 490"/>
                <a:gd name="T8" fmla="*/ 159 w 416"/>
                <a:gd name="T9" fmla="*/ 273 h 490"/>
                <a:gd name="T10" fmla="*/ 177 w 416"/>
                <a:gd name="T11" fmla="*/ 253 h 490"/>
                <a:gd name="T12" fmla="*/ 213 w 416"/>
                <a:gd name="T13" fmla="*/ 253 h 490"/>
                <a:gd name="T14" fmla="*/ 295 w 416"/>
                <a:gd name="T15" fmla="*/ 285 h 490"/>
                <a:gd name="T16" fmla="*/ 300 w 416"/>
                <a:gd name="T17" fmla="*/ 315 h 490"/>
                <a:gd name="T18" fmla="*/ 322 w 416"/>
                <a:gd name="T19" fmla="*/ 316 h 490"/>
                <a:gd name="T20" fmla="*/ 322 w 416"/>
                <a:gd name="T21" fmla="*/ 160 h 490"/>
                <a:gd name="T22" fmla="*/ 300 w 416"/>
                <a:gd name="T23" fmla="*/ 161 h 490"/>
                <a:gd name="T24" fmla="*/ 295 w 416"/>
                <a:gd name="T25" fmla="*/ 187 h 490"/>
                <a:gd name="T26" fmla="*/ 213 w 416"/>
                <a:gd name="T27" fmla="*/ 219 h 490"/>
                <a:gd name="T28" fmla="*/ 177 w 416"/>
                <a:gd name="T29" fmla="*/ 219 h 490"/>
                <a:gd name="T30" fmla="*/ 159 w 416"/>
                <a:gd name="T31" fmla="*/ 199 h 490"/>
                <a:gd name="T32" fmla="*/ 159 w 416"/>
                <a:gd name="T33" fmla="*/ 74 h 490"/>
                <a:gd name="T34" fmla="*/ 191 w 416"/>
                <a:gd name="T35" fmla="*/ 30 h 490"/>
                <a:gd name="T36" fmla="*/ 241 w 416"/>
                <a:gd name="T37" fmla="*/ 30 h 490"/>
                <a:gd name="T38" fmla="*/ 300 w 416"/>
                <a:gd name="T39" fmla="*/ 37 h 490"/>
                <a:gd name="T40" fmla="*/ 347 w 416"/>
                <a:gd name="T41" fmla="*/ 104 h 490"/>
                <a:gd name="T42" fmla="*/ 371 w 416"/>
                <a:gd name="T43" fmla="*/ 101 h 490"/>
                <a:gd name="T44" fmla="*/ 359 w 416"/>
                <a:gd name="T45" fmla="*/ 0 h 490"/>
                <a:gd name="T46" fmla="*/ 259 w 416"/>
                <a:gd name="T47" fmla="*/ 0 h 490"/>
                <a:gd name="T48" fmla="*/ 117 w 416"/>
                <a:gd name="T49" fmla="*/ 0 h 490"/>
                <a:gd name="T50" fmla="*/ 19 w 416"/>
                <a:gd name="T51" fmla="*/ 0 h 490"/>
                <a:gd name="T52" fmla="*/ 20 w 416"/>
                <a:gd name="T53" fmla="*/ 20 h 490"/>
                <a:gd name="T54" fmla="*/ 32 w 416"/>
                <a:gd name="T55" fmla="*/ 21 h 490"/>
                <a:gd name="T56" fmla="*/ 73 w 416"/>
                <a:gd name="T57" fmla="*/ 107 h 490"/>
                <a:gd name="T58" fmla="*/ 73 w 416"/>
                <a:gd name="T59" fmla="*/ 383 h 490"/>
                <a:gd name="T60" fmla="*/ 32 w 416"/>
                <a:gd name="T61" fmla="*/ 468 h 490"/>
                <a:gd name="T62" fmla="*/ 4 w 416"/>
                <a:gd name="T63" fmla="*/ 471 h 490"/>
                <a:gd name="T64" fmla="*/ 3 w 416"/>
                <a:gd name="T65" fmla="*/ 490 h 490"/>
                <a:gd name="T66" fmla="*/ 117 w 416"/>
                <a:gd name="T67" fmla="*/ 490 h 490"/>
                <a:gd name="T68" fmla="*/ 202 w 416"/>
                <a:gd name="T69" fmla="*/ 490 h 490"/>
                <a:gd name="T70" fmla="*/ 386 w 416"/>
                <a:gd name="T71" fmla="*/ 490 h 490"/>
                <a:gd name="T72" fmla="*/ 416 w 416"/>
                <a:gd name="T73" fmla="*/ 385 h 490"/>
                <a:gd name="T74" fmla="*/ 392 w 416"/>
                <a:gd name="T75" fmla="*/ 38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6" h="490">
                  <a:moveTo>
                    <a:pt x="392" y="380"/>
                  </a:moveTo>
                  <a:cubicBezTo>
                    <a:pt x="366" y="440"/>
                    <a:pt x="350" y="462"/>
                    <a:pt x="256" y="460"/>
                  </a:cubicBezTo>
                  <a:cubicBezTo>
                    <a:pt x="193" y="460"/>
                    <a:pt x="181" y="454"/>
                    <a:pt x="172" y="444"/>
                  </a:cubicBezTo>
                  <a:cubicBezTo>
                    <a:pt x="161" y="431"/>
                    <a:pt x="159" y="405"/>
                    <a:pt x="159" y="367"/>
                  </a:cubicBezTo>
                  <a:cubicBezTo>
                    <a:pt x="159" y="273"/>
                    <a:pt x="159" y="273"/>
                    <a:pt x="159" y="273"/>
                  </a:cubicBezTo>
                  <a:cubicBezTo>
                    <a:pt x="159" y="254"/>
                    <a:pt x="160" y="253"/>
                    <a:pt x="177" y="253"/>
                  </a:cubicBezTo>
                  <a:cubicBezTo>
                    <a:pt x="213" y="253"/>
                    <a:pt x="213" y="253"/>
                    <a:pt x="213" y="253"/>
                  </a:cubicBezTo>
                  <a:cubicBezTo>
                    <a:pt x="277" y="253"/>
                    <a:pt x="290" y="254"/>
                    <a:pt x="295" y="285"/>
                  </a:cubicBezTo>
                  <a:cubicBezTo>
                    <a:pt x="300" y="315"/>
                    <a:pt x="300" y="315"/>
                    <a:pt x="300" y="315"/>
                  </a:cubicBezTo>
                  <a:cubicBezTo>
                    <a:pt x="305" y="319"/>
                    <a:pt x="316" y="319"/>
                    <a:pt x="322" y="316"/>
                  </a:cubicBezTo>
                  <a:cubicBezTo>
                    <a:pt x="322" y="160"/>
                    <a:pt x="322" y="160"/>
                    <a:pt x="322" y="160"/>
                  </a:cubicBezTo>
                  <a:cubicBezTo>
                    <a:pt x="316" y="156"/>
                    <a:pt x="305" y="157"/>
                    <a:pt x="300" y="161"/>
                  </a:cubicBezTo>
                  <a:cubicBezTo>
                    <a:pt x="295" y="187"/>
                    <a:pt x="295" y="187"/>
                    <a:pt x="295" y="187"/>
                  </a:cubicBezTo>
                  <a:cubicBezTo>
                    <a:pt x="290" y="218"/>
                    <a:pt x="277" y="219"/>
                    <a:pt x="213" y="219"/>
                  </a:cubicBezTo>
                  <a:cubicBezTo>
                    <a:pt x="177" y="219"/>
                    <a:pt x="177" y="219"/>
                    <a:pt x="177" y="219"/>
                  </a:cubicBezTo>
                  <a:cubicBezTo>
                    <a:pt x="160" y="219"/>
                    <a:pt x="159" y="218"/>
                    <a:pt x="159" y="199"/>
                  </a:cubicBezTo>
                  <a:cubicBezTo>
                    <a:pt x="159" y="74"/>
                    <a:pt x="159" y="74"/>
                    <a:pt x="159" y="74"/>
                  </a:cubicBezTo>
                  <a:cubicBezTo>
                    <a:pt x="159" y="32"/>
                    <a:pt x="159" y="30"/>
                    <a:pt x="191" y="30"/>
                  </a:cubicBezTo>
                  <a:cubicBezTo>
                    <a:pt x="241" y="30"/>
                    <a:pt x="241" y="30"/>
                    <a:pt x="241" y="30"/>
                  </a:cubicBezTo>
                  <a:cubicBezTo>
                    <a:pt x="261" y="30"/>
                    <a:pt x="283" y="32"/>
                    <a:pt x="300" y="37"/>
                  </a:cubicBezTo>
                  <a:cubicBezTo>
                    <a:pt x="324" y="43"/>
                    <a:pt x="335" y="61"/>
                    <a:pt x="347" y="104"/>
                  </a:cubicBezTo>
                  <a:cubicBezTo>
                    <a:pt x="353" y="109"/>
                    <a:pt x="368" y="107"/>
                    <a:pt x="371" y="101"/>
                  </a:cubicBezTo>
                  <a:cubicBezTo>
                    <a:pt x="359" y="0"/>
                    <a:pt x="359" y="0"/>
                    <a:pt x="359" y="0"/>
                  </a:cubicBezTo>
                  <a:cubicBezTo>
                    <a:pt x="259" y="0"/>
                    <a:pt x="259" y="0"/>
                    <a:pt x="259" y="0"/>
                  </a:cubicBezTo>
                  <a:cubicBezTo>
                    <a:pt x="117" y="0"/>
                    <a:pt x="117" y="0"/>
                    <a:pt x="117" y="0"/>
                  </a:cubicBezTo>
                  <a:cubicBezTo>
                    <a:pt x="19" y="0"/>
                    <a:pt x="19" y="0"/>
                    <a:pt x="19" y="0"/>
                  </a:cubicBezTo>
                  <a:cubicBezTo>
                    <a:pt x="15" y="5"/>
                    <a:pt x="15" y="15"/>
                    <a:pt x="20" y="20"/>
                  </a:cubicBezTo>
                  <a:cubicBezTo>
                    <a:pt x="32" y="21"/>
                    <a:pt x="32" y="21"/>
                    <a:pt x="32" y="21"/>
                  </a:cubicBezTo>
                  <a:cubicBezTo>
                    <a:pt x="67" y="26"/>
                    <a:pt x="73" y="29"/>
                    <a:pt x="73" y="107"/>
                  </a:cubicBezTo>
                  <a:cubicBezTo>
                    <a:pt x="73" y="383"/>
                    <a:pt x="73" y="383"/>
                    <a:pt x="73" y="383"/>
                  </a:cubicBezTo>
                  <a:cubicBezTo>
                    <a:pt x="73" y="462"/>
                    <a:pt x="67" y="464"/>
                    <a:pt x="32" y="468"/>
                  </a:cubicBezTo>
                  <a:cubicBezTo>
                    <a:pt x="4" y="471"/>
                    <a:pt x="4" y="471"/>
                    <a:pt x="4" y="471"/>
                  </a:cubicBezTo>
                  <a:cubicBezTo>
                    <a:pt x="0" y="475"/>
                    <a:pt x="0" y="485"/>
                    <a:pt x="3" y="490"/>
                  </a:cubicBezTo>
                  <a:cubicBezTo>
                    <a:pt x="117" y="490"/>
                    <a:pt x="117" y="490"/>
                    <a:pt x="117" y="490"/>
                  </a:cubicBezTo>
                  <a:cubicBezTo>
                    <a:pt x="202" y="490"/>
                    <a:pt x="202" y="490"/>
                    <a:pt x="202" y="490"/>
                  </a:cubicBezTo>
                  <a:cubicBezTo>
                    <a:pt x="386" y="490"/>
                    <a:pt x="386" y="490"/>
                    <a:pt x="386" y="490"/>
                  </a:cubicBezTo>
                  <a:cubicBezTo>
                    <a:pt x="416" y="385"/>
                    <a:pt x="416" y="385"/>
                    <a:pt x="416" y="385"/>
                  </a:cubicBezTo>
                  <a:cubicBezTo>
                    <a:pt x="412" y="377"/>
                    <a:pt x="399" y="375"/>
                    <a:pt x="392" y="380"/>
                  </a:cubicBez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7" name="Freeform 56"/>
            <p:cNvSpPr>
              <a:spLocks/>
            </p:cNvSpPr>
            <p:nvPr/>
          </p:nvSpPr>
          <p:spPr bwMode="auto">
            <a:xfrm>
              <a:off x="3698" y="2141"/>
              <a:ext cx="258" cy="281"/>
            </a:xfrm>
            <a:custGeom>
              <a:avLst/>
              <a:gdLst>
                <a:gd name="T0" fmla="*/ 438 w 473"/>
                <a:gd name="T1" fmla="*/ 488 h 514"/>
                <a:gd name="T2" fmla="*/ 473 w 473"/>
                <a:gd name="T3" fmla="*/ 377 h 514"/>
                <a:gd name="T4" fmla="*/ 451 w 473"/>
                <a:gd name="T5" fmla="*/ 374 h 514"/>
                <a:gd name="T6" fmla="*/ 296 w 473"/>
                <a:gd name="T7" fmla="*/ 484 h 514"/>
                <a:gd name="T8" fmla="*/ 101 w 473"/>
                <a:gd name="T9" fmla="*/ 249 h 514"/>
                <a:gd name="T10" fmla="*/ 290 w 473"/>
                <a:gd name="T11" fmla="*/ 30 h 514"/>
                <a:gd name="T12" fmla="*/ 434 w 473"/>
                <a:gd name="T13" fmla="*/ 138 h 514"/>
                <a:gd name="T14" fmla="*/ 458 w 473"/>
                <a:gd name="T15" fmla="*/ 137 h 514"/>
                <a:gd name="T16" fmla="*/ 448 w 473"/>
                <a:gd name="T17" fmla="*/ 21 h 514"/>
                <a:gd name="T18" fmla="*/ 427 w 473"/>
                <a:gd name="T19" fmla="*/ 17 h 514"/>
                <a:gd name="T20" fmla="*/ 299 w 473"/>
                <a:gd name="T21" fmla="*/ 0 h 514"/>
                <a:gd name="T22" fmla="*/ 94 w 473"/>
                <a:gd name="T23" fmla="*/ 64 h 514"/>
                <a:gd name="T24" fmla="*/ 0 w 473"/>
                <a:gd name="T25" fmla="*/ 260 h 514"/>
                <a:gd name="T26" fmla="*/ 106 w 473"/>
                <a:gd name="T27" fmla="*/ 464 h 514"/>
                <a:gd name="T28" fmla="*/ 296 w 473"/>
                <a:gd name="T29" fmla="*/ 514 h 514"/>
                <a:gd name="T30" fmla="*/ 397 w 473"/>
                <a:gd name="T31" fmla="*/ 500 h 514"/>
                <a:gd name="T32" fmla="*/ 438 w 473"/>
                <a:gd name="T33" fmla="*/ 48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3" h="514">
                  <a:moveTo>
                    <a:pt x="438" y="488"/>
                  </a:moveTo>
                  <a:cubicBezTo>
                    <a:pt x="473" y="377"/>
                    <a:pt x="473" y="377"/>
                    <a:pt x="473" y="377"/>
                  </a:cubicBezTo>
                  <a:cubicBezTo>
                    <a:pt x="469" y="370"/>
                    <a:pt x="457" y="367"/>
                    <a:pt x="451" y="374"/>
                  </a:cubicBezTo>
                  <a:cubicBezTo>
                    <a:pt x="430" y="422"/>
                    <a:pt x="389" y="484"/>
                    <a:pt x="296" y="484"/>
                  </a:cubicBezTo>
                  <a:cubicBezTo>
                    <a:pt x="200" y="484"/>
                    <a:pt x="101" y="407"/>
                    <a:pt x="101" y="249"/>
                  </a:cubicBezTo>
                  <a:cubicBezTo>
                    <a:pt x="101" y="97"/>
                    <a:pt x="196" y="30"/>
                    <a:pt x="290" y="30"/>
                  </a:cubicBezTo>
                  <a:cubicBezTo>
                    <a:pt x="388" y="30"/>
                    <a:pt x="422" y="92"/>
                    <a:pt x="434" y="138"/>
                  </a:cubicBezTo>
                  <a:cubicBezTo>
                    <a:pt x="439" y="144"/>
                    <a:pt x="453" y="143"/>
                    <a:pt x="458" y="137"/>
                  </a:cubicBezTo>
                  <a:cubicBezTo>
                    <a:pt x="448" y="21"/>
                    <a:pt x="448" y="21"/>
                    <a:pt x="448" y="21"/>
                  </a:cubicBezTo>
                  <a:cubicBezTo>
                    <a:pt x="441" y="20"/>
                    <a:pt x="436" y="19"/>
                    <a:pt x="427" y="17"/>
                  </a:cubicBezTo>
                  <a:cubicBezTo>
                    <a:pt x="392" y="8"/>
                    <a:pt x="341" y="0"/>
                    <a:pt x="299" y="0"/>
                  </a:cubicBezTo>
                  <a:cubicBezTo>
                    <a:pt x="224" y="0"/>
                    <a:pt x="149" y="22"/>
                    <a:pt x="94" y="64"/>
                  </a:cubicBezTo>
                  <a:cubicBezTo>
                    <a:pt x="39" y="106"/>
                    <a:pt x="0" y="173"/>
                    <a:pt x="0" y="260"/>
                  </a:cubicBezTo>
                  <a:cubicBezTo>
                    <a:pt x="0" y="357"/>
                    <a:pt x="46" y="425"/>
                    <a:pt x="106" y="464"/>
                  </a:cubicBezTo>
                  <a:cubicBezTo>
                    <a:pt x="159" y="499"/>
                    <a:pt x="222" y="514"/>
                    <a:pt x="296" y="514"/>
                  </a:cubicBezTo>
                  <a:cubicBezTo>
                    <a:pt x="334" y="514"/>
                    <a:pt x="374" y="506"/>
                    <a:pt x="397" y="500"/>
                  </a:cubicBezTo>
                  <a:cubicBezTo>
                    <a:pt x="400" y="499"/>
                    <a:pt x="436" y="489"/>
                    <a:pt x="438" y="488"/>
                  </a:cubicBez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8" name="Freeform 57"/>
            <p:cNvSpPr>
              <a:spLocks/>
            </p:cNvSpPr>
            <p:nvPr/>
          </p:nvSpPr>
          <p:spPr bwMode="auto">
            <a:xfrm>
              <a:off x="3990" y="2148"/>
              <a:ext cx="227" cy="267"/>
            </a:xfrm>
            <a:custGeom>
              <a:avLst/>
              <a:gdLst>
                <a:gd name="T0" fmla="*/ 393 w 417"/>
                <a:gd name="T1" fmla="*/ 380 h 490"/>
                <a:gd name="T2" fmla="*/ 256 w 417"/>
                <a:gd name="T3" fmla="*/ 460 h 490"/>
                <a:gd name="T4" fmla="*/ 173 w 417"/>
                <a:gd name="T5" fmla="*/ 444 h 490"/>
                <a:gd name="T6" fmla="*/ 160 w 417"/>
                <a:gd name="T7" fmla="*/ 367 h 490"/>
                <a:gd name="T8" fmla="*/ 160 w 417"/>
                <a:gd name="T9" fmla="*/ 273 h 490"/>
                <a:gd name="T10" fmla="*/ 178 w 417"/>
                <a:gd name="T11" fmla="*/ 253 h 490"/>
                <a:gd name="T12" fmla="*/ 213 w 417"/>
                <a:gd name="T13" fmla="*/ 253 h 490"/>
                <a:gd name="T14" fmla="*/ 296 w 417"/>
                <a:gd name="T15" fmla="*/ 285 h 490"/>
                <a:gd name="T16" fmla="*/ 301 w 417"/>
                <a:gd name="T17" fmla="*/ 315 h 490"/>
                <a:gd name="T18" fmla="*/ 322 w 417"/>
                <a:gd name="T19" fmla="*/ 316 h 490"/>
                <a:gd name="T20" fmla="*/ 322 w 417"/>
                <a:gd name="T21" fmla="*/ 160 h 490"/>
                <a:gd name="T22" fmla="*/ 301 w 417"/>
                <a:gd name="T23" fmla="*/ 161 h 490"/>
                <a:gd name="T24" fmla="*/ 296 w 417"/>
                <a:gd name="T25" fmla="*/ 187 h 490"/>
                <a:gd name="T26" fmla="*/ 213 w 417"/>
                <a:gd name="T27" fmla="*/ 219 h 490"/>
                <a:gd name="T28" fmla="*/ 178 w 417"/>
                <a:gd name="T29" fmla="*/ 219 h 490"/>
                <a:gd name="T30" fmla="*/ 160 w 417"/>
                <a:gd name="T31" fmla="*/ 199 h 490"/>
                <a:gd name="T32" fmla="*/ 160 w 417"/>
                <a:gd name="T33" fmla="*/ 74 h 490"/>
                <a:gd name="T34" fmla="*/ 192 w 417"/>
                <a:gd name="T35" fmla="*/ 30 h 490"/>
                <a:gd name="T36" fmla="*/ 242 w 417"/>
                <a:gd name="T37" fmla="*/ 30 h 490"/>
                <a:gd name="T38" fmla="*/ 301 w 417"/>
                <a:gd name="T39" fmla="*/ 37 h 490"/>
                <a:gd name="T40" fmla="*/ 348 w 417"/>
                <a:gd name="T41" fmla="*/ 104 h 490"/>
                <a:gd name="T42" fmla="*/ 371 w 417"/>
                <a:gd name="T43" fmla="*/ 101 h 490"/>
                <a:gd name="T44" fmla="*/ 360 w 417"/>
                <a:gd name="T45" fmla="*/ 0 h 490"/>
                <a:gd name="T46" fmla="*/ 259 w 417"/>
                <a:gd name="T47" fmla="*/ 0 h 490"/>
                <a:gd name="T48" fmla="*/ 118 w 417"/>
                <a:gd name="T49" fmla="*/ 0 h 490"/>
                <a:gd name="T50" fmla="*/ 20 w 417"/>
                <a:gd name="T51" fmla="*/ 0 h 490"/>
                <a:gd name="T52" fmla="*/ 21 w 417"/>
                <a:gd name="T53" fmla="*/ 20 h 490"/>
                <a:gd name="T54" fmla="*/ 32 w 417"/>
                <a:gd name="T55" fmla="*/ 21 h 490"/>
                <a:gd name="T56" fmla="*/ 74 w 417"/>
                <a:gd name="T57" fmla="*/ 107 h 490"/>
                <a:gd name="T58" fmla="*/ 74 w 417"/>
                <a:gd name="T59" fmla="*/ 383 h 490"/>
                <a:gd name="T60" fmla="*/ 32 w 417"/>
                <a:gd name="T61" fmla="*/ 468 h 490"/>
                <a:gd name="T62" fmla="*/ 5 w 417"/>
                <a:gd name="T63" fmla="*/ 471 h 490"/>
                <a:gd name="T64" fmla="*/ 4 w 417"/>
                <a:gd name="T65" fmla="*/ 490 h 490"/>
                <a:gd name="T66" fmla="*/ 118 w 417"/>
                <a:gd name="T67" fmla="*/ 490 h 490"/>
                <a:gd name="T68" fmla="*/ 202 w 417"/>
                <a:gd name="T69" fmla="*/ 490 h 490"/>
                <a:gd name="T70" fmla="*/ 387 w 417"/>
                <a:gd name="T71" fmla="*/ 490 h 490"/>
                <a:gd name="T72" fmla="*/ 417 w 417"/>
                <a:gd name="T73" fmla="*/ 385 h 490"/>
                <a:gd name="T74" fmla="*/ 393 w 417"/>
                <a:gd name="T75" fmla="*/ 38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7" h="490">
                  <a:moveTo>
                    <a:pt x="393" y="380"/>
                  </a:moveTo>
                  <a:cubicBezTo>
                    <a:pt x="367" y="440"/>
                    <a:pt x="351" y="462"/>
                    <a:pt x="256" y="460"/>
                  </a:cubicBezTo>
                  <a:cubicBezTo>
                    <a:pt x="194" y="460"/>
                    <a:pt x="181" y="454"/>
                    <a:pt x="173" y="444"/>
                  </a:cubicBezTo>
                  <a:cubicBezTo>
                    <a:pt x="161" y="431"/>
                    <a:pt x="160" y="405"/>
                    <a:pt x="160" y="367"/>
                  </a:cubicBezTo>
                  <a:cubicBezTo>
                    <a:pt x="160" y="273"/>
                    <a:pt x="160" y="273"/>
                    <a:pt x="160" y="273"/>
                  </a:cubicBezTo>
                  <a:cubicBezTo>
                    <a:pt x="160" y="254"/>
                    <a:pt x="161" y="253"/>
                    <a:pt x="178" y="253"/>
                  </a:cubicBezTo>
                  <a:cubicBezTo>
                    <a:pt x="213" y="253"/>
                    <a:pt x="213" y="253"/>
                    <a:pt x="213" y="253"/>
                  </a:cubicBezTo>
                  <a:cubicBezTo>
                    <a:pt x="278" y="253"/>
                    <a:pt x="291" y="254"/>
                    <a:pt x="296" y="285"/>
                  </a:cubicBezTo>
                  <a:cubicBezTo>
                    <a:pt x="301" y="315"/>
                    <a:pt x="301" y="315"/>
                    <a:pt x="301" y="315"/>
                  </a:cubicBezTo>
                  <a:cubicBezTo>
                    <a:pt x="306" y="319"/>
                    <a:pt x="317" y="319"/>
                    <a:pt x="322" y="316"/>
                  </a:cubicBezTo>
                  <a:cubicBezTo>
                    <a:pt x="322" y="160"/>
                    <a:pt x="322" y="160"/>
                    <a:pt x="322" y="160"/>
                  </a:cubicBezTo>
                  <a:cubicBezTo>
                    <a:pt x="317" y="156"/>
                    <a:pt x="306" y="157"/>
                    <a:pt x="301" y="161"/>
                  </a:cubicBezTo>
                  <a:cubicBezTo>
                    <a:pt x="296" y="187"/>
                    <a:pt x="296" y="187"/>
                    <a:pt x="296" y="187"/>
                  </a:cubicBezTo>
                  <a:cubicBezTo>
                    <a:pt x="291" y="218"/>
                    <a:pt x="278" y="219"/>
                    <a:pt x="213" y="219"/>
                  </a:cubicBezTo>
                  <a:cubicBezTo>
                    <a:pt x="178" y="219"/>
                    <a:pt x="178" y="219"/>
                    <a:pt x="178" y="219"/>
                  </a:cubicBezTo>
                  <a:cubicBezTo>
                    <a:pt x="161" y="219"/>
                    <a:pt x="160" y="218"/>
                    <a:pt x="160" y="199"/>
                  </a:cubicBezTo>
                  <a:cubicBezTo>
                    <a:pt x="160" y="74"/>
                    <a:pt x="160" y="74"/>
                    <a:pt x="160" y="74"/>
                  </a:cubicBezTo>
                  <a:cubicBezTo>
                    <a:pt x="160" y="32"/>
                    <a:pt x="160" y="30"/>
                    <a:pt x="192" y="30"/>
                  </a:cubicBezTo>
                  <a:cubicBezTo>
                    <a:pt x="242" y="30"/>
                    <a:pt x="242" y="30"/>
                    <a:pt x="242" y="30"/>
                  </a:cubicBezTo>
                  <a:cubicBezTo>
                    <a:pt x="262" y="30"/>
                    <a:pt x="284" y="32"/>
                    <a:pt x="301" y="37"/>
                  </a:cubicBezTo>
                  <a:cubicBezTo>
                    <a:pt x="325" y="43"/>
                    <a:pt x="336" y="61"/>
                    <a:pt x="348" y="104"/>
                  </a:cubicBezTo>
                  <a:cubicBezTo>
                    <a:pt x="354" y="109"/>
                    <a:pt x="368" y="107"/>
                    <a:pt x="371" y="101"/>
                  </a:cubicBezTo>
                  <a:cubicBezTo>
                    <a:pt x="360" y="0"/>
                    <a:pt x="360" y="0"/>
                    <a:pt x="360" y="0"/>
                  </a:cubicBezTo>
                  <a:cubicBezTo>
                    <a:pt x="259" y="0"/>
                    <a:pt x="259" y="0"/>
                    <a:pt x="259" y="0"/>
                  </a:cubicBezTo>
                  <a:cubicBezTo>
                    <a:pt x="118" y="0"/>
                    <a:pt x="118" y="0"/>
                    <a:pt x="118" y="0"/>
                  </a:cubicBezTo>
                  <a:cubicBezTo>
                    <a:pt x="20" y="0"/>
                    <a:pt x="20" y="0"/>
                    <a:pt x="20" y="0"/>
                  </a:cubicBezTo>
                  <a:cubicBezTo>
                    <a:pt x="16" y="5"/>
                    <a:pt x="16" y="15"/>
                    <a:pt x="21" y="20"/>
                  </a:cubicBezTo>
                  <a:cubicBezTo>
                    <a:pt x="32" y="21"/>
                    <a:pt x="32" y="21"/>
                    <a:pt x="32" y="21"/>
                  </a:cubicBezTo>
                  <a:cubicBezTo>
                    <a:pt x="67" y="26"/>
                    <a:pt x="74" y="29"/>
                    <a:pt x="74" y="107"/>
                  </a:cubicBezTo>
                  <a:cubicBezTo>
                    <a:pt x="74" y="383"/>
                    <a:pt x="74" y="383"/>
                    <a:pt x="74" y="383"/>
                  </a:cubicBezTo>
                  <a:cubicBezTo>
                    <a:pt x="74" y="462"/>
                    <a:pt x="67" y="464"/>
                    <a:pt x="32" y="468"/>
                  </a:cubicBezTo>
                  <a:cubicBezTo>
                    <a:pt x="5" y="471"/>
                    <a:pt x="5" y="471"/>
                    <a:pt x="5" y="471"/>
                  </a:cubicBezTo>
                  <a:cubicBezTo>
                    <a:pt x="1" y="475"/>
                    <a:pt x="0" y="485"/>
                    <a:pt x="4" y="490"/>
                  </a:cubicBezTo>
                  <a:cubicBezTo>
                    <a:pt x="118" y="490"/>
                    <a:pt x="118" y="490"/>
                    <a:pt x="118" y="490"/>
                  </a:cubicBezTo>
                  <a:cubicBezTo>
                    <a:pt x="202" y="490"/>
                    <a:pt x="202" y="490"/>
                    <a:pt x="202" y="490"/>
                  </a:cubicBezTo>
                  <a:cubicBezTo>
                    <a:pt x="387" y="490"/>
                    <a:pt x="387" y="490"/>
                    <a:pt x="387" y="490"/>
                  </a:cubicBezTo>
                  <a:cubicBezTo>
                    <a:pt x="417" y="385"/>
                    <a:pt x="417" y="385"/>
                    <a:pt x="417" y="385"/>
                  </a:cubicBezTo>
                  <a:cubicBezTo>
                    <a:pt x="412" y="377"/>
                    <a:pt x="400" y="375"/>
                    <a:pt x="393" y="380"/>
                  </a:cubicBez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59" name="Freeform 58"/>
            <p:cNvSpPr>
              <a:spLocks/>
            </p:cNvSpPr>
            <p:nvPr/>
          </p:nvSpPr>
          <p:spPr bwMode="auto">
            <a:xfrm>
              <a:off x="4256" y="2141"/>
              <a:ext cx="172" cy="281"/>
            </a:xfrm>
            <a:custGeom>
              <a:avLst/>
              <a:gdLst>
                <a:gd name="T0" fmla="*/ 214 w 316"/>
                <a:gd name="T1" fmla="*/ 223 h 514"/>
                <a:gd name="T2" fmla="*/ 168 w 316"/>
                <a:gd name="T3" fmla="*/ 199 h 514"/>
                <a:gd name="T4" fmla="*/ 98 w 316"/>
                <a:gd name="T5" fmla="*/ 108 h 514"/>
                <a:gd name="T6" fmla="*/ 182 w 316"/>
                <a:gd name="T7" fmla="*/ 30 h 514"/>
                <a:gd name="T8" fmla="*/ 282 w 316"/>
                <a:gd name="T9" fmla="*/ 118 h 514"/>
                <a:gd name="T10" fmla="*/ 306 w 316"/>
                <a:gd name="T11" fmla="*/ 116 h 514"/>
                <a:gd name="T12" fmla="*/ 290 w 316"/>
                <a:gd name="T13" fmla="*/ 16 h 514"/>
                <a:gd name="T14" fmla="*/ 188 w 316"/>
                <a:gd name="T15" fmla="*/ 0 h 514"/>
                <a:gd name="T16" fmla="*/ 25 w 316"/>
                <a:gd name="T17" fmla="*/ 136 h 514"/>
                <a:gd name="T18" fmla="*/ 130 w 316"/>
                <a:gd name="T19" fmla="*/ 279 h 514"/>
                <a:gd name="T20" fmla="*/ 162 w 316"/>
                <a:gd name="T21" fmla="*/ 297 h 514"/>
                <a:gd name="T22" fmla="*/ 237 w 316"/>
                <a:gd name="T23" fmla="*/ 405 h 514"/>
                <a:gd name="T24" fmla="*/ 149 w 316"/>
                <a:gd name="T25" fmla="*/ 484 h 514"/>
                <a:gd name="T26" fmla="*/ 23 w 316"/>
                <a:gd name="T27" fmla="*/ 367 h 514"/>
                <a:gd name="T28" fmla="*/ 0 w 316"/>
                <a:gd name="T29" fmla="*/ 370 h 514"/>
                <a:gd name="T30" fmla="*/ 22 w 316"/>
                <a:gd name="T31" fmla="*/ 483 h 514"/>
                <a:gd name="T32" fmla="*/ 144 w 316"/>
                <a:gd name="T33" fmla="*/ 514 h 514"/>
                <a:gd name="T34" fmla="*/ 316 w 316"/>
                <a:gd name="T35" fmla="*/ 369 h 514"/>
                <a:gd name="T36" fmla="*/ 214 w 316"/>
                <a:gd name="T37" fmla="*/ 22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6" h="514">
                  <a:moveTo>
                    <a:pt x="214" y="223"/>
                  </a:moveTo>
                  <a:cubicBezTo>
                    <a:pt x="168" y="199"/>
                    <a:pt x="168" y="199"/>
                    <a:pt x="168" y="199"/>
                  </a:cubicBezTo>
                  <a:cubicBezTo>
                    <a:pt x="119" y="173"/>
                    <a:pt x="98" y="139"/>
                    <a:pt x="98" y="108"/>
                  </a:cubicBezTo>
                  <a:cubicBezTo>
                    <a:pt x="98" y="69"/>
                    <a:pt x="122" y="30"/>
                    <a:pt x="182" y="30"/>
                  </a:cubicBezTo>
                  <a:cubicBezTo>
                    <a:pt x="245" y="30"/>
                    <a:pt x="271" y="80"/>
                    <a:pt x="282" y="118"/>
                  </a:cubicBezTo>
                  <a:cubicBezTo>
                    <a:pt x="288" y="124"/>
                    <a:pt x="302" y="123"/>
                    <a:pt x="306" y="116"/>
                  </a:cubicBezTo>
                  <a:cubicBezTo>
                    <a:pt x="290" y="16"/>
                    <a:pt x="290" y="16"/>
                    <a:pt x="290" y="16"/>
                  </a:cubicBezTo>
                  <a:cubicBezTo>
                    <a:pt x="255" y="9"/>
                    <a:pt x="227" y="0"/>
                    <a:pt x="188" y="0"/>
                  </a:cubicBezTo>
                  <a:cubicBezTo>
                    <a:pt x="80" y="0"/>
                    <a:pt x="25" y="63"/>
                    <a:pt x="25" y="136"/>
                  </a:cubicBezTo>
                  <a:cubicBezTo>
                    <a:pt x="25" y="203"/>
                    <a:pt x="74" y="248"/>
                    <a:pt x="130" y="279"/>
                  </a:cubicBezTo>
                  <a:cubicBezTo>
                    <a:pt x="162" y="297"/>
                    <a:pt x="162" y="297"/>
                    <a:pt x="162" y="297"/>
                  </a:cubicBezTo>
                  <a:cubicBezTo>
                    <a:pt x="217" y="328"/>
                    <a:pt x="237" y="362"/>
                    <a:pt x="237" y="405"/>
                  </a:cubicBezTo>
                  <a:cubicBezTo>
                    <a:pt x="237" y="450"/>
                    <a:pt x="205" y="484"/>
                    <a:pt x="149" y="484"/>
                  </a:cubicBezTo>
                  <a:cubicBezTo>
                    <a:pt x="76" y="484"/>
                    <a:pt x="36" y="405"/>
                    <a:pt x="23" y="367"/>
                  </a:cubicBezTo>
                  <a:cubicBezTo>
                    <a:pt x="17" y="362"/>
                    <a:pt x="4" y="362"/>
                    <a:pt x="0" y="370"/>
                  </a:cubicBezTo>
                  <a:cubicBezTo>
                    <a:pt x="22" y="483"/>
                    <a:pt x="22" y="483"/>
                    <a:pt x="22" y="483"/>
                  </a:cubicBezTo>
                  <a:cubicBezTo>
                    <a:pt x="37" y="492"/>
                    <a:pt x="76" y="514"/>
                    <a:pt x="144" y="514"/>
                  </a:cubicBezTo>
                  <a:cubicBezTo>
                    <a:pt x="251" y="514"/>
                    <a:pt x="316" y="454"/>
                    <a:pt x="316" y="369"/>
                  </a:cubicBezTo>
                  <a:cubicBezTo>
                    <a:pt x="316" y="294"/>
                    <a:pt x="263" y="248"/>
                    <a:pt x="214" y="223"/>
                  </a:cubicBez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60" name="Freeform 59"/>
            <p:cNvSpPr>
              <a:spLocks/>
            </p:cNvSpPr>
            <p:nvPr/>
          </p:nvSpPr>
          <p:spPr bwMode="auto">
            <a:xfrm>
              <a:off x="4463" y="2148"/>
              <a:ext cx="263" cy="267"/>
            </a:xfrm>
            <a:custGeom>
              <a:avLst/>
              <a:gdLst>
                <a:gd name="T0" fmla="*/ 412 w 483"/>
                <a:gd name="T1" fmla="*/ 0 h 490"/>
                <a:gd name="T2" fmla="*/ 109 w 483"/>
                <a:gd name="T3" fmla="*/ 0 h 490"/>
                <a:gd name="T4" fmla="*/ 25 w 483"/>
                <a:gd name="T5" fmla="*/ 0 h 490"/>
                <a:gd name="T6" fmla="*/ 0 w 483"/>
                <a:gd name="T7" fmla="*/ 93 h 490"/>
                <a:gd name="T8" fmla="*/ 24 w 483"/>
                <a:gd name="T9" fmla="*/ 98 h 490"/>
                <a:gd name="T10" fmla="*/ 139 w 483"/>
                <a:gd name="T11" fmla="*/ 30 h 490"/>
                <a:gd name="T12" fmla="*/ 181 w 483"/>
                <a:gd name="T13" fmla="*/ 30 h 490"/>
                <a:gd name="T14" fmla="*/ 201 w 483"/>
                <a:gd name="T15" fmla="*/ 63 h 490"/>
                <a:gd name="T16" fmla="*/ 201 w 483"/>
                <a:gd name="T17" fmla="*/ 383 h 490"/>
                <a:gd name="T18" fmla="*/ 159 w 483"/>
                <a:gd name="T19" fmla="*/ 467 h 490"/>
                <a:gd name="T20" fmla="*/ 128 w 483"/>
                <a:gd name="T21" fmla="*/ 471 h 490"/>
                <a:gd name="T22" fmla="*/ 127 w 483"/>
                <a:gd name="T23" fmla="*/ 490 h 490"/>
                <a:gd name="T24" fmla="*/ 356 w 483"/>
                <a:gd name="T25" fmla="*/ 490 h 490"/>
                <a:gd name="T26" fmla="*/ 355 w 483"/>
                <a:gd name="T27" fmla="*/ 471 h 490"/>
                <a:gd name="T28" fmla="*/ 328 w 483"/>
                <a:gd name="T29" fmla="*/ 468 h 490"/>
                <a:gd name="T30" fmla="*/ 287 w 483"/>
                <a:gd name="T31" fmla="*/ 383 h 490"/>
                <a:gd name="T32" fmla="*/ 287 w 483"/>
                <a:gd name="T33" fmla="*/ 63 h 490"/>
                <a:gd name="T34" fmla="*/ 307 w 483"/>
                <a:gd name="T35" fmla="*/ 30 h 490"/>
                <a:gd name="T36" fmla="*/ 349 w 483"/>
                <a:gd name="T37" fmla="*/ 30 h 490"/>
                <a:gd name="T38" fmla="*/ 452 w 483"/>
                <a:gd name="T39" fmla="*/ 102 h 490"/>
                <a:gd name="T40" fmla="*/ 475 w 483"/>
                <a:gd name="T41" fmla="*/ 100 h 490"/>
                <a:gd name="T42" fmla="*/ 483 w 483"/>
                <a:gd name="T43" fmla="*/ 0 h 490"/>
                <a:gd name="T44" fmla="*/ 412 w 483"/>
                <a:gd name="T45"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3" h="490">
                  <a:moveTo>
                    <a:pt x="412" y="0"/>
                  </a:moveTo>
                  <a:cubicBezTo>
                    <a:pt x="109" y="0"/>
                    <a:pt x="109" y="0"/>
                    <a:pt x="109" y="0"/>
                  </a:cubicBezTo>
                  <a:cubicBezTo>
                    <a:pt x="25" y="0"/>
                    <a:pt x="25" y="0"/>
                    <a:pt x="25" y="0"/>
                  </a:cubicBezTo>
                  <a:cubicBezTo>
                    <a:pt x="0" y="93"/>
                    <a:pt x="0" y="93"/>
                    <a:pt x="0" y="93"/>
                  </a:cubicBezTo>
                  <a:cubicBezTo>
                    <a:pt x="3" y="100"/>
                    <a:pt x="18" y="103"/>
                    <a:pt x="24" y="98"/>
                  </a:cubicBezTo>
                  <a:cubicBezTo>
                    <a:pt x="51" y="38"/>
                    <a:pt x="71" y="30"/>
                    <a:pt x="139" y="30"/>
                  </a:cubicBezTo>
                  <a:cubicBezTo>
                    <a:pt x="181" y="30"/>
                    <a:pt x="181" y="30"/>
                    <a:pt x="181" y="30"/>
                  </a:cubicBezTo>
                  <a:cubicBezTo>
                    <a:pt x="200" y="30"/>
                    <a:pt x="201" y="32"/>
                    <a:pt x="201" y="63"/>
                  </a:cubicBezTo>
                  <a:cubicBezTo>
                    <a:pt x="201" y="383"/>
                    <a:pt x="201" y="383"/>
                    <a:pt x="201" y="383"/>
                  </a:cubicBezTo>
                  <a:cubicBezTo>
                    <a:pt x="201" y="462"/>
                    <a:pt x="194" y="464"/>
                    <a:pt x="159" y="467"/>
                  </a:cubicBezTo>
                  <a:cubicBezTo>
                    <a:pt x="128" y="471"/>
                    <a:pt x="128" y="471"/>
                    <a:pt x="128" y="471"/>
                  </a:cubicBezTo>
                  <a:cubicBezTo>
                    <a:pt x="124" y="474"/>
                    <a:pt x="124" y="485"/>
                    <a:pt x="127" y="490"/>
                  </a:cubicBezTo>
                  <a:cubicBezTo>
                    <a:pt x="356" y="490"/>
                    <a:pt x="356" y="490"/>
                    <a:pt x="356" y="490"/>
                  </a:cubicBezTo>
                  <a:cubicBezTo>
                    <a:pt x="360" y="485"/>
                    <a:pt x="360" y="475"/>
                    <a:pt x="355" y="471"/>
                  </a:cubicBezTo>
                  <a:cubicBezTo>
                    <a:pt x="328" y="468"/>
                    <a:pt x="328" y="468"/>
                    <a:pt x="328" y="468"/>
                  </a:cubicBezTo>
                  <a:cubicBezTo>
                    <a:pt x="294" y="464"/>
                    <a:pt x="287" y="462"/>
                    <a:pt x="287" y="383"/>
                  </a:cubicBezTo>
                  <a:cubicBezTo>
                    <a:pt x="287" y="63"/>
                    <a:pt x="287" y="63"/>
                    <a:pt x="287" y="63"/>
                  </a:cubicBezTo>
                  <a:cubicBezTo>
                    <a:pt x="287" y="32"/>
                    <a:pt x="288" y="30"/>
                    <a:pt x="307" y="30"/>
                  </a:cubicBezTo>
                  <a:cubicBezTo>
                    <a:pt x="349" y="30"/>
                    <a:pt x="349" y="30"/>
                    <a:pt x="349" y="30"/>
                  </a:cubicBezTo>
                  <a:cubicBezTo>
                    <a:pt x="429" y="30"/>
                    <a:pt x="443" y="44"/>
                    <a:pt x="452" y="102"/>
                  </a:cubicBezTo>
                  <a:cubicBezTo>
                    <a:pt x="459" y="107"/>
                    <a:pt x="472" y="106"/>
                    <a:pt x="475" y="100"/>
                  </a:cubicBezTo>
                  <a:cubicBezTo>
                    <a:pt x="483" y="0"/>
                    <a:pt x="483" y="0"/>
                    <a:pt x="483" y="0"/>
                  </a:cubicBezTo>
                  <a:lnTo>
                    <a:pt x="412" y="0"/>
                  </a:ln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sp>
          <p:nvSpPr>
            <p:cNvPr id="61" name="Freeform 60"/>
            <p:cNvSpPr>
              <a:spLocks/>
            </p:cNvSpPr>
            <p:nvPr/>
          </p:nvSpPr>
          <p:spPr bwMode="auto">
            <a:xfrm>
              <a:off x="4754" y="2148"/>
              <a:ext cx="227" cy="267"/>
            </a:xfrm>
            <a:custGeom>
              <a:avLst/>
              <a:gdLst>
                <a:gd name="T0" fmla="*/ 393 w 416"/>
                <a:gd name="T1" fmla="*/ 380 h 490"/>
                <a:gd name="T2" fmla="*/ 256 w 416"/>
                <a:gd name="T3" fmla="*/ 460 h 490"/>
                <a:gd name="T4" fmla="*/ 172 w 416"/>
                <a:gd name="T5" fmla="*/ 444 h 490"/>
                <a:gd name="T6" fmla="*/ 160 w 416"/>
                <a:gd name="T7" fmla="*/ 367 h 490"/>
                <a:gd name="T8" fmla="*/ 160 w 416"/>
                <a:gd name="T9" fmla="*/ 273 h 490"/>
                <a:gd name="T10" fmla="*/ 177 w 416"/>
                <a:gd name="T11" fmla="*/ 253 h 490"/>
                <a:gd name="T12" fmla="*/ 213 w 416"/>
                <a:gd name="T13" fmla="*/ 253 h 490"/>
                <a:gd name="T14" fmla="*/ 295 w 416"/>
                <a:gd name="T15" fmla="*/ 285 h 490"/>
                <a:gd name="T16" fmla="*/ 301 w 416"/>
                <a:gd name="T17" fmla="*/ 315 h 490"/>
                <a:gd name="T18" fmla="*/ 322 w 416"/>
                <a:gd name="T19" fmla="*/ 316 h 490"/>
                <a:gd name="T20" fmla="*/ 322 w 416"/>
                <a:gd name="T21" fmla="*/ 160 h 490"/>
                <a:gd name="T22" fmla="*/ 301 w 416"/>
                <a:gd name="T23" fmla="*/ 161 h 490"/>
                <a:gd name="T24" fmla="*/ 295 w 416"/>
                <a:gd name="T25" fmla="*/ 187 h 490"/>
                <a:gd name="T26" fmla="*/ 213 w 416"/>
                <a:gd name="T27" fmla="*/ 219 h 490"/>
                <a:gd name="T28" fmla="*/ 177 w 416"/>
                <a:gd name="T29" fmla="*/ 219 h 490"/>
                <a:gd name="T30" fmla="*/ 160 w 416"/>
                <a:gd name="T31" fmla="*/ 199 h 490"/>
                <a:gd name="T32" fmla="*/ 160 w 416"/>
                <a:gd name="T33" fmla="*/ 74 h 490"/>
                <a:gd name="T34" fmla="*/ 192 w 416"/>
                <a:gd name="T35" fmla="*/ 30 h 490"/>
                <a:gd name="T36" fmla="*/ 241 w 416"/>
                <a:gd name="T37" fmla="*/ 30 h 490"/>
                <a:gd name="T38" fmla="*/ 301 w 416"/>
                <a:gd name="T39" fmla="*/ 37 h 490"/>
                <a:gd name="T40" fmla="*/ 347 w 416"/>
                <a:gd name="T41" fmla="*/ 104 h 490"/>
                <a:gd name="T42" fmla="*/ 371 w 416"/>
                <a:gd name="T43" fmla="*/ 101 h 490"/>
                <a:gd name="T44" fmla="*/ 360 w 416"/>
                <a:gd name="T45" fmla="*/ 0 h 490"/>
                <a:gd name="T46" fmla="*/ 259 w 416"/>
                <a:gd name="T47" fmla="*/ 0 h 490"/>
                <a:gd name="T48" fmla="*/ 117 w 416"/>
                <a:gd name="T49" fmla="*/ 0 h 490"/>
                <a:gd name="T50" fmla="*/ 19 w 416"/>
                <a:gd name="T51" fmla="*/ 0 h 490"/>
                <a:gd name="T52" fmla="*/ 20 w 416"/>
                <a:gd name="T53" fmla="*/ 20 h 490"/>
                <a:gd name="T54" fmla="*/ 32 w 416"/>
                <a:gd name="T55" fmla="*/ 21 h 490"/>
                <a:gd name="T56" fmla="*/ 74 w 416"/>
                <a:gd name="T57" fmla="*/ 107 h 490"/>
                <a:gd name="T58" fmla="*/ 74 w 416"/>
                <a:gd name="T59" fmla="*/ 383 h 490"/>
                <a:gd name="T60" fmla="*/ 32 w 416"/>
                <a:gd name="T61" fmla="*/ 468 h 490"/>
                <a:gd name="T62" fmla="*/ 5 w 416"/>
                <a:gd name="T63" fmla="*/ 471 h 490"/>
                <a:gd name="T64" fmla="*/ 4 w 416"/>
                <a:gd name="T65" fmla="*/ 490 h 490"/>
                <a:gd name="T66" fmla="*/ 117 w 416"/>
                <a:gd name="T67" fmla="*/ 490 h 490"/>
                <a:gd name="T68" fmla="*/ 202 w 416"/>
                <a:gd name="T69" fmla="*/ 490 h 490"/>
                <a:gd name="T70" fmla="*/ 386 w 416"/>
                <a:gd name="T71" fmla="*/ 490 h 490"/>
                <a:gd name="T72" fmla="*/ 416 w 416"/>
                <a:gd name="T73" fmla="*/ 385 h 490"/>
                <a:gd name="T74" fmla="*/ 393 w 416"/>
                <a:gd name="T75" fmla="*/ 38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6" h="490">
                  <a:moveTo>
                    <a:pt x="393" y="380"/>
                  </a:moveTo>
                  <a:cubicBezTo>
                    <a:pt x="367" y="440"/>
                    <a:pt x="350" y="462"/>
                    <a:pt x="256" y="460"/>
                  </a:cubicBezTo>
                  <a:cubicBezTo>
                    <a:pt x="194" y="460"/>
                    <a:pt x="181" y="454"/>
                    <a:pt x="172" y="444"/>
                  </a:cubicBezTo>
                  <a:cubicBezTo>
                    <a:pt x="161" y="431"/>
                    <a:pt x="160" y="405"/>
                    <a:pt x="160" y="367"/>
                  </a:cubicBezTo>
                  <a:cubicBezTo>
                    <a:pt x="160" y="273"/>
                    <a:pt x="160" y="273"/>
                    <a:pt x="160" y="273"/>
                  </a:cubicBezTo>
                  <a:cubicBezTo>
                    <a:pt x="160" y="254"/>
                    <a:pt x="160" y="253"/>
                    <a:pt x="177" y="253"/>
                  </a:cubicBezTo>
                  <a:cubicBezTo>
                    <a:pt x="213" y="253"/>
                    <a:pt x="213" y="253"/>
                    <a:pt x="213" y="253"/>
                  </a:cubicBezTo>
                  <a:cubicBezTo>
                    <a:pt x="278" y="253"/>
                    <a:pt x="290" y="254"/>
                    <a:pt x="295" y="285"/>
                  </a:cubicBezTo>
                  <a:cubicBezTo>
                    <a:pt x="301" y="315"/>
                    <a:pt x="301" y="315"/>
                    <a:pt x="301" y="315"/>
                  </a:cubicBezTo>
                  <a:cubicBezTo>
                    <a:pt x="306" y="319"/>
                    <a:pt x="317" y="319"/>
                    <a:pt x="322" y="316"/>
                  </a:cubicBezTo>
                  <a:cubicBezTo>
                    <a:pt x="322" y="160"/>
                    <a:pt x="322" y="160"/>
                    <a:pt x="322" y="160"/>
                  </a:cubicBezTo>
                  <a:cubicBezTo>
                    <a:pt x="317" y="156"/>
                    <a:pt x="306" y="157"/>
                    <a:pt x="301" y="161"/>
                  </a:cubicBezTo>
                  <a:cubicBezTo>
                    <a:pt x="295" y="187"/>
                    <a:pt x="295" y="187"/>
                    <a:pt x="295" y="187"/>
                  </a:cubicBezTo>
                  <a:cubicBezTo>
                    <a:pt x="290" y="218"/>
                    <a:pt x="278" y="219"/>
                    <a:pt x="213" y="219"/>
                  </a:cubicBezTo>
                  <a:cubicBezTo>
                    <a:pt x="177" y="219"/>
                    <a:pt x="177" y="219"/>
                    <a:pt x="177" y="219"/>
                  </a:cubicBezTo>
                  <a:cubicBezTo>
                    <a:pt x="160" y="219"/>
                    <a:pt x="160" y="218"/>
                    <a:pt x="160" y="199"/>
                  </a:cubicBezTo>
                  <a:cubicBezTo>
                    <a:pt x="160" y="74"/>
                    <a:pt x="160" y="74"/>
                    <a:pt x="160" y="74"/>
                  </a:cubicBezTo>
                  <a:cubicBezTo>
                    <a:pt x="160" y="32"/>
                    <a:pt x="160" y="30"/>
                    <a:pt x="192" y="30"/>
                  </a:cubicBezTo>
                  <a:cubicBezTo>
                    <a:pt x="241" y="30"/>
                    <a:pt x="241" y="30"/>
                    <a:pt x="241" y="30"/>
                  </a:cubicBezTo>
                  <a:cubicBezTo>
                    <a:pt x="261" y="30"/>
                    <a:pt x="283" y="32"/>
                    <a:pt x="301" y="37"/>
                  </a:cubicBezTo>
                  <a:cubicBezTo>
                    <a:pt x="324" y="43"/>
                    <a:pt x="335" y="61"/>
                    <a:pt x="347" y="104"/>
                  </a:cubicBezTo>
                  <a:cubicBezTo>
                    <a:pt x="353" y="109"/>
                    <a:pt x="368" y="107"/>
                    <a:pt x="371" y="101"/>
                  </a:cubicBezTo>
                  <a:cubicBezTo>
                    <a:pt x="360" y="0"/>
                    <a:pt x="360" y="0"/>
                    <a:pt x="360" y="0"/>
                  </a:cubicBezTo>
                  <a:cubicBezTo>
                    <a:pt x="259" y="0"/>
                    <a:pt x="259" y="0"/>
                    <a:pt x="259" y="0"/>
                  </a:cubicBezTo>
                  <a:cubicBezTo>
                    <a:pt x="117" y="0"/>
                    <a:pt x="117" y="0"/>
                    <a:pt x="117" y="0"/>
                  </a:cubicBezTo>
                  <a:cubicBezTo>
                    <a:pt x="19" y="0"/>
                    <a:pt x="19" y="0"/>
                    <a:pt x="19" y="0"/>
                  </a:cubicBezTo>
                  <a:cubicBezTo>
                    <a:pt x="16" y="5"/>
                    <a:pt x="16" y="15"/>
                    <a:pt x="20" y="20"/>
                  </a:cubicBezTo>
                  <a:cubicBezTo>
                    <a:pt x="32" y="21"/>
                    <a:pt x="32" y="21"/>
                    <a:pt x="32" y="21"/>
                  </a:cubicBezTo>
                  <a:cubicBezTo>
                    <a:pt x="67" y="26"/>
                    <a:pt x="74" y="29"/>
                    <a:pt x="74" y="107"/>
                  </a:cubicBezTo>
                  <a:cubicBezTo>
                    <a:pt x="74" y="383"/>
                    <a:pt x="74" y="383"/>
                    <a:pt x="74" y="383"/>
                  </a:cubicBezTo>
                  <a:cubicBezTo>
                    <a:pt x="74" y="462"/>
                    <a:pt x="67" y="464"/>
                    <a:pt x="32" y="468"/>
                  </a:cubicBezTo>
                  <a:cubicBezTo>
                    <a:pt x="5" y="471"/>
                    <a:pt x="5" y="471"/>
                    <a:pt x="5" y="471"/>
                  </a:cubicBezTo>
                  <a:cubicBezTo>
                    <a:pt x="0" y="475"/>
                    <a:pt x="0" y="485"/>
                    <a:pt x="4" y="490"/>
                  </a:cubicBezTo>
                  <a:cubicBezTo>
                    <a:pt x="117" y="490"/>
                    <a:pt x="117" y="490"/>
                    <a:pt x="117" y="490"/>
                  </a:cubicBezTo>
                  <a:cubicBezTo>
                    <a:pt x="202" y="490"/>
                    <a:pt x="202" y="490"/>
                    <a:pt x="202" y="490"/>
                  </a:cubicBezTo>
                  <a:cubicBezTo>
                    <a:pt x="386" y="490"/>
                    <a:pt x="386" y="490"/>
                    <a:pt x="386" y="490"/>
                  </a:cubicBezTo>
                  <a:cubicBezTo>
                    <a:pt x="416" y="385"/>
                    <a:pt x="416" y="385"/>
                    <a:pt x="416" y="385"/>
                  </a:cubicBezTo>
                  <a:cubicBezTo>
                    <a:pt x="412" y="377"/>
                    <a:pt x="399" y="375"/>
                    <a:pt x="393" y="380"/>
                  </a:cubicBezTo>
                  <a:close/>
                </a:path>
              </a:pathLst>
            </a:custGeom>
            <a:solidFill>
              <a:srgbClr val="C300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15B70"/>
                </a:solidFill>
              </a:endParaRPr>
            </a:p>
          </p:txBody>
        </p:sp>
      </p:grpSp>
    </p:spTree>
    <p:extLst>
      <p:ext uri="{BB962C8B-B14F-4D97-AF65-F5344CB8AC3E}">
        <p14:creationId xmlns:p14="http://schemas.microsoft.com/office/powerpoint/2010/main" val="252653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2.77778E-6 4.81481E-6 L 0.18837 -0.07871 " pathEditMode="relative" rAng="0" ptsTypes="AA">
                                      <p:cBhvr>
                                        <p:cTn id="6" dur="1000" fill="hold"/>
                                        <p:tgtEl>
                                          <p:spTgt spid="23"/>
                                        </p:tgtEl>
                                        <p:attrNameLst>
                                          <p:attrName>ppt_x</p:attrName>
                                          <p:attrName>ppt_y</p:attrName>
                                        </p:attrNameLst>
                                      </p:cBhvr>
                                      <p:rCtr x="9410" y="-3935"/>
                                    </p:animMotion>
                                  </p:childTnLst>
                                </p:cTn>
                              </p:par>
                              <p:par>
                                <p:cTn id="7" presetID="0" presetClass="path" presetSubtype="0" accel="50000" decel="50000" fill="hold" grpId="0" nodeType="withEffect">
                                  <p:stCondLst>
                                    <p:cond delay="0"/>
                                  </p:stCondLst>
                                  <p:childTnLst>
                                    <p:animMotion origin="layout" path="M -0.0007 0.00046 L -0.24983 0.10301 " pathEditMode="relative" rAng="0" ptsTypes="AA">
                                      <p:cBhvr>
                                        <p:cTn id="8" dur="1000" fill="hold"/>
                                        <p:tgtEl>
                                          <p:spTgt spid="22"/>
                                        </p:tgtEl>
                                        <p:attrNameLst>
                                          <p:attrName>ppt_x</p:attrName>
                                          <p:attrName>ppt_y</p:attrName>
                                        </p:attrNameLst>
                                      </p:cBhvr>
                                      <p:rCtr x="-12465" y="5116"/>
                                    </p:animMotion>
                                  </p:childTnLst>
                                </p:cTn>
                              </p:par>
                              <p:par>
                                <p:cTn id="9" presetID="23" presetClass="entr" presetSubtype="16" fill="hold" nodeType="withEffect">
                                  <p:stCondLst>
                                    <p:cond delay="30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9" presetClass="emph" presetSubtype="0" fill="hold" grpId="1" nodeType="afterEffect">
                                  <p:stCondLst>
                                    <p:cond delay="0"/>
                                  </p:stCondLst>
                                  <p:childTnLst>
                                    <p:animClr clrSpc="rgb" dir="cw">
                                      <p:cBhvr override="childStyle">
                                        <p:cTn id="15" dur="500" fill="hold"/>
                                        <p:tgtEl>
                                          <p:spTgt spid="23"/>
                                        </p:tgtEl>
                                        <p:attrNameLst>
                                          <p:attrName>style.color</p:attrName>
                                        </p:attrNameLst>
                                      </p:cBhvr>
                                      <p:to>
                                        <a:srgbClr val="7C7D7B"/>
                                      </p:to>
                                    </p:animClr>
                                    <p:animClr clrSpc="rgb" dir="cw">
                                      <p:cBhvr>
                                        <p:cTn id="16" dur="500" fill="hold"/>
                                        <p:tgtEl>
                                          <p:spTgt spid="23"/>
                                        </p:tgtEl>
                                        <p:attrNameLst>
                                          <p:attrName>fillcolor</p:attrName>
                                        </p:attrNameLst>
                                      </p:cBhvr>
                                      <p:to>
                                        <a:srgbClr val="7C7D7B"/>
                                      </p:to>
                                    </p:animClr>
                                    <p:set>
                                      <p:cBhvr>
                                        <p:cTn id="17" dur="500" fill="hold"/>
                                        <p:tgtEl>
                                          <p:spTgt spid="23"/>
                                        </p:tgtEl>
                                        <p:attrNameLst>
                                          <p:attrName>fill.type</p:attrName>
                                        </p:attrNameLst>
                                      </p:cBhvr>
                                      <p:to>
                                        <p:strVal val="solid"/>
                                      </p:to>
                                    </p:set>
                                    <p:set>
                                      <p:cBhvr>
                                        <p:cTn id="18" dur="5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ading pag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62880" y="2591817"/>
            <a:ext cx="8229600" cy="765175"/>
          </a:xfrm>
        </p:spPr>
        <p:txBody>
          <a:bodyPr/>
          <a:lstStyle>
            <a:lvl1pPr>
              <a:defRPr>
                <a:solidFill>
                  <a:schemeClr val="bg1"/>
                </a:solidFill>
              </a:defRPr>
            </a:lvl1pPr>
          </a:lstStyle>
          <a:p>
            <a:r>
              <a:rPr lang="en-US" noProof="0"/>
              <a:t>Click to edit Master title style</a:t>
            </a:r>
            <a:endParaRPr lang="en-GB" noProof="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
        <p:nvSpPr>
          <p:cNvPr id="6" name="Freeform 18"/>
          <p:cNvSpPr>
            <a:spLocks/>
          </p:cNvSpPr>
          <p:nvPr/>
        </p:nvSpPr>
        <p:spPr bwMode="auto">
          <a:xfrm rot="10800000">
            <a:off x="-12700" y="4535783"/>
            <a:ext cx="1403649" cy="2334917"/>
          </a:xfrm>
          <a:custGeom>
            <a:avLst/>
            <a:gdLst>
              <a:gd name="T0" fmla="*/ 0 w 1822"/>
              <a:gd name="T1" fmla="*/ 611 h 3033"/>
              <a:gd name="T2" fmla="*/ 0 w 1822"/>
              <a:gd name="T3" fmla="*/ 611 h 3033"/>
              <a:gd name="T4" fmla="*/ 1219 w 1822"/>
              <a:gd name="T5" fmla="*/ 611 h 3033"/>
              <a:gd name="T6" fmla="*/ 1219 w 1822"/>
              <a:gd name="T7" fmla="*/ 3033 h 3033"/>
              <a:gd name="T8" fmla="*/ 1822 w 1822"/>
              <a:gd name="T9" fmla="*/ 3033 h 3033"/>
              <a:gd name="T10" fmla="*/ 1822 w 1822"/>
              <a:gd name="T11" fmla="*/ 611 h 3033"/>
              <a:gd name="T12" fmla="*/ 1822 w 1822"/>
              <a:gd name="T13" fmla="*/ 30 h 3033"/>
              <a:gd name="T14" fmla="*/ 1822 w 1822"/>
              <a:gd name="T15" fmla="*/ 0 h 3033"/>
              <a:gd name="T16" fmla="*/ 0 w 1822"/>
              <a:gd name="T17" fmla="*/ 0 h 3033"/>
              <a:gd name="T18" fmla="*/ 0 w 1822"/>
              <a:gd name="T19" fmla="*/ 61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0" y="611"/>
                </a:moveTo>
                <a:lnTo>
                  <a:pt x="0" y="611"/>
                </a:lnTo>
                <a:lnTo>
                  <a:pt x="1219" y="611"/>
                </a:lnTo>
                <a:lnTo>
                  <a:pt x="1219" y="3033"/>
                </a:lnTo>
                <a:lnTo>
                  <a:pt x="1822" y="3033"/>
                </a:lnTo>
                <a:lnTo>
                  <a:pt x="1822" y="611"/>
                </a:lnTo>
                <a:lnTo>
                  <a:pt x="1822" y="30"/>
                </a:lnTo>
                <a:lnTo>
                  <a:pt x="1822" y="0"/>
                </a:lnTo>
                <a:lnTo>
                  <a:pt x="0" y="0"/>
                </a:lnTo>
                <a:lnTo>
                  <a:pt x="0" y="61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10" name="Freeform 18"/>
          <p:cNvSpPr>
            <a:spLocks/>
          </p:cNvSpPr>
          <p:nvPr/>
        </p:nvSpPr>
        <p:spPr bwMode="auto">
          <a:xfrm>
            <a:off x="7753051" y="-14684"/>
            <a:ext cx="1403649" cy="2334917"/>
          </a:xfrm>
          <a:custGeom>
            <a:avLst/>
            <a:gdLst>
              <a:gd name="T0" fmla="*/ 0 w 1822"/>
              <a:gd name="T1" fmla="*/ 611 h 3033"/>
              <a:gd name="T2" fmla="*/ 0 w 1822"/>
              <a:gd name="T3" fmla="*/ 611 h 3033"/>
              <a:gd name="T4" fmla="*/ 1219 w 1822"/>
              <a:gd name="T5" fmla="*/ 611 h 3033"/>
              <a:gd name="T6" fmla="*/ 1219 w 1822"/>
              <a:gd name="T7" fmla="*/ 3033 h 3033"/>
              <a:gd name="T8" fmla="*/ 1822 w 1822"/>
              <a:gd name="T9" fmla="*/ 3033 h 3033"/>
              <a:gd name="T10" fmla="*/ 1822 w 1822"/>
              <a:gd name="T11" fmla="*/ 611 h 3033"/>
              <a:gd name="T12" fmla="*/ 1822 w 1822"/>
              <a:gd name="T13" fmla="*/ 30 h 3033"/>
              <a:gd name="T14" fmla="*/ 1822 w 1822"/>
              <a:gd name="T15" fmla="*/ 0 h 3033"/>
              <a:gd name="T16" fmla="*/ 0 w 1822"/>
              <a:gd name="T17" fmla="*/ 0 h 3033"/>
              <a:gd name="T18" fmla="*/ 0 w 1822"/>
              <a:gd name="T19" fmla="*/ 611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2" h="3033">
                <a:moveTo>
                  <a:pt x="0" y="611"/>
                </a:moveTo>
                <a:lnTo>
                  <a:pt x="0" y="611"/>
                </a:lnTo>
                <a:lnTo>
                  <a:pt x="1219" y="611"/>
                </a:lnTo>
                <a:lnTo>
                  <a:pt x="1219" y="3033"/>
                </a:lnTo>
                <a:lnTo>
                  <a:pt x="1822" y="3033"/>
                </a:lnTo>
                <a:lnTo>
                  <a:pt x="1822" y="611"/>
                </a:lnTo>
                <a:lnTo>
                  <a:pt x="1822" y="30"/>
                </a:lnTo>
                <a:lnTo>
                  <a:pt x="1822" y="0"/>
                </a:lnTo>
                <a:lnTo>
                  <a:pt x="0" y="0"/>
                </a:lnTo>
                <a:lnTo>
                  <a:pt x="0" y="61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chemeClr val="tx1"/>
              </a:solidFill>
            </a:endParaRPr>
          </a:p>
        </p:txBody>
      </p:sp>
      <p:sp>
        <p:nvSpPr>
          <p:cNvPr id="11"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2" name="Footer Placeholder 4"/>
          <p:cNvSpPr>
            <a:spLocks noGrp="1"/>
          </p:cNvSpPr>
          <p:nvPr>
            <p:ph type="ftr" sz="quarter" idx="3"/>
          </p:nvPr>
        </p:nvSpPr>
        <p:spPr>
          <a:xfrm>
            <a:off x="1547664" y="6370959"/>
            <a:ext cx="2811174"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46701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589" y="357040"/>
            <a:ext cx="2156203" cy="575525"/>
          </a:xfrm>
          <a:prstGeom prst="rect">
            <a:avLst/>
          </a:prstGeom>
        </p:spPr>
      </p:pic>
      <p:sp>
        <p:nvSpPr>
          <p:cNvPr id="6" name="Title 1"/>
          <p:cNvSpPr>
            <a:spLocks noGrp="1"/>
          </p:cNvSpPr>
          <p:nvPr>
            <p:ph type="title"/>
          </p:nvPr>
        </p:nvSpPr>
        <p:spPr>
          <a:xfrm>
            <a:off x="467544" y="1124744"/>
            <a:ext cx="8229600" cy="648072"/>
          </a:xfrm>
        </p:spPr>
        <p:txBody>
          <a:bodyPr anchor="t"/>
          <a:lstStyle>
            <a:lvl1pPr>
              <a:defRPr sz="3600">
                <a:solidFill>
                  <a:schemeClr val="tx1"/>
                </a:solidFill>
              </a:defRPr>
            </a:lvl1pPr>
          </a:lstStyle>
          <a:p>
            <a:pPr>
              <a:lnSpc>
                <a:spcPct val="130000"/>
              </a:lnSpc>
            </a:pPr>
            <a:r>
              <a:rPr lang="en-US" noProof="0"/>
              <a:t>Click to edit Master title style</a:t>
            </a:r>
            <a:endParaRPr lang="en-GB" sz="1800" dirty="0">
              <a:solidFill>
                <a:schemeClr val="tx1"/>
              </a:solidFill>
            </a:endParaRPr>
          </a:p>
        </p:txBody>
      </p:sp>
      <p:sp>
        <p:nvSpPr>
          <p:cNvPr id="11" name="Content Placeholder 2"/>
          <p:cNvSpPr>
            <a:spLocks noGrp="1"/>
          </p:cNvSpPr>
          <p:nvPr>
            <p:ph idx="1" hasCustomPrompt="1"/>
          </p:nvPr>
        </p:nvSpPr>
        <p:spPr>
          <a:xfrm>
            <a:off x="0" y="2492896"/>
            <a:ext cx="9144000" cy="4365104"/>
          </a:xfrm>
        </p:spPr>
        <p:txBody>
          <a:bodyPr/>
          <a:lstStyle>
            <a:lvl1pPr marL="0" marR="0" indent="0" algn="l" defTabSz="914400" rtl="0" eaLnBrk="1" fontAlgn="base" latinLnBrk="0" hangingPunct="1">
              <a:lnSpc>
                <a:spcPct val="100000"/>
              </a:lnSpc>
              <a:spcBef>
                <a:spcPts val="1400"/>
              </a:spcBef>
              <a:spcAft>
                <a:spcPct val="0"/>
              </a:spcAft>
              <a:buClr>
                <a:schemeClr val="tx1"/>
              </a:buClr>
              <a:buSzTx/>
              <a:buFont typeface="Trebuchet MS" pitchFamily="34" charset="0"/>
              <a:buNone/>
              <a:tabLst/>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marL="0" marR="0" lvl="0" indent="0" algn="l" defTabSz="914400" rtl="0" eaLnBrk="1" fontAlgn="base" latinLnBrk="0" hangingPunct="1">
              <a:lnSpc>
                <a:spcPct val="100000"/>
              </a:lnSpc>
              <a:spcBef>
                <a:spcPts val="1400"/>
              </a:spcBef>
              <a:spcAft>
                <a:spcPct val="0"/>
              </a:spcAft>
              <a:buClr>
                <a:schemeClr val="tx1"/>
              </a:buClr>
              <a:buSzTx/>
              <a:buFont typeface="Trebuchet MS" pitchFamily="34" charset="0"/>
              <a:buNone/>
              <a:tabLst/>
              <a:defRPr/>
            </a:pPr>
            <a:r>
              <a:rPr lang="en-GB" noProof="0" dirty="0"/>
              <a:t>Picture size 25.4 x 12.2 cm</a:t>
            </a:r>
          </a:p>
          <a:p>
            <a:pPr lvl="0"/>
            <a:endParaRPr lang="en-GB" noProof="0" dirty="0"/>
          </a:p>
        </p:txBody>
      </p:sp>
      <p:sp>
        <p:nvSpPr>
          <p:cNvPr id="12" name="Subtitle 2"/>
          <p:cNvSpPr>
            <a:spLocks noGrp="1"/>
          </p:cNvSpPr>
          <p:nvPr>
            <p:ph type="subTitle" idx="10"/>
          </p:nvPr>
        </p:nvSpPr>
        <p:spPr>
          <a:xfrm>
            <a:off x="467544" y="1772816"/>
            <a:ext cx="8240122" cy="432048"/>
          </a:xfrm>
        </p:spPr>
        <p:txBody>
          <a:bodyPr anchor="t"/>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spTree>
    <p:extLst>
      <p:ext uri="{BB962C8B-B14F-4D97-AF65-F5344CB8AC3E}">
        <p14:creationId xmlns:p14="http://schemas.microsoft.com/office/powerpoint/2010/main" val="333582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589" y="669995"/>
            <a:ext cx="2156203" cy="575525"/>
          </a:xfrm>
          <a:prstGeom prst="rect">
            <a:avLst/>
          </a:prstGeom>
        </p:spPr>
      </p:pic>
      <p:sp>
        <p:nvSpPr>
          <p:cNvPr id="2" name="Title 1"/>
          <p:cNvSpPr>
            <a:spLocks noGrp="1"/>
          </p:cNvSpPr>
          <p:nvPr>
            <p:ph type="ctrTitle"/>
          </p:nvPr>
        </p:nvSpPr>
        <p:spPr>
          <a:xfrm>
            <a:off x="475554" y="1844824"/>
            <a:ext cx="7740000" cy="1440000"/>
          </a:xfrm>
        </p:spPr>
        <p:txBody>
          <a:bodyPr/>
          <a:lstStyle>
            <a:lvl1pPr algn="l">
              <a:lnSpc>
                <a:spcPct val="100000"/>
              </a:lnSpc>
              <a:defRPr sz="4000">
                <a:solidFill>
                  <a:schemeClr val="tx1"/>
                </a:solidFill>
                <a:latin typeface="+mj-lt"/>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475554" y="3573016"/>
            <a:ext cx="7740000" cy="2160240"/>
          </a:xfrm>
        </p:spPr>
        <p:txBody>
          <a:bodyPr/>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sp>
        <p:nvSpPr>
          <p:cNvPr id="10" name="Text Placeholder 9"/>
          <p:cNvSpPr>
            <a:spLocks noGrp="1"/>
          </p:cNvSpPr>
          <p:nvPr>
            <p:ph type="body" sz="quarter" idx="10"/>
          </p:nvPr>
        </p:nvSpPr>
        <p:spPr>
          <a:xfrm>
            <a:off x="467544" y="5850109"/>
            <a:ext cx="7747155" cy="431977"/>
          </a:xfrm>
        </p:spPr>
        <p:txBody>
          <a:bodyPr/>
          <a:lstStyle>
            <a:lvl1pPr marL="0" indent="0">
              <a:buNone/>
              <a:defRPr sz="24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108243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image top">
    <p:spTree>
      <p:nvGrpSpPr>
        <p:cNvPr id="1" name=""/>
        <p:cNvGrpSpPr/>
        <p:nvPr/>
      </p:nvGrpSpPr>
      <p:grpSpPr>
        <a:xfrm>
          <a:off x="0" y="0"/>
          <a:ext cx="0" cy="0"/>
          <a:chOff x="0" y="0"/>
          <a:chExt cx="0" cy="0"/>
        </a:xfrm>
      </p:grpSpPr>
      <p:sp>
        <p:nvSpPr>
          <p:cNvPr id="2" name="Title 1"/>
          <p:cNvSpPr>
            <a:spLocks noGrp="1"/>
          </p:cNvSpPr>
          <p:nvPr>
            <p:ph type="title"/>
          </p:nvPr>
        </p:nvSpPr>
        <p:spPr>
          <a:xfrm>
            <a:off x="457200" y="5517232"/>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hasCustomPrompt="1"/>
          </p:nvPr>
        </p:nvSpPr>
        <p:spPr>
          <a:xfrm>
            <a:off x="0" y="0"/>
            <a:ext cx="9144000" cy="5338787"/>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14.9 cm</a:t>
            </a:r>
          </a:p>
        </p:txBody>
      </p:sp>
      <p:sp>
        <p:nvSpPr>
          <p:cNvPr id="5"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E3218F5A-4C1F-4EF8-9E59-BA222BA4650B}" type="slidenum">
              <a:rPr lang="en-GB" smtClean="0"/>
              <a:t>‹#›</a:t>
            </a:fld>
            <a:endParaRPr lang="en-GB"/>
          </a:p>
        </p:txBody>
      </p:sp>
      <p:sp>
        <p:nvSpPr>
          <p:cNvPr id="6"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107200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8229600" cy="4790107"/>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8"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271755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image top">
    <p:spTree>
      <p:nvGrpSpPr>
        <p:cNvPr id="1" name=""/>
        <p:cNvGrpSpPr/>
        <p:nvPr/>
      </p:nvGrpSpPr>
      <p:grpSpPr>
        <a:xfrm>
          <a:off x="0" y="0"/>
          <a:ext cx="0" cy="0"/>
          <a:chOff x="0" y="0"/>
          <a:chExt cx="0" cy="0"/>
        </a:xfrm>
      </p:grpSpPr>
      <p:sp>
        <p:nvSpPr>
          <p:cNvPr id="2" name="Title 1"/>
          <p:cNvSpPr>
            <a:spLocks noGrp="1"/>
          </p:cNvSpPr>
          <p:nvPr>
            <p:ph type="title"/>
          </p:nvPr>
        </p:nvSpPr>
        <p:spPr>
          <a:xfrm>
            <a:off x="457200" y="5517232"/>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hasCustomPrompt="1"/>
          </p:nvPr>
        </p:nvSpPr>
        <p:spPr>
          <a:xfrm>
            <a:off x="0" y="0"/>
            <a:ext cx="9144000" cy="5338787"/>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14.9 cm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302862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Bullet list and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4618856" cy="4646091"/>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5220072" y="1447203"/>
            <a:ext cx="3923928" cy="4646091"/>
          </a:xfrm>
        </p:spPr>
        <p:txBody>
          <a:bodyPr/>
          <a:lstStyle>
            <a:lvl1pPr marL="0" marR="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pPr>
            <a:r>
              <a:rPr lang="en-GB" dirty="0"/>
              <a:t>Picture size 10.9 x 12.9 cm</a:t>
            </a:r>
          </a:p>
          <a:p>
            <a:pPr lvl="0"/>
            <a:endParaRPr lang="en-GB" dirty="0"/>
          </a:p>
        </p:txBody>
      </p:sp>
      <p:sp>
        <p:nvSpPr>
          <p:cNvPr id="10"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1"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8557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16" name="Content Placeholder 3"/>
          <p:cNvSpPr>
            <a:spLocks noGrp="1"/>
          </p:cNvSpPr>
          <p:nvPr>
            <p:ph sz="half" idx="2"/>
          </p:nvPr>
        </p:nvSpPr>
        <p:spPr>
          <a:xfrm>
            <a:off x="457200" y="1556792"/>
            <a:ext cx="4040188"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1"/>
          </p:nvPr>
        </p:nvSpPr>
        <p:spPr>
          <a:xfrm>
            <a:off x="4645025" y="1556792"/>
            <a:ext cx="4041775"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37770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15" name="Text Placeholder 2"/>
          <p:cNvSpPr>
            <a:spLocks noGrp="1"/>
          </p:cNvSpPr>
          <p:nvPr>
            <p:ph type="body" idx="1"/>
          </p:nvPr>
        </p:nvSpPr>
        <p:spPr>
          <a:xfrm>
            <a:off x="457200" y="1463103"/>
            <a:ext cx="4040188"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2"/>
          </p:nvPr>
        </p:nvSpPr>
        <p:spPr>
          <a:xfrm>
            <a:off x="457200" y="210286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10"/>
          </p:nvPr>
        </p:nvSpPr>
        <p:spPr>
          <a:xfrm>
            <a:off x="4645025" y="1463103"/>
            <a:ext cx="4041775"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p:cNvSpPr>
            <a:spLocks noGrp="1"/>
          </p:cNvSpPr>
          <p:nvPr>
            <p:ph sz="quarter" idx="11"/>
          </p:nvPr>
        </p:nvSpPr>
        <p:spPr>
          <a:xfrm>
            <a:off x="4645025" y="210286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4"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394241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Large image lef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5868144" y="1700810"/>
            <a:ext cx="2962672"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5868144"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0" y="0"/>
            <a:ext cx="5580112" cy="68580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15.5 x 19.1 cm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8840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Large image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810"/>
            <a:ext cx="2962672" cy="765175"/>
          </a:xfrm>
        </p:spPr>
        <p:txBody>
          <a:bodyPr/>
          <a:lstStyle>
            <a:lvl1pPr>
              <a:defRPr b="0">
                <a:solidFill>
                  <a:schemeClr val="tx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3563888" y="0"/>
            <a:ext cx="5580112" cy="6858000"/>
          </a:xfrm>
        </p:spPr>
        <p:txBody>
          <a:bodyPr/>
          <a:lstStyle>
            <a:lvl1pPr marL="0" marR="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914400" rtl="0" eaLnBrk="1" fontAlgn="base" latinLnBrk="0" hangingPunct="1">
              <a:lnSpc>
                <a:spcPct val="100000"/>
              </a:lnSpc>
              <a:spcBef>
                <a:spcPts val="1400"/>
              </a:spcBef>
              <a:spcAft>
                <a:spcPct val="0"/>
              </a:spcAft>
              <a:buClr>
                <a:schemeClr val="accent1"/>
              </a:buClr>
              <a:buSzTx/>
              <a:buFont typeface="Trebuchet MS" pitchFamily="34" charset="0"/>
              <a:buNone/>
              <a:tabLst/>
              <a:defRPr/>
            </a:pPr>
            <a:r>
              <a:rPr lang="en-GB" dirty="0"/>
              <a:t>Picture size 15.5 x 19.1 cm </a:t>
            </a:r>
          </a:p>
          <a:p>
            <a:pPr lvl="0"/>
            <a:endParaRPr lang="en-GB" dirty="0"/>
          </a:p>
        </p:txBody>
      </p:sp>
    </p:spTree>
    <p:extLst>
      <p:ext uri="{BB962C8B-B14F-4D97-AF65-F5344CB8AC3E}">
        <p14:creationId xmlns:p14="http://schemas.microsoft.com/office/powerpoint/2010/main" val="1031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Landscape image with text 2">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solidFill>
              </a:defRPr>
            </a:lvl1pPr>
          </a:lstStyle>
          <a:p>
            <a:pPr algn="l"/>
            <a:r>
              <a:rPr lang="en-US"/>
              <a:t>University of Leicester</a:t>
            </a:r>
            <a:endParaRPr lang="en-US" dirty="0"/>
          </a:p>
        </p:txBody>
      </p:sp>
      <p:sp>
        <p:nvSpPr>
          <p:cNvPr id="6" name="Content Placeholder 2"/>
          <p:cNvSpPr>
            <a:spLocks noGrp="1"/>
          </p:cNvSpPr>
          <p:nvPr>
            <p:ph idx="1" hasCustomPrompt="1"/>
          </p:nvPr>
        </p:nvSpPr>
        <p:spPr>
          <a:xfrm>
            <a:off x="0" y="0"/>
            <a:ext cx="9144000" cy="4509120"/>
          </a:xfrm>
        </p:spPr>
        <p:txBody>
          <a:bodyPr/>
          <a:lstStyle>
            <a:lvl1pPr marL="0" indent="0">
              <a:spcBef>
                <a:spcPts val="1400"/>
              </a:spcBef>
              <a:buClr>
                <a:schemeClr val="tx1"/>
              </a:buClr>
              <a:buNone/>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a:t>Picture size 25.4 x 12.6 cm</a:t>
            </a:r>
          </a:p>
        </p:txBody>
      </p:sp>
      <p:sp>
        <p:nvSpPr>
          <p:cNvPr id="7" name="Text Placeholder 4"/>
          <p:cNvSpPr>
            <a:spLocks noGrp="1"/>
          </p:cNvSpPr>
          <p:nvPr>
            <p:ph type="body" sz="quarter" idx="10"/>
          </p:nvPr>
        </p:nvSpPr>
        <p:spPr>
          <a:xfrm>
            <a:off x="456620" y="5301208"/>
            <a:ext cx="8247705" cy="121480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57200" y="4565252"/>
            <a:ext cx="8250238" cy="765175"/>
          </a:xfrm>
        </p:spPr>
        <p:txBody>
          <a:bodyPr/>
          <a:lstStyle>
            <a:lvl1pPr>
              <a:defRPr>
                <a:solidFill>
                  <a:schemeClr val="tx1"/>
                </a:solidFill>
              </a:defRPr>
            </a:lvl1pPr>
          </a:lstStyle>
          <a:p>
            <a:r>
              <a:rPr lang="en-US" noProof="0"/>
              <a:t>Click to edit Master title style</a:t>
            </a:r>
            <a:endParaRPr lang="en-GB" noProof="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21887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a:solidFill>
                  <a:schemeClr val="tx1"/>
                </a:solidFill>
              </a:defRPr>
            </a:lvl1pPr>
          </a:lstStyle>
          <a:p>
            <a:r>
              <a:rPr lang="en-US" noProof="0"/>
              <a:t>Click to edit Master title style</a:t>
            </a:r>
            <a:endParaRPr lang="en-GB" noProof="0" dirty="0"/>
          </a:p>
        </p:txBody>
      </p:sp>
      <p:sp>
        <p:nvSpPr>
          <p:cNvPr id="6"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26119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9"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Tree>
    <p:extLst>
      <p:ext uri="{BB962C8B-B14F-4D97-AF65-F5344CB8AC3E}">
        <p14:creationId xmlns:p14="http://schemas.microsoft.com/office/powerpoint/2010/main" val="193637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ullet list and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57200" y="1447203"/>
            <a:ext cx="4618856" cy="4646091"/>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5220072" y="1447203"/>
            <a:ext cx="3923928" cy="4646091"/>
          </a:xfrm>
        </p:spPr>
        <p:txBody>
          <a:bodyPr/>
          <a:lstStyle>
            <a:lvl1pPr marL="0" indent="0">
              <a:spcBef>
                <a:spcPts val="1400"/>
              </a:spcBef>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10.9 x 12.9 cm</a:t>
            </a:r>
          </a:p>
        </p:txBody>
      </p:sp>
      <p:sp>
        <p:nvSpPr>
          <p:cNvPr id="10" name="Slide Number Placeholder 5"/>
          <p:cNvSpPr>
            <a:spLocks noGrp="1"/>
          </p:cNvSpPr>
          <p:nvPr>
            <p:ph type="sldNum" sz="quarter" idx="4"/>
          </p:nvPr>
        </p:nvSpPr>
        <p:spPr>
          <a:xfrm>
            <a:off x="8316416"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E3218F5A-4C1F-4EF8-9E59-BA222BA4650B}" type="slidenum">
              <a:rPr lang="en-GB" smtClean="0"/>
              <a:t>‹#›</a:t>
            </a:fld>
            <a:endParaRPr lang="en-GB"/>
          </a:p>
        </p:txBody>
      </p:sp>
      <p:sp>
        <p:nvSpPr>
          <p:cNvPr id="11" name="Footer Placeholder 4"/>
          <p:cNvSpPr>
            <a:spLocks noGrp="1"/>
          </p:cNvSpPr>
          <p:nvPr>
            <p:ph type="ftr" sz="quarter" idx="3"/>
          </p:nvPr>
        </p:nvSpPr>
        <p:spPr>
          <a:xfrm>
            <a:off x="5179392" y="6381328"/>
            <a:ext cx="3183632" cy="365125"/>
          </a:xfrm>
          <a:prstGeom prst="rect">
            <a:avLst/>
          </a:prstGeom>
          <a:ln>
            <a:noFill/>
          </a:ln>
        </p:spPr>
        <p:txBody>
          <a:bodyPr vert="horz" lIns="91440" tIns="45720" rIns="91440" bIns="45720" rtlCol="0" anchor="ctr"/>
          <a:lstStyle>
            <a:lvl1pPr algn="r">
              <a:tabLst/>
              <a:defRPr sz="1000">
                <a:solidFill>
                  <a:schemeClr val="tx1">
                    <a:tint val="75000"/>
                  </a:schemeClr>
                </a:solidFill>
              </a:defRPr>
            </a:lvl1pPr>
          </a:lstStyle>
          <a:p>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14" y="6409782"/>
            <a:ext cx="1220057" cy="326302"/>
          </a:xfrm>
          <a:prstGeom prst="rect">
            <a:avLst/>
          </a:prstGeom>
        </p:spPr>
      </p:pic>
    </p:spTree>
    <p:extLst>
      <p:ext uri="{BB962C8B-B14F-4D97-AF65-F5344CB8AC3E}">
        <p14:creationId xmlns:p14="http://schemas.microsoft.com/office/powerpoint/2010/main" val="162821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Heading page">
    <p:bg>
      <p:bgPr>
        <a:solidFill>
          <a:schemeClr val="bg2">
            <a:alpha val="80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591817"/>
            <a:ext cx="8229600" cy="765175"/>
          </a:xfrm>
        </p:spPr>
        <p:txBody>
          <a:bodyPr/>
          <a:lstStyle>
            <a:lvl1pPr>
              <a:defRPr>
                <a:solidFill>
                  <a:schemeClr val="tx1"/>
                </a:solidFill>
              </a:defRPr>
            </a:lvl1pPr>
          </a:lstStyle>
          <a:p>
            <a:r>
              <a:rPr lang="en-US" noProof="0"/>
              <a:t>Click to edit Master title style</a:t>
            </a:r>
            <a:endParaRPr lang="en-GB" noProof="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352" y="6409783"/>
            <a:ext cx="1224012" cy="326708"/>
          </a:xfrm>
          <a:prstGeom prst="rect">
            <a:avLst/>
          </a:prstGeom>
        </p:spPr>
      </p:pic>
      <p:sp>
        <p:nvSpPr>
          <p:cNvPr id="10"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1"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427758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12"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E3218F5A-4C1F-4EF8-9E59-BA222BA4650B}" type="slidenum">
              <a:rPr lang="en-GB" smtClean="0"/>
              <a:t>‹#›</a:t>
            </a:fld>
            <a:endParaRPr lang="en-GB"/>
          </a:p>
        </p:txBody>
      </p:sp>
      <p:sp>
        <p:nvSpPr>
          <p:cNvPr id="13"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endParaRPr lang="en-GB"/>
          </a:p>
        </p:txBody>
      </p:sp>
      <p:sp>
        <p:nvSpPr>
          <p:cNvPr id="16" name="Content Placeholder 3"/>
          <p:cNvSpPr>
            <a:spLocks noGrp="1"/>
          </p:cNvSpPr>
          <p:nvPr>
            <p:ph sz="half" idx="2"/>
          </p:nvPr>
        </p:nvSpPr>
        <p:spPr>
          <a:xfrm>
            <a:off x="457200" y="1556792"/>
            <a:ext cx="4040188"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1"/>
          </p:nvPr>
        </p:nvSpPr>
        <p:spPr>
          <a:xfrm>
            <a:off x="4645025" y="1556792"/>
            <a:ext cx="4041775"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348036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a:t>Click to edit Master title style</a:t>
            </a:r>
            <a:endParaRPr lang="en-GB" noProof="0" dirty="0"/>
          </a:p>
        </p:txBody>
      </p:sp>
      <p:sp>
        <p:nvSpPr>
          <p:cNvPr id="12"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E3218F5A-4C1F-4EF8-9E59-BA222BA4650B}" type="slidenum">
              <a:rPr lang="en-GB" smtClean="0"/>
              <a:t>‹#›</a:t>
            </a:fld>
            <a:endParaRPr lang="en-GB"/>
          </a:p>
        </p:txBody>
      </p:sp>
      <p:sp>
        <p:nvSpPr>
          <p:cNvPr id="13"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endParaRPr lang="en-GB"/>
          </a:p>
        </p:txBody>
      </p:sp>
      <p:sp>
        <p:nvSpPr>
          <p:cNvPr id="15" name="Text Placeholder 2"/>
          <p:cNvSpPr>
            <a:spLocks noGrp="1"/>
          </p:cNvSpPr>
          <p:nvPr>
            <p:ph type="body" idx="1"/>
          </p:nvPr>
        </p:nvSpPr>
        <p:spPr>
          <a:xfrm>
            <a:off x="457200" y="1463103"/>
            <a:ext cx="4040188"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2"/>
          </p:nvPr>
        </p:nvSpPr>
        <p:spPr>
          <a:xfrm>
            <a:off x="457200" y="210286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10"/>
          </p:nvPr>
        </p:nvSpPr>
        <p:spPr>
          <a:xfrm>
            <a:off x="4645025" y="1463103"/>
            <a:ext cx="4041775"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p:cNvSpPr>
            <a:spLocks noGrp="1"/>
          </p:cNvSpPr>
          <p:nvPr>
            <p:ph sz="quarter" idx="11"/>
          </p:nvPr>
        </p:nvSpPr>
        <p:spPr>
          <a:xfrm>
            <a:off x="4645025" y="210286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3306" y="6409782"/>
            <a:ext cx="1220057" cy="326302"/>
          </a:xfrm>
          <a:prstGeom prst="rect">
            <a:avLst/>
          </a:prstGeom>
        </p:spPr>
      </p:pic>
    </p:spTree>
    <p:extLst>
      <p:ext uri="{BB962C8B-B14F-4D97-AF65-F5344CB8AC3E}">
        <p14:creationId xmlns:p14="http://schemas.microsoft.com/office/powerpoint/2010/main" val="79643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theme" Target="../theme/theme4.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79502"/>
            <a:ext cx="8229600"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GB" noProof="0" dirty="0"/>
          </a:p>
        </p:txBody>
      </p:sp>
      <p:sp>
        <p:nvSpPr>
          <p:cNvPr id="1027" name="Rectangle 3"/>
          <p:cNvSpPr>
            <a:spLocks noGrp="1" noChangeArrowheads="1"/>
          </p:cNvSpPr>
          <p:nvPr>
            <p:ph type="body" idx="1"/>
          </p:nvPr>
        </p:nvSpPr>
        <p:spPr bwMode="auto">
          <a:xfrm>
            <a:off x="457200" y="1978025"/>
            <a:ext cx="8229600" cy="431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lumMod val="50000"/>
                  </a:schemeClr>
                </a:solidFill>
              </a:defRPr>
            </a:lvl1pPr>
          </a:lstStyle>
          <a:p>
            <a:fld id="{E3218F5A-4C1F-4EF8-9E59-BA222BA4650B}" type="slidenum">
              <a:rPr lang="en-GB" smtClean="0"/>
              <a:t>‹#›</a:t>
            </a:fld>
            <a:endParaRPr lang="en-GB"/>
          </a:p>
        </p:txBody>
      </p:sp>
      <p:sp>
        <p:nvSpPr>
          <p:cNvPr id="7"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lumMod val="50000"/>
                  </a:schemeClr>
                </a:solidFill>
              </a:defRPr>
            </a:lvl1pPr>
          </a:lstStyle>
          <a:p>
            <a:endParaRPr lang="en-GB"/>
          </a:p>
        </p:txBody>
      </p:sp>
    </p:spTree>
    <p:extLst>
      <p:ext uri="{BB962C8B-B14F-4D97-AF65-F5344CB8AC3E}">
        <p14:creationId xmlns:p14="http://schemas.microsoft.com/office/powerpoint/2010/main" val="38396058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rtl="0" eaLnBrk="1" fontAlgn="base" hangingPunct="1">
        <a:spcBef>
          <a:spcPct val="0"/>
        </a:spcBef>
        <a:spcAft>
          <a:spcPct val="0"/>
        </a:spcAft>
        <a:defRPr sz="3200" b="0">
          <a:solidFill>
            <a:schemeClr val="accent1"/>
          </a:solidFill>
          <a:latin typeface="+mj-lt"/>
          <a:ea typeface="+mj-ea"/>
          <a:cs typeface="+mj-cs"/>
        </a:defRPr>
      </a:lvl1pPr>
      <a:lvl2pPr algn="l" rtl="0" eaLnBrk="1" fontAlgn="base" hangingPunct="1">
        <a:spcBef>
          <a:spcPct val="0"/>
        </a:spcBef>
        <a:spcAft>
          <a:spcPct val="0"/>
        </a:spcAft>
        <a:defRPr sz="3600">
          <a:solidFill>
            <a:schemeClr val="bg1"/>
          </a:solidFill>
          <a:latin typeface="Trebuchet MS" pitchFamily="34" charset="0"/>
        </a:defRPr>
      </a:lvl2pPr>
      <a:lvl3pPr algn="l" rtl="0" eaLnBrk="1" fontAlgn="base" hangingPunct="1">
        <a:spcBef>
          <a:spcPct val="0"/>
        </a:spcBef>
        <a:spcAft>
          <a:spcPct val="0"/>
        </a:spcAft>
        <a:defRPr sz="3600">
          <a:solidFill>
            <a:schemeClr val="bg1"/>
          </a:solidFill>
          <a:latin typeface="Trebuchet MS" pitchFamily="34" charset="0"/>
        </a:defRPr>
      </a:lvl3pPr>
      <a:lvl4pPr algn="l" rtl="0" eaLnBrk="1" fontAlgn="base" hangingPunct="1">
        <a:spcBef>
          <a:spcPct val="0"/>
        </a:spcBef>
        <a:spcAft>
          <a:spcPct val="0"/>
        </a:spcAft>
        <a:defRPr sz="3600">
          <a:solidFill>
            <a:schemeClr val="bg1"/>
          </a:solidFill>
          <a:latin typeface="Trebuchet MS" pitchFamily="34" charset="0"/>
        </a:defRPr>
      </a:lvl4pPr>
      <a:lvl5pPr algn="l" rtl="0" eaLnBrk="1" fontAlgn="base" hangingPunct="1">
        <a:spcBef>
          <a:spcPct val="0"/>
        </a:spcBef>
        <a:spcAft>
          <a:spcPct val="0"/>
        </a:spcAft>
        <a:defRPr sz="3600">
          <a:solidFill>
            <a:schemeClr val="bg1"/>
          </a:solidFill>
          <a:latin typeface="Trebuchet MS" pitchFamily="34" charset="0"/>
        </a:defRPr>
      </a:lvl5pPr>
      <a:lvl6pPr marL="457200" algn="l" rtl="0" eaLnBrk="1" fontAlgn="base" hangingPunct="1">
        <a:spcBef>
          <a:spcPct val="0"/>
        </a:spcBef>
        <a:spcAft>
          <a:spcPct val="0"/>
        </a:spcAft>
        <a:defRPr sz="3600">
          <a:solidFill>
            <a:schemeClr val="bg1"/>
          </a:solidFill>
          <a:latin typeface="Trebuchet MS" pitchFamily="34" charset="0"/>
        </a:defRPr>
      </a:lvl6pPr>
      <a:lvl7pPr marL="914400" algn="l" rtl="0" eaLnBrk="1" fontAlgn="base" hangingPunct="1">
        <a:spcBef>
          <a:spcPct val="0"/>
        </a:spcBef>
        <a:spcAft>
          <a:spcPct val="0"/>
        </a:spcAft>
        <a:defRPr sz="3600">
          <a:solidFill>
            <a:schemeClr val="bg1"/>
          </a:solidFill>
          <a:latin typeface="Trebuchet MS" pitchFamily="34" charset="0"/>
        </a:defRPr>
      </a:lvl7pPr>
      <a:lvl8pPr marL="1371600" algn="l" rtl="0" eaLnBrk="1" fontAlgn="base" hangingPunct="1">
        <a:spcBef>
          <a:spcPct val="0"/>
        </a:spcBef>
        <a:spcAft>
          <a:spcPct val="0"/>
        </a:spcAft>
        <a:defRPr sz="3600">
          <a:solidFill>
            <a:schemeClr val="bg1"/>
          </a:solidFill>
          <a:latin typeface="Trebuchet MS" pitchFamily="34" charset="0"/>
        </a:defRPr>
      </a:lvl8pPr>
      <a:lvl9pPr marL="1828800" algn="l" rtl="0" eaLnBrk="1" fontAlgn="base" hangingPunct="1">
        <a:spcBef>
          <a:spcPct val="0"/>
        </a:spcBef>
        <a:spcAft>
          <a:spcPct val="0"/>
        </a:spcAft>
        <a:defRPr sz="3600">
          <a:solidFill>
            <a:schemeClr val="bg1"/>
          </a:solidFill>
          <a:latin typeface="Trebuchet MS" pitchFamily="34" charset="0"/>
        </a:defRPr>
      </a:lvl9pPr>
    </p:titleStyle>
    <p:bodyStyle>
      <a:lvl1pPr marL="269875" indent="-269875" algn="l" rtl="0" eaLnBrk="1" fontAlgn="base" hangingPunct="1">
        <a:spcBef>
          <a:spcPct val="200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5C666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79502"/>
            <a:ext cx="8229600"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GB" noProof="0" dirty="0"/>
          </a:p>
        </p:txBody>
      </p:sp>
      <p:sp>
        <p:nvSpPr>
          <p:cNvPr id="1027" name="Rectangle 3"/>
          <p:cNvSpPr>
            <a:spLocks noGrp="1" noChangeArrowheads="1"/>
          </p:cNvSpPr>
          <p:nvPr>
            <p:ph type="body" idx="1"/>
          </p:nvPr>
        </p:nvSpPr>
        <p:spPr bwMode="auto">
          <a:xfrm>
            <a:off x="457200" y="1978025"/>
            <a:ext cx="8229600" cy="431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7"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solidFill>
              </a:defRPr>
            </a:lvl1pPr>
          </a:lstStyle>
          <a:p>
            <a:pPr algn="l"/>
            <a:r>
              <a:rPr lang="en-US" dirty="0"/>
              <a:t>University of Leicester</a:t>
            </a:r>
          </a:p>
        </p:txBody>
      </p:sp>
    </p:spTree>
    <p:extLst>
      <p:ext uri="{BB962C8B-B14F-4D97-AF65-F5344CB8AC3E}">
        <p14:creationId xmlns:p14="http://schemas.microsoft.com/office/powerpoint/2010/main" val="40399823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rtl="0" eaLnBrk="1" fontAlgn="base" hangingPunct="1">
        <a:spcBef>
          <a:spcPct val="0"/>
        </a:spcBef>
        <a:spcAft>
          <a:spcPct val="0"/>
        </a:spcAft>
        <a:defRPr sz="3200" b="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Trebuchet MS" pitchFamily="34" charset="0"/>
        </a:defRPr>
      </a:lvl2pPr>
      <a:lvl3pPr algn="l" rtl="0" eaLnBrk="1" fontAlgn="base" hangingPunct="1">
        <a:spcBef>
          <a:spcPct val="0"/>
        </a:spcBef>
        <a:spcAft>
          <a:spcPct val="0"/>
        </a:spcAft>
        <a:defRPr sz="3600">
          <a:solidFill>
            <a:schemeClr val="bg1"/>
          </a:solidFill>
          <a:latin typeface="Trebuchet MS" pitchFamily="34" charset="0"/>
        </a:defRPr>
      </a:lvl3pPr>
      <a:lvl4pPr algn="l" rtl="0" eaLnBrk="1" fontAlgn="base" hangingPunct="1">
        <a:spcBef>
          <a:spcPct val="0"/>
        </a:spcBef>
        <a:spcAft>
          <a:spcPct val="0"/>
        </a:spcAft>
        <a:defRPr sz="3600">
          <a:solidFill>
            <a:schemeClr val="bg1"/>
          </a:solidFill>
          <a:latin typeface="Trebuchet MS" pitchFamily="34" charset="0"/>
        </a:defRPr>
      </a:lvl4pPr>
      <a:lvl5pPr algn="l" rtl="0" eaLnBrk="1" fontAlgn="base" hangingPunct="1">
        <a:spcBef>
          <a:spcPct val="0"/>
        </a:spcBef>
        <a:spcAft>
          <a:spcPct val="0"/>
        </a:spcAft>
        <a:defRPr sz="3600">
          <a:solidFill>
            <a:schemeClr val="bg1"/>
          </a:solidFill>
          <a:latin typeface="Trebuchet MS" pitchFamily="34" charset="0"/>
        </a:defRPr>
      </a:lvl5pPr>
      <a:lvl6pPr marL="457200" algn="l" rtl="0" eaLnBrk="1" fontAlgn="base" hangingPunct="1">
        <a:spcBef>
          <a:spcPct val="0"/>
        </a:spcBef>
        <a:spcAft>
          <a:spcPct val="0"/>
        </a:spcAft>
        <a:defRPr sz="3600">
          <a:solidFill>
            <a:schemeClr val="bg1"/>
          </a:solidFill>
          <a:latin typeface="Trebuchet MS" pitchFamily="34" charset="0"/>
        </a:defRPr>
      </a:lvl6pPr>
      <a:lvl7pPr marL="914400" algn="l" rtl="0" eaLnBrk="1" fontAlgn="base" hangingPunct="1">
        <a:spcBef>
          <a:spcPct val="0"/>
        </a:spcBef>
        <a:spcAft>
          <a:spcPct val="0"/>
        </a:spcAft>
        <a:defRPr sz="3600">
          <a:solidFill>
            <a:schemeClr val="bg1"/>
          </a:solidFill>
          <a:latin typeface="Trebuchet MS" pitchFamily="34" charset="0"/>
        </a:defRPr>
      </a:lvl7pPr>
      <a:lvl8pPr marL="1371600" algn="l" rtl="0" eaLnBrk="1" fontAlgn="base" hangingPunct="1">
        <a:spcBef>
          <a:spcPct val="0"/>
        </a:spcBef>
        <a:spcAft>
          <a:spcPct val="0"/>
        </a:spcAft>
        <a:defRPr sz="3600">
          <a:solidFill>
            <a:schemeClr val="bg1"/>
          </a:solidFill>
          <a:latin typeface="Trebuchet MS" pitchFamily="34" charset="0"/>
        </a:defRPr>
      </a:lvl8pPr>
      <a:lvl9pPr marL="1828800" algn="l" rtl="0" eaLnBrk="1" fontAlgn="base" hangingPunct="1">
        <a:spcBef>
          <a:spcPct val="0"/>
        </a:spcBef>
        <a:spcAft>
          <a:spcPct val="0"/>
        </a:spcAft>
        <a:defRPr sz="3600">
          <a:solidFill>
            <a:schemeClr val="bg1"/>
          </a:solidFill>
          <a:latin typeface="Trebuchet MS" pitchFamily="34" charset="0"/>
        </a:defRPr>
      </a:lvl9pPr>
    </p:titleStyle>
    <p:bodyStyle>
      <a:lvl1pPr marL="269875" indent="-269875" algn="l" rtl="0" eaLnBrk="1" fontAlgn="base" hangingPunct="1">
        <a:spcBef>
          <a:spcPct val="20000"/>
        </a:spcBef>
        <a:spcAft>
          <a:spcPct val="0"/>
        </a:spcAft>
        <a:buClr>
          <a:schemeClr val="bg1"/>
        </a:buClr>
        <a:buFont typeface="Trebuchet MS" pitchFamily="34" charset="0"/>
        <a:buChar char="•"/>
        <a:defRPr sz="2000">
          <a:solidFill>
            <a:schemeClr val="bg1"/>
          </a:solidFill>
          <a:latin typeface="+mn-lt"/>
          <a:ea typeface="+mn-ea"/>
          <a:cs typeface="+mn-cs"/>
        </a:defRPr>
      </a:lvl1pPr>
      <a:lvl2pPr marL="742950" indent="-285750" algn="l" rtl="0" eaLnBrk="1" fontAlgn="base" hangingPunct="1">
        <a:spcBef>
          <a:spcPct val="20000"/>
        </a:spcBef>
        <a:spcAft>
          <a:spcPct val="0"/>
        </a:spcAft>
        <a:buClr>
          <a:schemeClr val="bg1"/>
        </a:buClr>
        <a:buChar char="–"/>
        <a:defRPr sz="1800">
          <a:solidFill>
            <a:schemeClr val="bg1"/>
          </a:solidFill>
          <a:latin typeface="+mn-lt"/>
        </a:defRPr>
      </a:lvl2pPr>
      <a:lvl3pPr marL="1143000" indent="-228600" algn="l" rtl="0" eaLnBrk="1" fontAlgn="base" hangingPunct="1">
        <a:spcBef>
          <a:spcPct val="20000"/>
        </a:spcBef>
        <a:spcAft>
          <a:spcPct val="0"/>
        </a:spcAft>
        <a:buClr>
          <a:schemeClr val="bg1"/>
        </a:buClr>
        <a:buChar char="•"/>
        <a:defRPr sz="1800">
          <a:solidFill>
            <a:schemeClr val="bg1"/>
          </a:solidFill>
          <a:latin typeface="+mn-lt"/>
        </a:defRPr>
      </a:lvl3pPr>
      <a:lvl4pPr marL="1600200" indent="-228600" algn="l" rtl="0" eaLnBrk="1" fontAlgn="base" hangingPunct="1">
        <a:spcBef>
          <a:spcPct val="20000"/>
        </a:spcBef>
        <a:spcAft>
          <a:spcPct val="0"/>
        </a:spcAft>
        <a:buClr>
          <a:schemeClr val="bg1"/>
        </a:buClr>
        <a:buChar char="–"/>
        <a:defRPr sz="1800">
          <a:solidFill>
            <a:schemeClr val="bg1"/>
          </a:solidFill>
          <a:latin typeface="+mn-lt"/>
        </a:defRPr>
      </a:lvl4pPr>
      <a:lvl5pPr marL="2057400" indent="-228600" algn="l" rtl="0" eaLnBrk="1" fontAlgn="base" hangingPunct="1">
        <a:spcBef>
          <a:spcPct val="20000"/>
        </a:spcBef>
        <a:spcAft>
          <a:spcPct val="0"/>
        </a:spcAft>
        <a:buClr>
          <a:schemeClr val="bg1"/>
        </a:buClr>
        <a:buChar char="»"/>
        <a:defRPr sz="18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79502"/>
            <a:ext cx="8229600"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GB" noProof="0" dirty="0"/>
          </a:p>
        </p:txBody>
      </p:sp>
      <p:sp>
        <p:nvSpPr>
          <p:cNvPr id="1027" name="Rectangle 3"/>
          <p:cNvSpPr>
            <a:spLocks noGrp="1" noChangeArrowheads="1"/>
          </p:cNvSpPr>
          <p:nvPr>
            <p:ph type="body" idx="1"/>
          </p:nvPr>
        </p:nvSpPr>
        <p:spPr bwMode="auto">
          <a:xfrm>
            <a:off x="457200" y="1978025"/>
            <a:ext cx="8229600" cy="431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lumMod val="50000"/>
                  </a:schemeClr>
                </a:solidFill>
              </a:defRPr>
            </a:lvl1pPr>
          </a:lstStyle>
          <a:p>
            <a:fld id="{58687779-E69B-7343-8F6F-422D6150DAE5}" type="slidenum">
              <a:rPr lang="en-US" smtClean="0"/>
              <a:pPr/>
              <a:t>‹#›</a:t>
            </a:fld>
            <a:endParaRPr lang="en-US" dirty="0"/>
          </a:p>
        </p:txBody>
      </p:sp>
      <p:sp>
        <p:nvSpPr>
          <p:cNvPr id="7"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lumMod val="50000"/>
                  </a:schemeClr>
                </a:solidFill>
              </a:defRPr>
            </a:lvl1pPr>
          </a:lstStyle>
          <a:p>
            <a:pPr algn="l"/>
            <a:r>
              <a:rPr lang="en-US" dirty="0"/>
              <a:t>University of Leicester</a:t>
            </a:r>
          </a:p>
        </p:txBody>
      </p:sp>
    </p:spTree>
    <p:extLst>
      <p:ext uri="{BB962C8B-B14F-4D97-AF65-F5344CB8AC3E}">
        <p14:creationId xmlns:p14="http://schemas.microsoft.com/office/powerpoint/2010/main" val="176004735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rtl="0" eaLnBrk="1" fontAlgn="base" hangingPunct="1">
        <a:spcBef>
          <a:spcPct val="0"/>
        </a:spcBef>
        <a:spcAft>
          <a:spcPct val="0"/>
        </a:spcAft>
        <a:defRPr sz="3200" b="0">
          <a:solidFill>
            <a:schemeClr val="accent1"/>
          </a:solidFill>
          <a:latin typeface="+mj-lt"/>
          <a:ea typeface="+mj-ea"/>
          <a:cs typeface="+mj-cs"/>
        </a:defRPr>
      </a:lvl1pPr>
      <a:lvl2pPr algn="l" rtl="0" eaLnBrk="1" fontAlgn="base" hangingPunct="1">
        <a:spcBef>
          <a:spcPct val="0"/>
        </a:spcBef>
        <a:spcAft>
          <a:spcPct val="0"/>
        </a:spcAft>
        <a:defRPr sz="3600">
          <a:solidFill>
            <a:schemeClr val="bg1"/>
          </a:solidFill>
          <a:latin typeface="Trebuchet MS" pitchFamily="34" charset="0"/>
        </a:defRPr>
      </a:lvl2pPr>
      <a:lvl3pPr algn="l" rtl="0" eaLnBrk="1" fontAlgn="base" hangingPunct="1">
        <a:spcBef>
          <a:spcPct val="0"/>
        </a:spcBef>
        <a:spcAft>
          <a:spcPct val="0"/>
        </a:spcAft>
        <a:defRPr sz="3600">
          <a:solidFill>
            <a:schemeClr val="bg1"/>
          </a:solidFill>
          <a:latin typeface="Trebuchet MS" pitchFamily="34" charset="0"/>
        </a:defRPr>
      </a:lvl3pPr>
      <a:lvl4pPr algn="l" rtl="0" eaLnBrk="1" fontAlgn="base" hangingPunct="1">
        <a:spcBef>
          <a:spcPct val="0"/>
        </a:spcBef>
        <a:spcAft>
          <a:spcPct val="0"/>
        </a:spcAft>
        <a:defRPr sz="3600">
          <a:solidFill>
            <a:schemeClr val="bg1"/>
          </a:solidFill>
          <a:latin typeface="Trebuchet MS" pitchFamily="34" charset="0"/>
        </a:defRPr>
      </a:lvl4pPr>
      <a:lvl5pPr algn="l" rtl="0" eaLnBrk="1" fontAlgn="base" hangingPunct="1">
        <a:spcBef>
          <a:spcPct val="0"/>
        </a:spcBef>
        <a:spcAft>
          <a:spcPct val="0"/>
        </a:spcAft>
        <a:defRPr sz="3600">
          <a:solidFill>
            <a:schemeClr val="bg1"/>
          </a:solidFill>
          <a:latin typeface="Trebuchet MS" pitchFamily="34" charset="0"/>
        </a:defRPr>
      </a:lvl5pPr>
      <a:lvl6pPr marL="457200" algn="l" rtl="0" eaLnBrk="1" fontAlgn="base" hangingPunct="1">
        <a:spcBef>
          <a:spcPct val="0"/>
        </a:spcBef>
        <a:spcAft>
          <a:spcPct val="0"/>
        </a:spcAft>
        <a:defRPr sz="3600">
          <a:solidFill>
            <a:schemeClr val="bg1"/>
          </a:solidFill>
          <a:latin typeface="Trebuchet MS" pitchFamily="34" charset="0"/>
        </a:defRPr>
      </a:lvl6pPr>
      <a:lvl7pPr marL="914400" algn="l" rtl="0" eaLnBrk="1" fontAlgn="base" hangingPunct="1">
        <a:spcBef>
          <a:spcPct val="0"/>
        </a:spcBef>
        <a:spcAft>
          <a:spcPct val="0"/>
        </a:spcAft>
        <a:defRPr sz="3600">
          <a:solidFill>
            <a:schemeClr val="bg1"/>
          </a:solidFill>
          <a:latin typeface="Trebuchet MS" pitchFamily="34" charset="0"/>
        </a:defRPr>
      </a:lvl7pPr>
      <a:lvl8pPr marL="1371600" algn="l" rtl="0" eaLnBrk="1" fontAlgn="base" hangingPunct="1">
        <a:spcBef>
          <a:spcPct val="0"/>
        </a:spcBef>
        <a:spcAft>
          <a:spcPct val="0"/>
        </a:spcAft>
        <a:defRPr sz="3600">
          <a:solidFill>
            <a:schemeClr val="bg1"/>
          </a:solidFill>
          <a:latin typeface="Trebuchet MS" pitchFamily="34" charset="0"/>
        </a:defRPr>
      </a:lvl8pPr>
      <a:lvl9pPr marL="1828800" algn="l" rtl="0" eaLnBrk="1" fontAlgn="base" hangingPunct="1">
        <a:spcBef>
          <a:spcPct val="0"/>
        </a:spcBef>
        <a:spcAft>
          <a:spcPct val="0"/>
        </a:spcAft>
        <a:defRPr sz="3600">
          <a:solidFill>
            <a:schemeClr val="bg1"/>
          </a:solidFill>
          <a:latin typeface="Trebuchet MS" pitchFamily="34" charset="0"/>
        </a:defRPr>
      </a:lvl9pPr>
    </p:titleStyle>
    <p:bodyStyle>
      <a:lvl1pPr marL="269875" indent="-269875" algn="l" rtl="0" eaLnBrk="1" fontAlgn="base" hangingPunct="1">
        <a:spcBef>
          <a:spcPct val="200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79502"/>
            <a:ext cx="8229600"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GB" noProof="0" dirty="0"/>
          </a:p>
        </p:txBody>
      </p:sp>
      <p:sp>
        <p:nvSpPr>
          <p:cNvPr id="1027" name="Rectangle 3"/>
          <p:cNvSpPr>
            <a:spLocks noGrp="1" noChangeArrowheads="1"/>
          </p:cNvSpPr>
          <p:nvPr>
            <p:ph type="body" idx="1"/>
          </p:nvPr>
        </p:nvSpPr>
        <p:spPr bwMode="auto">
          <a:xfrm>
            <a:off x="457200" y="1978025"/>
            <a:ext cx="8229600" cy="431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Slide Number Placeholder 5"/>
          <p:cNvSpPr>
            <a:spLocks noGrp="1"/>
          </p:cNvSpPr>
          <p:nvPr>
            <p:ph type="sldNum" sz="quarter" idx="4"/>
          </p:nvPr>
        </p:nvSpPr>
        <p:spPr>
          <a:xfrm>
            <a:off x="8388424" y="6381328"/>
            <a:ext cx="360040" cy="365125"/>
          </a:xfrm>
          <a:prstGeom prst="rect">
            <a:avLst/>
          </a:prstGeom>
        </p:spPr>
        <p:txBody>
          <a:bodyPr vert="horz" lIns="91440" tIns="45720" rIns="91440" bIns="45720" rtlCol="0" anchor="ctr"/>
          <a:lstStyle>
            <a:lvl1pPr algn="l">
              <a:defRPr sz="1000" b="0" i="0">
                <a:solidFill>
                  <a:schemeClr val="bg1">
                    <a:lumMod val="50000"/>
                  </a:schemeClr>
                </a:solidFill>
                <a:latin typeface="Frutiger 55 Roman" charset="0"/>
                <a:ea typeface="Frutiger 55 Roman" charset="0"/>
                <a:cs typeface="Frutiger 55 Roman" charset="0"/>
              </a:defRPr>
            </a:lvl1pPr>
          </a:lstStyle>
          <a:p>
            <a:fld id="{E3218F5A-4C1F-4EF8-9E59-BA222BA4650B}" type="slidenum">
              <a:rPr lang="en-GB" smtClean="0"/>
              <a:t>‹#›</a:t>
            </a:fld>
            <a:endParaRPr lang="en-GB"/>
          </a:p>
        </p:txBody>
      </p:sp>
      <p:sp>
        <p:nvSpPr>
          <p:cNvPr id="7" name="Footer Placeholder 4"/>
          <p:cNvSpPr>
            <a:spLocks noGrp="1"/>
          </p:cNvSpPr>
          <p:nvPr>
            <p:ph type="ftr" sz="quarter" idx="3"/>
          </p:nvPr>
        </p:nvSpPr>
        <p:spPr>
          <a:xfrm>
            <a:off x="5220072" y="6381328"/>
            <a:ext cx="3183632" cy="365125"/>
          </a:xfrm>
          <a:prstGeom prst="rect">
            <a:avLst/>
          </a:prstGeom>
          <a:ln>
            <a:noFill/>
          </a:ln>
        </p:spPr>
        <p:txBody>
          <a:bodyPr vert="horz" lIns="91440" tIns="45720" rIns="91440" bIns="45720" rtlCol="0" anchor="ctr"/>
          <a:lstStyle>
            <a:lvl1pPr algn="r">
              <a:tabLst/>
              <a:defRPr sz="1000" b="0" i="0">
                <a:solidFill>
                  <a:schemeClr val="bg1">
                    <a:lumMod val="50000"/>
                  </a:schemeClr>
                </a:solidFill>
                <a:latin typeface="Frutiger 55 Roman" charset="0"/>
                <a:ea typeface="Frutiger 55 Roman" charset="0"/>
                <a:cs typeface="Frutiger 55 Roman" charset="0"/>
              </a:defRPr>
            </a:lvl1pPr>
          </a:lstStyle>
          <a:p>
            <a:endParaRPr lang="en-GB"/>
          </a:p>
        </p:txBody>
      </p:sp>
    </p:spTree>
    <p:extLst>
      <p:ext uri="{BB962C8B-B14F-4D97-AF65-F5344CB8AC3E}">
        <p14:creationId xmlns:p14="http://schemas.microsoft.com/office/powerpoint/2010/main" val="41411505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rtl="0" eaLnBrk="1" fontAlgn="base" hangingPunct="1">
        <a:spcBef>
          <a:spcPct val="0"/>
        </a:spcBef>
        <a:spcAft>
          <a:spcPct val="0"/>
        </a:spcAft>
        <a:defRPr sz="3200" b="0" i="0" cap="none" spc="0">
          <a:ln w="0"/>
          <a:solidFill>
            <a:schemeClr val="tx1"/>
          </a:solidFill>
          <a:effectLst/>
          <a:latin typeface="Frutiger 55 Roman" charset="0"/>
          <a:ea typeface="Frutiger 55 Roman" charset="0"/>
          <a:cs typeface="Frutiger 55 Roman" charset="0"/>
        </a:defRPr>
      </a:lvl1pPr>
      <a:lvl2pPr algn="l" rtl="0" eaLnBrk="1" fontAlgn="base" hangingPunct="1">
        <a:spcBef>
          <a:spcPct val="0"/>
        </a:spcBef>
        <a:spcAft>
          <a:spcPct val="0"/>
        </a:spcAft>
        <a:defRPr sz="3600">
          <a:solidFill>
            <a:schemeClr val="bg1"/>
          </a:solidFill>
          <a:latin typeface="Trebuchet MS" pitchFamily="34" charset="0"/>
        </a:defRPr>
      </a:lvl2pPr>
      <a:lvl3pPr algn="l" rtl="0" eaLnBrk="1" fontAlgn="base" hangingPunct="1">
        <a:spcBef>
          <a:spcPct val="0"/>
        </a:spcBef>
        <a:spcAft>
          <a:spcPct val="0"/>
        </a:spcAft>
        <a:defRPr sz="3600">
          <a:solidFill>
            <a:schemeClr val="bg1"/>
          </a:solidFill>
          <a:latin typeface="Trebuchet MS" pitchFamily="34" charset="0"/>
        </a:defRPr>
      </a:lvl3pPr>
      <a:lvl4pPr algn="l" rtl="0" eaLnBrk="1" fontAlgn="base" hangingPunct="1">
        <a:spcBef>
          <a:spcPct val="0"/>
        </a:spcBef>
        <a:spcAft>
          <a:spcPct val="0"/>
        </a:spcAft>
        <a:defRPr sz="3600">
          <a:solidFill>
            <a:schemeClr val="bg1"/>
          </a:solidFill>
          <a:latin typeface="Trebuchet MS" pitchFamily="34" charset="0"/>
        </a:defRPr>
      </a:lvl4pPr>
      <a:lvl5pPr algn="l" rtl="0" eaLnBrk="1" fontAlgn="base" hangingPunct="1">
        <a:spcBef>
          <a:spcPct val="0"/>
        </a:spcBef>
        <a:spcAft>
          <a:spcPct val="0"/>
        </a:spcAft>
        <a:defRPr sz="3600">
          <a:solidFill>
            <a:schemeClr val="bg1"/>
          </a:solidFill>
          <a:latin typeface="Trebuchet MS" pitchFamily="34" charset="0"/>
        </a:defRPr>
      </a:lvl5pPr>
      <a:lvl6pPr marL="457200" algn="l" rtl="0" eaLnBrk="1" fontAlgn="base" hangingPunct="1">
        <a:spcBef>
          <a:spcPct val="0"/>
        </a:spcBef>
        <a:spcAft>
          <a:spcPct val="0"/>
        </a:spcAft>
        <a:defRPr sz="3600">
          <a:solidFill>
            <a:schemeClr val="bg1"/>
          </a:solidFill>
          <a:latin typeface="Trebuchet MS" pitchFamily="34" charset="0"/>
        </a:defRPr>
      </a:lvl6pPr>
      <a:lvl7pPr marL="914400" algn="l" rtl="0" eaLnBrk="1" fontAlgn="base" hangingPunct="1">
        <a:spcBef>
          <a:spcPct val="0"/>
        </a:spcBef>
        <a:spcAft>
          <a:spcPct val="0"/>
        </a:spcAft>
        <a:defRPr sz="3600">
          <a:solidFill>
            <a:schemeClr val="bg1"/>
          </a:solidFill>
          <a:latin typeface="Trebuchet MS" pitchFamily="34" charset="0"/>
        </a:defRPr>
      </a:lvl7pPr>
      <a:lvl8pPr marL="1371600" algn="l" rtl="0" eaLnBrk="1" fontAlgn="base" hangingPunct="1">
        <a:spcBef>
          <a:spcPct val="0"/>
        </a:spcBef>
        <a:spcAft>
          <a:spcPct val="0"/>
        </a:spcAft>
        <a:defRPr sz="3600">
          <a:solidFill>
            <a:schemeClr val="bg1"/>
          </a:solidFill>
          <a:latin typeface="Trebuchet MS" pitchFamily="34" charset="0"/>
        </a:defRPr>
      </a:lvl8pPr>
      <a:lvl9pPr marL="1828800" algn="l" rtl="0" eaLnBrk="1" fontAlgn="base" hangingPunct="1">
        <a:spcBef>
          <a:spcPct val="0"/>
        </a:spcBef>
        <a:spcAft>
          <a:spcPct val="0"/>
        </a:spcAft>
        <a:defRPr sz="3600">
          <a:solidFill>
            <a:schemeClr val="bg1"/>
          </a:solidFill>
          <a:latin typeface="Trebuchet MS" pitchFamily="34" charset="0"/>
        </a:defRPr>
      </a:lvl9pPr>
    </p:titleStyle>
    <p:bodyStyle>
      <a:lvl1pPr marL="269875" indent="-269875" algn="l" rtl="0" eaLnBrk="1" fontAlgn="base" hangingPunct="1">
        <a:spcBef>
          <a:spcPct val="20000"/>
        </a:spcBef>
        <a:spcAft>
          <a:spcPct val="0"/>
        </a:spcAft>
        <a:buClr>
          <a:schemeClr val="tx1"/>
        </a:buClr>
        <a:buFont typeface="Trebuchet MS" pitchFamily="34" charset="0"/>
        <a:buChar char="•"/>
        <a:defRPr sz="2000" b="0" i="0">
          <a:solidFill>
            <a:schemeClr val="tx1"/>
          </a:solidFill>
          <a:latin typeface="Frutiger 55 Roman" charset="0"/>
          <a:ea typeface="Frutiger 55 Roman" charset="0"/>
          <a:cs typeface="Frutiger 55 Roman" charset="0"/>
        </a:defRPr>
      </a:lvl1pPr>
      <a:lvl2pPr marL="742950" indent="-285750" algn="l" rtl="0" eaLnBrk="1" fontAlgn="base" hangingPunct="1">
        <a:spcBef>
          <a:spcPct val="20000"/>
        </a:spcBef>
        <a:spcAft>
          <a:spcPct val="0"/>
        </a:spcAft>
        <a:buClr>
          <a:schemeClr val="tx1"/>
        </a:buClr>
        <a:buChar char="–"/>
        <a:defRPr sz="1800" b="0" i="0">
          <a:solidFill>
            <a:schemeClr val="tx1"/>
          </a:solidFill>
          <a:latin typeface="Frutiger 55 Roman" charset="0"/>
          <a:ea typeface="Frutiger 55 Roman" charset="0"/>
          <a:cs typeface="Frutiger 55 Roman" charset="0"/>
        </a:defRPr>
      </a:lvl2pPr>
      <a:lvl3pPr marL="1143000" indent="-228600" algn="l" rtl="0" eaLnBrk="1" fontAlgn="base" hangingPunct="1">
        <a:spcBef>
          <a:spcPct val="20000"/>
        </a:spcBef>
        <a:spcAft>
          <a:spcPct val="0"/>
        </a:spcAft>
        <a:buClr>
          <a:schemeClr val="tx1"/>
        </a:buClr>
        <a:buChar char="•"/>
        <a:defRPr sz="1800" b="0" i="0">
          <a:solidFill>
            <a:schemeClr val="tx1"/>
          </a:solidFill>
          <a:latin typeface="Frutiger 55 Roman" charset="0"/>
          <a:ea typeface="Frutiger 55 Roman" charset="0"/>
          <a:cs typeface="Frutiger 55 Roman" charset="0"/>
        </a:defRPr>
      </a:lvl3pPr>
      <a:lvl4pPr marL="1600200" indent="-228600" algn="l" rtl="0" eaLnBrk="1" fontAlgn="base" hangingPunct="1">
        <a:spcBef>
          <a:spcPct val="20000"/>
        </a:spcBef>
        <a:spcAft>
          <a:spcPct val="0"/>
        </a:spcAft>
        <a:buClr>
          <a:schemeClr val="tx1"/>
        </a:buClr>
        <a:buChar char="–"/>
        <a:defRPr sz="1800" b="0" i="0">
          <a:solidFill>
            <a:schemeClr val="tx1"/>
          </a:solidFill>
          <a:latin typeface="Frutiger 55 Roman" charset="0"/>
          <a:ea typeface="Frutiger 55 Roman" charset="0"/>
          <a:cs typeface="Frutiger 55 Roman" charset="0"/>
        </a:defRPr>
      </a:lvl4pPr>
      <a:lvl5pPr marL="2057400" indent="-228600" algn="l" rtl="0" eaLnBrk="1" fontAlgn="base" hangingPunct="1">
        <a:spcBef>
          <a:spcPct val="20000"/>
        </a:spcBef>
        <a:spcAft>
          <a:spcPct val="0"/>
        </a:spcAft>
        <a:buClr>
          <a:schemeClr val="tx1"/>
        </a:buClr>
        <a:buChar char="»"/>
        <a:defRPr sz="1800" b="0" i="0">
          <a:solidFill>
            <a:schemeClr val="tx1"/>
          </a:solidFill>
          <a:latin typeface="Frutiger 55 Roman" charset="0"/>
          <a:ea typeface="Frutiger 55 Roman" charset="0"/>
          <a:cs typeface="Frutiger 55 Roman"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79502"/>
            <a:ext cx="8229600"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GB" noProof="0" dirty="0"/>
          </a:p>
        </p:txBody>
      </p:sp>
      <p:sp>
        <p:nvSpPr>
          <p:cNvPr id="1027" name="Rectangle 3"/>
          <p:cNvSpPr>
            <a:spLocks noGrp="1" noChangeArrowheads="1"/>
          </p:cNvSpPr>
          <p:nvPr>
            <p:ph type="body" idx="1"/>
          </p:nvPr>
        </p:nvSpPr>
        <p:spPr bwMode="auto">
          <a:xfrm>
            <a:off x="457200" y="1978025"/>
            <a:ext cx="8229600" cy="431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lumMod val="50000"/>
                  </a:schemeClr>
                </a:solidFill>
              </a:defRPr>
            </a:lvl1pPr>
          </a:lstStyle>
          <a:p>
            <a:fld id="{58687779-E69B-7343-8F6F-422D6150DAE5}" type="slidenum">
              <a:rPr lang="en-US" smtClean="0"/>
              <a:pPr/>
              <a:t>‹#›</a:t>
            </a:fld>
            <a:endParaRPr lang="en-US" dirty="0"/>
          </a:p>
        </p:txBody>
      </p:sp>
      <p:sp>
        <p:nvSpPr>
          <p:cNvPr id="7"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lumMod val="50000"/>
                  </a:schemeClr>
                </a:solidFill>
              </a:defRPr>
            </a:lvl1pPr>
          </a:lstStyle>
          <a:p>
            <a:pPr algn="l"/>
            <a:r>
              <a:rPr lang="en-US" dirty="0"/>
              <a:t>University of Leicester</a:t>
            </a:r>
          </a:p>
        </p:txBody>
      </p:sp>
    </p:spTree>
    <p:extLst>
      <p:ext uri="{BB962C8B-B14F-4D97-AF65-F5344CB8AC3E}">
        <p14:creationId xmlns:p14="http://schemas.microsoft.com/office/powerpoint/2010/main" val="7905611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rtl="0" eaLnBrk="1" fontAlgn="base" hangingPunct="1">
        <a:spcBef>
          <a:spcPct val="0"/>
        </a:spcBef>
        <a:spcAft>
          <a:spcPct val="0"/>
        </a:spcAft>
        <a:defRPr sz="3200" b="0">
          <a:solidFill>
            <a:schemeClr val="tx1"/>
          </a:solidFill>
          <a:latin typeface="+mj-lt"/>
          <a:ea typeface="+mj-ea"/>
          <a:cs typeface="+mj-cs"/>
        </a:defRPr>
      </a:lvl1pPr>
      <a:lvl2pPr algn="l" rtl="0" eaLnBrk="1" fontAlgn="base" hangingPunct="1">
        <a:spcBef>
          <a:spcPct val="0"/>
        </a:spcBef>
        <a:spcAft>
          <a:spcPct val="0"/>
        </a:spcAft>
        <a:defRPr sz="3600">
          <a:solidFill>
            <a:schemeClr val="bg1"/>
          </a:solidFill>
          <a:latin typeface="Trebuchet MS" pitchFamily="34" charset="0"/>
        </a:defRPr>
      </a:lvl2pPr>
      <a:lvl3pPr algn="l" rtl="0" eaLnBrk="1" fontAlgn="base" hangingPunct="1">
        <a:spcBef>
          <a:spcPct val="0"/>
        </a:spcBef>
        <a:spcAft>
          <a:spcPct val="0"/>
        </a:spcAft>
        <a:defRPr sz="3600">
          <a:solidFill>
            <a:schemeClr val="bg1"/>
          </a:solidFill>
          <a:latin typeface="Trebuchet MS" pitchFamily="34" charset="0"/>
        </a:defRPr>
      </a:lvl3pPr>
      <a:lvl4pPr algn="l" rtl="0" eaLnBrk="1" fontAlgn="base" hangingPunct="1">
        <a:spcBef>
          <a:spcPct val="0"/>
        </a:spcBef>
        <a:spcAft>
          <a:spcPct val="0"/>
        </a:spcAft>
        <a:defRPr sz="3600">
          <a:solidFill>
            <a:schemeClr val="bg1"/>
          </a:solidFill>
          <a:latin typeface="Trebuchet MS" pitchFamily="34" charset="0"/>
        </a:defRPr>
      </a:lvl4pPr>
      <a:lvl5pPr algn="l" rtl="0" eaLnBrk="1" fontAlgn="base" hangingPunct="1">
        <a:spcBef>
          <a:spcPct val="0"/>
        </a:spcBef>
        <a:spcAft>
          <a:spcPct val="0"/>
        </a:spcAft>
        <a:defRPr sz="3600">
          <a:solidFill>
            <a:schemeClr val="bg1"/>
          </a:solidFill>
          <a:latin typeface="Trebuchet MS" pitchFamily="34" charset="0"/>
        </a:defRPr>
      </a:lvl5pPr>
      <a:lvl6pPr marL="457200" algn="l" rtl="0" eaLnBrk="1" fontAlgn="base" hangingPunct="1">
        <a:spcBef>
          <a:spcPct val="0"/>
        </a:spcBef>
        <a:spcAft>
          <a:spcPct val="0"/>
        </a:spcAft>
        <a:defRPr sz="3600">
          <a:solidFill>
            <a:schemeClr val="bg1"/>
          </a:solidFill>
          <a:latin typeface="Trebuchet MS" pitchFamily="34" charset="0"/>
        </a:defRPr>
      </a:lvl6pPr>
      <a:lvl7pPr marL="914400" algn="l" rtl="0" eaLnBrk="1" fontAlgn="base" hangingPunct="1">
        <a:spcBef>
          <a:spcPct val="0"/>
        </a:spcBef>
        <a:spcAft>
          <a:spcPct val="0"/>
        </a:spcAft>
        <a:defRPr sz="3600">
          <a:solidFill>
            <a:schemeClr val="bg1"/>
          </a:solidFill>
          <a:latin typeface="Trebuchet MS" pitchFamily="34" charset="0"/>
        </a:defRPr>
      </a:lvl7pPr>
      <a:lvl8pPr marL="1371600" algn="l" rtl="0" eaLnBrk="1" fontAlgn="base" hangingPunct="1">
        <a:spcBef>
          <a:spcPct val="0"/>
        </a:spcBef>
        <a:spcAft>
          <a:spcPct val="0"/>
        </a:spcAft>
        <a:defRPr sz="3600">
          <a:solidFill>
            <a:schemeClr val="bg1"/>
          </a:solidFill>
          <a:latin typeface="Trebuchet MS" pitchFamily="34" charset="0"/>
        </a:defRPr>
      </a:lvl8pPr>
      <a:lvl9pPr marL="1828800" algn="l" rtl="0" eaLnBrk="1" fontAlgn="base" hangingPunct="1">
        <a:spcBef>
          <a:spcPct val="0"/>
        </a:spcBef>
        <a:spcAft>
          <a:spcPct val="0"/>
        </a:spcAft>
        <a:defRPr sz="3600">
          <a:solidFill>
            <a:schemeClr val="bg1"/>
          </a:solidFill>
          <a:latin typeface="Trebuchet MS" pitchFamily="34" charset="0"/>
        </a:defRPr>
      </a:lvl9pPr>
    </p:titleStyle>
    <p:bodyStyle>
      <a:lvl1pPr marL="269875" indent="-269875" algn="l" rtl="0" eaLnBrk="1" fontAlgn="base" hangingPunct="1">
        <a:spcBef>
          <a:spcPct val="200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79502"/>
            <a:ext cx="8229600"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GB" noProof="0" dirty="0"/>
          </a:p>
        </p:txBody>
      </p:sp>
      <p:sp>
        <p:nvSpPr>
          <p:cNvPr id="1027" name="Rectangle 3"/>
          <p:cNvSpPr>
            <a:spLocks noGrp="1" noChangeArrowheads="1"/>
          </p:cNvSpPr>
          <p:nvPr>
            <p:ph type="body" idx="1"/>
          </p:nvPr>
        </p:nvSpPr>
        <p:spPr bwMode="auto">
          <a:xfrm>
            <a:off x="457200" y="1978025"/>
            <a:ext cx="8229600" cy="431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Slide Number Placeholder 5"/>
          <p:cNvSpPr>
            <a:spLocks noGrp="1"/>
          </p:cNvSpPr>
          <p:nvPr>
            <p:ph type="sldNum" sz="quarter" idx="4"/>
          </p:nvPr>
        </p:nvSpPr>
        <p:spPr>
          <a:xfrm>
            <a:off x="467544" y="6381328"/>
            <a:ext cx="360040" cy="365125"/>
          </a:xfrm>
          <a:prstGeom prst="rect">
            <a:avLst/>
          </a:prstGeom>
        </p:spPr>
        <p:txBody>
          <a:bodyPr vert="horz" lIns="91440" tIns="45720" rIns="91440" bIns="45720" rtlCol="0" anchor="ctr"/>
          <a:lstStyle>
            <a:lvl1pPr algn="l">
              <a:defRPr sz="1000">
                <a:solidFill>
                  <a:schemeClr val="bg1"/>
                </a:solidFill>
              </a:defRPr>
            </a:lvl1pPr>
          </a:lstStyle>
          <a:p>
            <a:fld id="{58687779-E69B-7343-8F6F-422D6150DAE5}" type="slidenum">
              <a:rPr lang="en-US" smtClean="0"/>
              <a:pPr/>
              <a:t>‹#›</a:t>
            </a:fld>
            <a:endParaRPr lang="en-US" dirty="0"/>
          </a:p>
        </p:txBody>
      </p:sp>
      <p:sp>
        <p:nvSpPr>
          <p:cNvPr id="7" name="Footer Placeholder 4"/>
          <p:cNvSpPr>
            <a:spLocks noGrp="1"/>
          </p:cNvSpPr>
          <p:nvPr>
            <p:ph type="ftr" sz="quarter" idx="3"/>
          </p:nvPr>
        </p:nvSpPr>
        <p:spPr>
          <a:xfrm>
            <a:off x="755576" y="6381328"/>
            <a:ext cx="3183632" cy="365125"/>
          </a:xfrm>
          <a:prstGeom prst="rect">
            <a:avLst/>
          </a:prstGeom>
          <a:ln>
            <a:noFill/>
          </a:ln>
        </p:spPr>
        <p:txBody>
          <a:bodyPr vert="horz" lIns="91440" tIns="45720" rIns="91440" bIns="45720" rtlCol="0" anchor="ctr"/>
          <a:lstStyle>
            <a:lvl1pPr algn="ctr">
              <a:tabLst/>
              <a:defRPr sz="1000">
                <a:solidFill>
                  <a:schemeClr val="bg1"/>
                </a:solidFill>
              </a:defRPr>
            </a:lvl1pPr>
          </a:lstStyle>
          <a:p>
            <a:pPr algn="l"/>
            <a:r>
              <a:rPr lang="en-US" dirty="0"/>
              <a:t>University of Leicester</a:t>
            </a:r>
          </a:p>
        </p:txBody>
      </p:sp>
    </p:spTree>
    <p:extLst>
      <p:ext uri="{BB962C8B-B14F-4D97-AF65-F5344CB8AC3E}">
        <p14:creationId xmlns:p14="http://schemas.microsoft.com/office/powerpoint/2010/main" val="2963799659"/>
      </p:ext>
    </p:extLst>
  </p:cSld>
  <p:clrMap bg1="lt1" tx1="dk1" bg2="lt2" tx2="dk2" accent1="accent1" accent2="accent2" accent3="accent3" accent4="accent4" accent5="accent5" accent6="accent6" hlink="hlink" folHlink="folHlink"/>
  <p:sldLayoutIdLst>
    <p:sldLayoutId id="2147483734"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rtl="0" eaLnBrk="1" fontAlgn="base" hangingPunct="1">
        <a:spcBef>
          <a:spcPct val="0"/>
        </a:spcBef>
        <a:spcAft>
          <a:spcPct val="0"/>
        </a:spcAft>
        <a:defRPr sz="3200" b="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Trebuchet MS" pitchFamily="34" charset="0"/>
        </a:defRPr>
      </a:lvl2pPr>
      <a:lvl3pPr algn="l" rtl="0" eaLnBrk="1" fontAlgn="base" hangingPunct="1">
        <a:spcBef>
          <a:spcPct val="0"/>
        </a:spcBef>
        <a:spcAft>
          <a:spcPct val="0"/>
        </a:spcAft>
        <a:defRPr sz="3600">
          <a:solidFill>
            <a:schemeClr val="bg1"/>
          </a:solidFill>
          <a:latin typeface="Trebuchet MS" pitchFamily="34" charset="0"/>
        </a:defRPr>
      </a:lvl3pPr>
      <a:lvl4pPr algn="l" rtl="0" eaLnBrk="1" fontAlgn="base" hangingPunct="1">
        <a:spcBef>
          <a:spcPct val="0"/>
        </a:spcBef>
        <a:spcAft>
          <a:spcPct val="0"/>
        </a:spcAft>
        <a:defRPr sz="3600">
          <a:solidFill>
            <a:schemeClr val="bg1"/>
          </a:solidFill>
          <a:latin typeface="Trebuchet MS" pitchFamily="34" charset="0"/>
        </a:defRPr>
      </a:lvl4pPr>
      <a:lvl5pPr algn="l" rtl="0" eaLnBrk="1" fontAlgn="base" hangingPunct="1">
        <a:spcBef>
          <a:spcPct val="0"/>
        </a:spcBef>
        <a:spcAft>
          <a:spcPct val="0"/>
        </a:spcAft>
        <a:defRPr sz="3600">
          <a:solidFill>
            <a:schemeClr val="bg1"/>
          </a:solidFill>
          <a:latin typeface="Trebuchet MS" pitchFamily="34" charset="0"/>
        </a:defRPr>
      </a:lvl5pPr>
      <a:lvl6pPr marL="457200" algn="l" rtl="0" eaLnBrk="1" fontAlgn="base" hangingPunct="1">
        <a:spcBef>
          <a:spcPct val="0"/>
        </a:spcBef>
        <a:spcAft>
          <a:spcPct val="0"/>
        </a:spcAft>
        <a:defRPr sz="3600">
          <a:solidFill>
            <a:schemeClr val="bg1"/>
          </a:solidFill>
          <a:latin typeface="Trebuchet MS" pitchFamily="34" charset="0"/>
        </a:defRPr>
      </a:lvl6pPr>
      <a:lvl7pPr marL="914400" algn="l" rtl="0" eaLnBrk="1" fontAlgn="base" hangingPunct="1">
        <a:spcBef>
          <a:spcPct val="0"/>
        </a:spcBef>
        <a:spcAft>
          <a:spcPct val="0"/>
        </a:spcAft>
        <a:defRPr sz="3600">
          <a:solidFill>
            <a:schemeClr val="bg1"/>
          </a:solidFill>
          <a:latin typeface="Trebuchet MS" pitchFamily="34" charset="0"/>
        </a:defRPr>
      </a:lvl7pPr>
      <a:lvl8pPr marL="1371600" algn="l" rtl="0" eaLnBrk="1" fontAlgn="base" hangingPunct="1">
        <a:spcBef>
          <a:spcPct val="0"/>
        </a:spcBef>
        <a:spcAft>
          <a:spcPct val="0"/>
        </a:spcAft>
        <a:defRPr sz="3600">
          <a:solidFill>
            <a:schemeClr val="bg1"/>
          </a:solidFill>
          <a:latin typeface="Trebuchet MS" pitchFamily="34" charset="0"/>
        </a:defRPr>
      </a:lvl8pPr>
      <a:lvl9pPr marL="1828800" algn="l" rtl="0" eaLnBrk="1" fontAlgn="base" hangingPunct="1">
        <a:spcBef>
          <a:spcPct val="0"/>
        </a:spcBef>
        <a:spcAft>
          <a:spcPct val="0"/>
        </a:spcAft>
        <a:defRPr sz="3600">
          <a:solidFill>
            <a:schemeClr val="bg1"/>
          </a:solidFill>
          <a:latin typeface="Trebuchet MS" pitchFamily="34" charset="0"/>
        </a:defRPr>
      </a:lvl9pPr>
    </p:titleStyle>
    <p:bodyStyle>
      <a:lvl1pPr marL="269875" indent="-269875" algn="l" rtl="0" eaLnBrk="1" fontAlgn="base" hangingPunct="1">
        <a:spcBef>
          <a:spcPct val="20000"/>
        </a:spcBef>
        <a:spcAft>
          <a:spcPct val="0"/>
        </a:spcAft>
        <a:buClr>
          <a:schemeClr val="bg1"/>
        </a:buClr>
        <a:buFont typeface="Trebuchet MS" pitchFamily="34" charset="0"/>
        <a:buChar char="•"/>
        <a:defRPr sz="2000">
          <a:solidFill>
            <a:schemeClr val="bg1"/>
          </a:solidFill>
          <a:latin typeface="+mn-lt"/>
          <a:ea typeface="+mn-ea"/>
          <a:cs typeface="+mn-cs"/>
        </a:defRPr>
      </a:lvl1pPr>
      <a:lvl2pPr marL="742950" indent="-285750" algn="l" rtl="0" eaLnBrk="1" fontAlgn="base" hangingPunct="1">
        <a:spcBef>
          <a:spcPct val="20000"/>
        </a:spcBef>
        <a:spcAft>
          <a:spcPct val="0"/>
        </a:spcAft>
        <a:buClr>
          <a:schemeClr val="bg1"/>
        </a:buClr>
        <a:buChar char="–"/>
        <a:defRPr sz="1800">
          <a:solidFill>
            <a:schemeClr val="bg1"/>
          </a:solidFill>
          <a:latin typeface="+mn-lt"/>
        </a:defRPr>
      </a:lvl2pPr>
      <a:lvl3pPr marL="1143000" indent="-228600" algn="l" rtl="0" eaLnBrk="1" fontAlgn="base" hangingPunct="1">
        <a:spcBef>
          <a:spcPct val="20000"/>
        </a:spcBef>
        <a:spcAft>
          <a:spcPct val="0"/>
        </a:spcAft>
        <a:buClr>
          <a:schemeClr val="bg1"/>
        </a:buClr>
        <a:buChar char="•"/>
        <a:defRPr sz="1800">
          <a:solidFill>
            <a:schemeClr val="bg1"/>
          </a:solidFill>
          <a:latin typeface="+mn-lt"/>
        </a:defRPr>
      </a:lvl3pPr>
      <a:lvl4pPr marL="1600200" indent="-228600" algn="l" rtl="0" eaLnBrk="1" fontAlgn="base" hangingPunct="1">
        <a:spcBef>
          <a:spcPct val="20000"/>
        </a:spcBef>
        <a:spcAft>
          <a:spcPct val="0"/>
        </a:spcAft>
        <a:buClr>
          <a:schemeClr val="bg1"/>
        </a:buClr>
        <a:buChar char="–"/>
        <a:defRPr sz="1800">
          <a:solidFill>
            <a:schemeClr val="bg1"/>
          </a:solidFill>
          <a:latin typeface="+mn-lt"/>
        </a:defRPr>
      </a:lvl4pPr>
      <a:lvl5pPr marL="2057400" indent="-228600" algn="l" rtl="0" eaLnBrk="1" fontAlgn="base" hangingPunct="1">
        <a:spcBef>
          <a:spcPct val="20000"/>
        </a:spcBef>
        <a:spcAft>
          <a:spcPct val="0"/>
        </a:spcAft>
        <a:buClr>
          <a:schemeClr val="bg1"/>
        </a:buClr>
        <a:buChar char="»"/>
        <a:defRPr sz="18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79502"/>
            <a:ext cx="8229600"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GB" noProof="0" dirty="0"/>
          </a:p>
        </p:txBody>
      </p:sp>
      <p:sp>
        <p:nvSpPr>
          <p:cNvPr id="1027" name="Rectangle 3"/>
          <p:cNvSpPr>
            <a:spLocks noGrp="1" noChangeArrowheads="1"/>
          </p:cNvSpPr>
          <p:nvPr>
            <p:ph type="body" idx="1"/>
          </p:nvPr>
        </p:nvSpPr>
        <p:spPr bwMode="auto">
          <a:xfrm>
            <a:off x="457200" y="1978025"/>
            <a:ext cx="8229600" cy="431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Slide Number Placeholder 5"/>
          <p:cNvSpPr>
            <a:spLocks noGrp="1"/>
          </p:cNvSpPr>
          <p:nvPr>
            <p:ph type="sldNum" sz="quarter" idx="4"/>
          </p:nvPr>
        </p:nvSpPr>
        <p:spPr>
          <a:xfrm>
            <a:off x="4391980" y="6381327"/>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8" name="Footer Placeholder 4"/>
          <p:cNvSpPr>
            <a:spLocks noGrp="1"/>
          </p:cNvSpPr>
          <p:nvPr>
            <p:ph type="ftr" sz="quarter" idx="3"/>
          </p:nvPr>
        </p:nvSpPr>
        <p:spPr>
          <a:xfrm>
            <a:off x="466378" y="6371366"/>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48451579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rtl="0" eaLnBrk="1" fontAlgn="base" hangingPunct="1">
        <a:spcBef>
          <a:spcPct val="0"/>
        </a:spcBef>
        <a:spcAft>
          <a:spcPct val="0"/>
        </a:spcAft>
        <a:defRPr sz="3200" b="0">
          <a:solidFill>
            <a:schemeClr val="tx1"/>
          </a:solidFill>
          <a:latin typeface="+mj-lt"/>
          <a:ea typeface="+mj-ea"/>
          <a:cs typeface="+mj-cs"/>
        </a:defRPr>
      </a:lvl1pPr>
      <a:lvl2pPr algn="l" rtl="0" eaLnBrk="1" fontAlgn="base" hangingPunct="1">
        <a:spcBef>
          <a:spcPct val="0"/>
        </a:spcBef>
        <a:spcAft>
          <a:spcPct val="0"/>
        </a:spcAft>
        <a:defRPr sz="3600">
          <a:solidFill>
            <a:schemeClr val="bg1"/>
          </a:solidFill>
          <a:latin typeface="Trebuchet MS" pitchFamily="34" charset="0"/>
        </a:defRPr>
      </a:lvl2pPr>
      <a:lvl3pPr algn="l" rtl="0" eaLnBrk="1" fontAlgn="base" hangingPunct="1">
        <a:spcBef>
          <a:spcPct val="0"/>
        </a:spcBef>
        <a:spcAft>
          <a:spcPct val="0"/>
        </a:spcAft>
        <a:defRPr sz="3600">
          <a:solidFill>
            <a:schemeClr val="bg1"/>
          </a:solidFill>
          <a:latin typeface="Trebuchet MS" pitchFamily="34" charset="0"/>
        </a:defRPr>
      </a:lvl3pPr>
      <a:lvl4pPr algn="l" rtl="0" eaLnBrk="1" fontAlgn="base" hangingPunct="1">
        <a:spcBef>
          <a:spcPct val="0"/>
        </a:spcBef>
        <a:spcAft>
          <a:spcPct val="0"/>
        </a:spcAft>
        <a:defRPr sz="3600">
          <a:solidFill>
            <a:schemeClr val="bg1"/>
          </a:solidFill>
          <a:latin typeface="Trebuchet MS" pitchFamily="34" charset="0"/>
        </a:defRPr>
      </a:lvl4pPr>
      <a:lvl5pPr algn="l" rtl="0" eaLnBrk="1" fontAlgn="base" hangingPunct="1">
        <a:spcBef>
          <a:spcPct val="0"/>
        </a:spcBef>
        <a:spcAft>
          <a:spcPct val="0"/>
        </a:spcAft>
        <a:defRPr sz="3600">
          <a:solidFill>
            <a:schemeClr val="bg1"/>
          </a:solidFill>
          <a:latin typeface="Trebuchet MS" pitchFamily="34" charset="0"/>
        </a:defRPr>
      </a:lvl5pPr>
      <a:lvl6pPr marL="457200" algn="l" rtl="0" eaLnBrk="1" fontAlgn="base" hangingPunct="1">
        <a:spcBef>
          <a:spcPct val="0"/>
        </a:spcBef>
        <a:spcAft>
          <a:spcPct val="0"/>
        </a:spcAft>
        <a:defRPr sz="3600">
          <a:solidFill>
            <a:schemeClr val="bg1"/>
          </a:solidFill>
          <a:latin typeface="Trebuchet MS" pitchFamily="34" charset="0"/>
        </a:defRPr>
      </a:lvl6pPr>
      <a:lvl7pPr marL="914400" algn="l" rtl="0" eaLnBrk="1" fontAlgn="base" hangingPunct="1">
        <a:spcBef>
          <a:spcPct val="0"/>
        </a:spcBef>
        <a:spcAft>
          <a:spcPct val="0"/>
        </a:spcAft>
        <a:defRPr sz="3600">
          <a:solidFill>
            <a:schemeClr val="bg1"/>
          </a:solidFill>
          <a:latin typeface="Trebuchet MS" pitchFamily="34" charset="0"/>
        </a:defRPr>
      </a:lvl7pPr>
      <a:lvl8pPr marL="1371600" algn="l" rtl="0" eaLnBrk="1" fontAlgn="base" hangingPunct="1">
        <a:spcBef>
          <a:spcPct val="0"/>
        </a:spcBef>
        <a:spcAft>
          <a:spcPct val="0"/>
        </a:spcAft>
        <a:defRPr sz="3600">
          <a:solidFill>
            <a:schemeClr val="bg1"/>
          </a:solidFill>
          <a:latin typeface="Trebuchet MS" pitchFamily="34" charset="0"/>
        </a:defRPr>
      </a:lvl8pPr>
      <a:lvl9pPr marL="1828800" algn="l" rtl="0" eaLnBrk="1" fontAlgn="base" hangingPunct="1">
        <a:spcBef>
          <a:spcPct val="0"/>
        </a:spcBef>
        <a:spcAft>
          <a:spcPct val="0"/>
        </a:spcAft>
        <a:defRPr sz="3600">
          <a:solidFill>
            <a:schemeClr val="bg1"/>
          </a:solidFill>
          <a:latin typeface="Trebuchet MS" pitchFamily="34" charset="0"/>
        </a:defRPr>
      </a:lvl9pPr>
    </p:titleStyle>
    <p:bodyStyle>
      <a:lvl1pPr marL="269875" indent="-269875" algn="l" rtl="0" eaLnBrk="1" fontAlgn="base" hangingPunct="1">
        <a:spcBef>
          <a:spcPct val="200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nul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tiff"/><Relationship Id="rId3" Type="http://schemas.openxmlformats.org/officeDocument/2006/relationships/image" Target="../media/image24.tiff"/><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nul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9.(nul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nul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41.(nul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1DC5905-B490-EF43-AE35-9D028CACDDB3}"/>
              </a:ext>
            </a:extLst>
          </p:cNvPr>
          <p:cNvSpPr>
            <a:spLocks noGrp="1"/>
          </p:cNvSpPr>
          <p:nvPr>
            <p:ph type="subTitle" idx="1"/>
          </p:nvPr>
        </p:nvSpPr>
        <p:spPr>
          <a:xfrm>
            <a:off x="693136" y="4248150"/>
            <a:ext cx="6612335" cy="2122191"/>
          </a:xfrm>
        </p:spPr>
        <p:txBody>
          <a:bodyPr/>
          <a:lstStyle/>
          <a:p>
            <a:pPr lvl="0" fontAlgn="auto">
              <a:lnSpc>
                <a:spcPct val="100000"/>
              </a:lnSpc>
              <a:spcAft>
                <a:spcPts val="0"/>
              </a:spcAft>
              <a:buClr>
                <a:srgbClr val="515B70"/>
              </a:buClr>
            </a:pPr>
            <a:r>
              <a:rPr lang="en-US" b="1" dirty="0">
                <a:solidFill>
                  <a:srgbClr val="515B70"/>
                </a:solidFill>
                <a:latin typeface="Arial"/>
              </a:rPr>
              <a:t>Andrea Ballatore</a:t>
            </a:r>
          </a:p>
          <a:p>
            <a:pPr lvl="0" fontAlgn="auto">
              <a:lnSpc>
                <a:spcPct val="100000"/>
              </a:lnSpc>
              <a:spcAft>
                <a:spcPts val="0"/>
              </a:spcAft>
              <a:buClr>
                <a:srgbClr val="515B70"/>
              </a:buClr>
            </a:pPr>
            <a:r>
              <a:rPr lang="en-US" sz="1600" dirty="0">
                <a:solidFill>
                  <a:srgbClr val="515B70"/>
                </a:solidFill>
                <a:latin typeface="Arial"/>
              </a:rPr>
              <a:t>Department of Geography,</a:t>
            </a:r>
          </a:p>
          <a:p>
            <a:pPr lvl="0" fontAlgn="auto">
              <a:lnSpc>
                <a:spcPct val="100000"/>
              </a:lnSpc>
              <a:spcAft>
                <a:spcPts val="0"/>
              </a:spcAft>
              <a:buClr>
                <a:srgbClr val="515B70"/>
              </a:buClr>
            </a:pPr>
            <a:r>
              <a:rPr lang="en-US" sz="1600" dirty="0">
                <a:solidFill>
                  <a:srgbClr val="515B70"/>
                </a:solidFill>
                <a:latin typeface="Arial"/>
              </a:rPr>
              <a:t>Birkbeck, University of London</a:t>
            </a:r>
          </a:p>
          <a:p>
            <a:pPr>
              <a:lnSpc>
                <a:spcPct val="100000"/>
              </a:lnSpc>
            </a:pPr>
            <a:endParaRPr lang="en-US" sz="1600" b="1" dirty="0"/>
          </a:p>
          <a:p>
            <a:pPr>
              <a:lnSpc>
                <a:spcPct val="100000"/>
              </a:lnSpc>
            </a:pPr>
            <a:r>
              <a:rPr lang="en-US" b="1" dirty="0"/>
              <a:t>Stefano De Sabbata*</a:t>
            </a:r>
          </a:p>
          <a:p>
            <a:pPr>
              <a:lnSpc>
                <a:spcPct val="100000"/>
              </a:lnSpc>
            </a:pPr>
            <a:r>
              <a:rPr lang="en-US" sz="1600" dirty="0"/>
              <a:t>School of Geography, Geology and the </a:t>
            </a:r>
            <a:r>
              <a:rPr lang="en-US" sz="1600" dirty="0" err="1"/>
              <a:t>Env</a:t>
            </a:r>
            <a:r>
              <a:rPr lang="en-US" sz="1600" dirty="0"/>
              <a:t>., </a:t>
            </a:r>
          </a:p>
          <a:p>
            <a:pPr>
              <a:lnSpc>
                <a:spcPct val="100000"/>
              </a:lnSpc>
            </a:pPr>
            <a:r>
              <a:rPr lang="en-US" sz="1600" dirty="0"/>
              <a:t>University of Leicester</a:t>
            </a:r>
          </a:p>
        </p:txBody>
      </p:sp>
      <p:sp>
        <p:nvSpPr>
          <p:cNvPr id="10" name="Text Placeholder 9"/>
          <p:cNvSpPr>
            <a:spLocks noGrp="1"/>
          </p:cNvSpPr>
          <p:nvPr>
            <p:ph type="body" sz="quarter" idx="12"/>
          </p:nvPr>
        </p:nvSpPr>
        <p:spPr/>
        <p:txBody>
          <a:bodyPr/>
          <a:lstStyle/>
          <a:p>
            <a:r>
              <a:rPr lang="en-GB" dirty="0"/>
              <a:t>School of Geography, Geology and the Environment</a:t>
            </a:r>
          </a:p>
        </p:txBody>
      </p:sp>
      <p:sp>
        <p:nvSpPr>
          <p:cNvPr id="8" name="Title 7"/>
          <p:cNvSpPr>
            <a:spLocks noGrp="1"/>
          </p:cNvSpPr>
          <p:nvPr>
            <p:ph type="title"/>
          </p:nvPr>
        </p:nvSpPr>
        <p:spPr>
          <a:xfrm>
            <a:off x="668785" y="1647672"/>
            <a:ext cx="8229600" cy="2114704"/>
          </a:xfrm>
        </p:spPr>
        <p:txBody>
          <a:bodyPr/>
          <a:lstStyle/>
          <a:p>
            <a:r>
              <a:rPr lang="en-GB" sz="4000" dirty="0"/>
              <a:t>Geographies of </a:t>
            </a:r>
            <a:br>
              <a:rPr lang="en-GB" sz="4000" dirty="0"/>
            </a:br>
            <a:r>
              <a:rPr lang="en-GB" sz="4000" dirty="0"/>
              <a:t>crowdsourced information </a:t>
            </a:r>
            <a:br>
              <a:rPr lang="en-GB" sz="4000" dirty="0"/>
            </a:br>
            <a:r>
              <a:rPr lang="en-GB" sz="4000" dirty="0"/>
              <a:t>and their implications</a:t>
            </a:r>
          </a:p>
        </p:txBody>
      </p:sp>
      <p:sp>
        <p:nvSpPr>
          <p:cNvPr id="15" name="TextBox 14"/>
          <p:cNvSpPr txBox="1"/>
          <p:nvPr/>
        </p:nvSpPr>
        <p:spPr bwMode="auto">
          <a:xfrm>
            <a:off x="766119" y="6157154"/>
            <a:ext cx="184731" cy="215444"/>
          </a:xfrm>
          <a:prstGeom prst="rect">
            <a:avLst/>
          </a:prstGeom>
          <a:noFill/>
          <a:ln w="9525">
            <a:noFill/>
            <a:miter lim="800000"/>
            <a:headEnd/>
            <a:tailEnd/>
          </a:ln>
          <a:effectLst/>
        </p:spPr>
        <p:txBody>
          <a:bodyPr vert="horz" wrap="none" lIns="91440" tIns="45720" rIns="91440" bIns="45720" numCol="1" rtlCol="0" anchor="ctr" anchorCtr="0" compatLnSpc="1">
            <a:prstTxWarp prst="textNoShape">
              <a:avLst/>
            </a:prstTxWarp>
            <a:spAutoFit/>
          </a:bodyPr>
          <a:lstStyle/>
          <a:p>
            <a:endParaRPr lang="en-GB" sz="800" spc="300" dirty="0">
              <a:solidFill>
                <a:srgbClr val="5D6770"/>
              </a:solidFill>
              <a:latin typeface="Adobe Caslon Pro" charset="0"/>
              <a:ea typeface="Adobe Caslon Pro" charset="0"/>
              <a:cs typeface="Adobe Caslon Pro" charset="0"/>
            </a:endParaRPr>
          </a:p>
        </p:txBody>
      </p:sp>
      <p:sp>
        <p:nvSpPr>
          <p:cNvPr id="11" name="Rectangle 10">
            <a:extLst>
              <a:ext uri="{FF2B5EF4-FFF2-40B4-BE49-F238E27FC236}">
                <a16:creationId xmlns:a16="http://schemas.microsoft.com/office/drawing/2014/main" id="{9B40C835-CC65-9841-B0A9-929C826B1CE3}"/>
              </a:ext>
            </a:extLst>
          </p:cNvPr>
          <p:cNvSpPr/>
          <p:nvPr/>
        </p:nvSpPr>
        <p:spPr>
          <a:xfrm>
            <a:off x="2654084" y="6370341"/>
            <a:ext cx="4259002" cy="338554"/>
          </a:xfrm>
          <a:prstGeom prst="rect">
            <a:avLst/>
          </a:prstGeom>
        </p:spPr>
        <p:txBody>
          <a:bodyPr wrap="square">
            <a:spAutoFit/>
          </a:bodyPr>
          <a:lstStyle/>
          <a:p>
            <a:pPr algn="ctr"/>
            <a:r>
              <a:rPr lang="en-GB" sz="1600" b="1" dirty="0">
                <a:cs typeface="Avenir Book"/>
              </a:rPr>
              <a:t>AGILE 2018 – </a:t>
            </a:r>
            <a:r>
              <a:rPr lang="en-GB" sz="1600" b="1" dirty="0"/>
              <a:t>Lund, Sweden</a:t>
            </a:r>
            <a:endParaRPr lang="en-US" sz="1600" b="1" dirty="0"/>
          </a:p>
        </p:txBody>
      </p:sp>
    </p:spTree>
    <p:extLst>
      <p:ext uri="{BB962C8B-B14F-4D97-AF65-F5344CB8AC3E}">
        <p14:creationId xmlns:p14="http://schemas.microsoft.com/office/powerpoint/2010/main" val="3081759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EA2F7-A519-084C-BDD2-4008928A7C3C}"/>
              </a:ext>
            </a:extLst>
          </p:cNvPr>
          <p:cNvSpPr>
            <a:spLocks noGrp="1"/>
          </p:cNvSpPr>
          <p:nvPr>
            <p:ph type="title"/>
          </p:nvPr>
        </p:nvSpPr>
        <p:spPr>
          <a:xfrm>
            <a:off x="5168900" y="1371600"/>
            <a:ext cx="3661916" cy="1574800"/>
          </a:xfrm>
        </p:spPr>
        <p:txBody>
          <a:bodyPr/>
          <a:lstStyle/>
          <a:p>
            <a:r>
              <a:rPr lang="en-GB" b="1" dirty="0"/>
              <a:t>Urban Information Geographies</a:t>
            </a:r>
            <a:endParaRPr lang="en-GB" dirty="0"/>
          </a:p>
        </p:txBody>
      </p:sp>
      <p:sp>
        <p:nvSpPr>
          <p:cNvPr id="5" name="Content Placeholder 4">
            <a:extLst>
              <a:ext uri="{FF2B5EF4-FFF2-40B4-BE49-F238E27FC236}">
                <a16:creationId xmlns:a16="http://schemas.microsoft.com/office/drawing/2014/main" id="{1658CD99-FE90-D64C-9BFF-36EF9B5ACE6E}"/>
              </a:ext>
            </a:extLst>
          </p:cNvPr>
          <p:cNvSpPr>
            <a:spLocks noGrp="1"/>
          </p:cNvSpPr>
          <p:nvPr>
            <p:ph idx="1"/>
          </p:nvPr>
        </p:nvSpPr>
        <p:spPr>
          <a:xfrm>
            <a:off x="5168900" y="3200400"/>
            <a:ext cx="3661916" cy="2748880"/>
          </a:xfrm>
        </p:spPr>
        <p:txBody>
          <a:bodyPr/>
          <a:lstStyle/>
          <a:p>
            <a:r>
              <a:rPr lang="en-GB" sz="2200" dirty="0"/>
              <a:t>with A </a:t>
            </a:r>
            <a:r>
              <a:rPr lang="en-GB" sz="2200" dirty="0" err="1"/>
              <a:t>Ballatore</a:t>
            </a:r>
            <a:endParaRPr lang="en-GB" sz="2200" dirty="0"/>
          </a:p>
          <a:p>
            <a:r>
              <a:rPr lang="en-GB" sz="2200" dirty="0"/>
              <a:t>with N Tate</a:t>
            </a:r>
          </a:p>
          <a:p>
            <a:r>
              <a:rPr lang="en-GB" sz="2200" dirty="0"/>
              <a:t>quality and representativeness of VGI</a:t>
            </a:r>
          </a:p>
        </p:txBody>
      </p:sp>
      <p:pic>
        <p:nvPicPr>
          <p:cNvPr id="9" name="Picture 8">
            <a:extLst>
              <a:ext uri="{FF2B5EF4-FFF2-40B4-BE49-F238E27FC236}">
                <a16:creationId xmlns:a16="http://schemas.microsoft.com/office/drawing/2014/main" id="{7E8DF517-D771-C842-8F19-34B5226571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16290"/>
            <a:ext cx="4856400" cy="3441710"/>
          </a:xfrm>
          <a:prstGeom prst="rect">
            <a:avLst/>
          </a:prstGeom>
          <a:ln>
            <a:noFill/>
          </a:ln>
        </p:spPr>
      </p:pic>
      <p:pic>
        <p:nvPicPr>
          <p:cNvPr id="11" name="Content Placeholder 4">
            <a:extLst>
              <a:ext uri="{FF2B5EF4-FFF2-40B4-BE49-F238E27FC236}">
                <a16:creationId xmlns:a16="http://schemas.microsoft.com/office/drawing/2014/main" id="{F21D26D1-23DA-194F-B3DE-EED74F40B9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78"/>
          <a:stretch/>
        </p:blipFill>
        <p:spPr bwMode="auto">
          <a:xfrm>
            <a:off x="0" y="0"/>
            <a:ext cx="4856400" cy="3221943"/>
          </a:xfrm>
          <a:prstGeom prst="rect">
            <a:avLst/>
          </a:prstGeom>
          <a:noFill/>
          <a:ln w="9525">
            <a:noFill/>
            <a:miter lim="800000"/>
            <a:headEnd/>
            <a:tailEnd/>
          </a:ln>
          <a:effectLst/>
        </p:spPr>
      </p:pic>
    </p:spTree>
    <p:extLst>
      <p:ext uri="{BB962C8B-B14F-4D97-AF65-F5344CB8AC3E}">
        <p14:creationId xmlns:p14="http://schemas.microsoft.com/office/powerpoint/2010/main" val="1931481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Overview</a:t>
            </a:r>
            <a:endParaRPr lang="en-US" dirty="0"/>
          </a:p>
        </p:txBody>
      </p:sp>
      <p:sp>
        <p:nvSpPr>
          <p:cNvPr id="8" name="Content Placeholder 7">
            <a:extLst>
              <a:ext uri="{FF2B5EF4-FFF2-40B4-BE49-F238E27FC236}">
                <a16:creationId xmlns:a16="http://schemas.microsoft.com/office/drawing/2014/main" id="{CFE51E13-F6DC-7C47-980F-A451C8DE4FEE}"/>
              </a:ext>
            </a:extLst>
          </p:cNvPr>
          <p:cNvSpPr>
            <a:spLocks noGrp="1"/>
          </p:cNvSpPr>
          <p:nvPr>
            <p:ph idx="1"/>
          </p:nvPr>
        </p:nvSpPr>
        <p:spPr/>
        <p:txBody>
          <a:bodyPr/>
          <a:lstStyle/>
          <a:p>
            <a:pPr marL="0" indent="0">
              <a:buNone/>
            </a:pPr>
            <a:r>
              <a:rPr lang="en-GB" sz="2400" b="1" dirty="0"/>
              <a:t>Aim: </a:t>
            </a:r>
            <a:r>
              <a:rPr lang="en-GB" sz="2400" dirty="0"/>
              <a:t>understanding the </a:t>
            </a:r>
            <a:r>
              <a:rPr lang="en-GB" sz="2400" b="1" dirty="0"/>
              <a:t>Urban Information Geographies </a:t>
            </a:r>
            <a:r>
              <a:rPr lang="en-GB" sz="2400" dirty="0"/>
              <a:t>of crowdsourcing platforms, and their possible implications for their users and services using those data.</a:t>
            </a:r>
          </a:p>
        </p:txBody>
      </p:sp>
      <p:sp>
        <p:nvSpPr>
          <p:cNvPr id="4" name="Content Placeholder 7">
            <a:extLst>
              <a:ext uri="{FF2B5EF4-FFF2-40B4-BE49-F238E27FC236}">
                <a16:creationId xmlns:a16="http://schemas.microsoft.com/office/drawing/2014/main" id="{95957F42-7392-5443-914B-EA69BAAEE4E6}"/>
              </a:ext>
            </a:extLst>
          </p:cNvPr>
          <p:cNvSpPr txBox="1">
            <a:spLocks/>
          </p:cNvSpPr>
          <p:nvPr/>
        </p:nvSpPr>
        <p:spPr bwMode="auto">
          <a:xfrm>
            <a:off x="457200" y="3081163"/>
            <a:ext cx="3732835" cy="34816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ts val="14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 typeface="Trebuchet MS" pitchFamily="34" charset="0"/>
              <a:buNone/>
            </a:pPr>
            <a:r>
              <a:rPr lang="en-GB" sz="2400" b="1" kern="0" dirty="0"/>
              <a:t>Research Questions</a:t>
            </a:r>
          </a:p>
          <a:p>
            <a:r>
              <a:rPr lang="en-GB" sz="2400" kern="0" dirty="0"/>
              <a:t>Which areas a over- and under-represented in Twitter and Wikipedia in Greater London?</a:t>
            </a:r>
          </a:p>
          <a:p>
            <a:r>
              <a:rPr lang="en-GB" sz="2400" kern="0" dirty="0"/>
              <a:t>How do Twitter and Wikipedia compare in Greater London?</a:t>
            </a:r>
          </a:p>
        </p:txBody>
      </p:sp>
      <p:sp>
        <p:nvSpPr>
          <p:cNvPr id="5" name="Content Placeholder 7">
            <a:extLst>
              <a:ext uri="{FF2B5EF4-FFF2-40B4-BE49-F238E27FC236}">
                <a16:creationId xmlns:a16="http://schemas.microsoft.com/office/drawing/2014/main" id="{2FEEA9B4-3901-B042-B253-85764C5471D2}"/>
              </a:ext>
            </a:extLst>
          </p:cNvPr>
          <p:cNvSpPr txBox="1">
            <a:spLocks/>
          </p:cNvSpPr>
          <p:nvPr/>
        </p:nvSpPr>
        <p:spPr bwMode="auto">
          <a:xfrm>
            <a:off x="4629872" y="3081163"/>
            <a:ext cx="4056927" cy="34816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ts val="14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pPr>
            <a:r>
              <a:rPr lang="en-GB" sz="2400" b="1" kern="0" dirty="0"/>
              <a:t>Underlying hypothesis: </a:t>
            </a:r>
          </a:p>
          <a:p>
            <a:r>
              <a:rPr lang="en-GB" sz="2400" kern="0" dirty="0"/>
              <a:t>representation biases</a:t>
            </a:r>
          </a:p>
          <a:p>
            <a:pPr lvl="1"/>
            <a:r>
              <a:rPr lang="en-GB" sz="2200" kern="0" dirty="0"/>
              <a:t>wealthier</a:t>
            </a:r>
          </a:p>
          <a:p>
            <a:pPr lvl="1"/>
            <a:r>
              <a:rPr lang="en-GB" sz="2200" kern="0" dirty="0"/>
              <a:t>younger</a:t>
            </a:r>
            <a:endParaRPr lang="en-US" sz="2200" kern="0" dirty="0"/>
          </a:p>
          <a:p>
            <a:pPr lvl="1"/>
            <a:r>
              <a:rPr lang="en-US" sz="2200" kern="0" dirty="0"/>
              <a:t>higher qualification</a:t>
            </a:r>
          </a:p>
        </p:txBody>
      </p:sp>
    </p:spTree>
    <p:extLst>
      <p:ext uri="{BB962C8B-B14F-4D97-AF65-F5344CB8AC3E}">
        <p14:creationId xmlns:p14="http://schemas.microsoft.com/office/powerpoint/2010/main" val="1086419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a:extLst>
              <a:ext uri="{FF2B5EF4-FFF2-40B4-BE49-F238E27FC236}">
                <a16:creationId xmlns:a16="http://schemas.microsoft.com/office/drawing/2014/main" id="{7B8306FF-26F7-9B4F-94DD-F05065ADB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79339" y="346895"/>
            <a:ext cx="4316400" cy="2966881"/>
          </a:xfrm>
          <a:prstGeom prst="rect">
            <a:avLst/>
          </a:prstGeom>
          <a:noFill/>
          <a:ln w="9525">
            <a:noFill/>
            <a:miter lim="800000"/>
            <a:headEnd/>
            <a:tailEnd/>
          </a:ln>
          <a:effectLst/>
        </p:spPr>
      </p:pic>
      <p:pic>
        <p:nvPicPr>
          <p:cNvPr id="15" name="Picture 14">
            <a:extLst>
              <a:ext uri="{FF2B5EF4-FFF2-40B4-BE49-F238E27FC236}">
                <a16:creationId xmlns:a16="http://schemas.microsoft.com/office/drawing/2014/main" id="{7445E7BC-9A7E-1B4C-9255-AA29E0090882}"/>
              </a:ext>
            </a:extLst>
          </p:cNvPr>
          <p:cNvPicPr>
            <a:picLocks noChangeAspect="1"/>
          </p:cNvPicPr>
          <p:nvPr/>
        </p:nvPicPr>
        <p:blipFill rotWithShape="1">
          <a:blip r:embed="rId4">
            <a:extLst>
              <a:ext uri="{28A0092B-C50C-407E-A947-70E740481C1C}">
                <a14:useLocalDpi xmlns:a14="http://schemas.microsoft.com/office/drawing/2010/main" val="0"/>
              </a:ext>
            </a:extLst>
          </a:blip>
          <a:srcRect l="19991" t="11857" r="21696" b="23847"/>
          <a:stretch/>
        </p:blipFill>
        <p:spPr>
          <a:xfrm>
            <a:off x="159339" y="346895"/>
            <a:ext cx="4320000" cy="6164211"/>
          </a:xfrm>
          <a:prstGeom prst="rect">
            <a:avLst/>
          </a:prstGeom>
        </p:spPr>
      </p:pic>
      <p:sp>
        <p:nvSpPr>
          <p:cNvPr id="16" name="Rectangle 15">
            <a:extLst>
              <a:ext uri="{FF2B5EF4-FFF2-40B4-BE49-F238E27FC236}">
                <a16:creationId xmlns:a16="http://schemas.microsoft.com/office/drawing/2014/main" id="{4B5EB242-6C01-924A-930A-2AAB4B11B882}"/>
              </a:ext>
            </a:extLst>
          </p:cNvPr>
          <p:cNvSpPr/>
          <p:nvPr/>
        </p:nvSpPr>
        <p:spPr>
          <a:xfrm>
            <a:off x="159339" y="3114261"/>
            <a:ext cx="4359756" cy="530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E5F75CE-2A25-0D4F-9CDE-7B871F950B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678"/>
          <a:stretch/>
        </p:blipFill>
        <p:spPr bwMode="auto">
          <a:xfrm>
            <a:off x="4519095" y="3645034"/>
            <a:ext cx="4320000" cy="2866072"/>
          </a:xfrm>
          <a:prstGeom prst="rect">
            <a:avLst/>
          </a:prstGeom>
          <a:noFill/>
          <a:ln w="9525">
            <a:noFill/>
            <a:miter lim="800000"/>
            <a:headEnd/>
            <a:tailEnd/>
          </a:ln>
          <a:effectLst/>
        </p:spPr>
      </p:pic>
    </p:spTree>
    <p:extLst>
      <p:ext uri="{BB962C8B-B14F-4D97-AF65-F5344CB8AC3E}">
        <p14:creationId xmlns:p14="http://schemas.microsoft.com/office/powerpoint/2010/main" val="255631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Findings</a:t>
            </a:r>
            <a:endParaRPr lang="en-US" dirty="0"/>
          </a:p>
        </p:txBody>
      </p:sp>
      <p:sp>
        <p:nvSpPr>
          <p:cNvPr id="8" name="Content Placeholder 7">
            <a:extLst>
              <a:ext uri="{FF2B5EF4-FFF2-40B4-BE49-F238E27FC236}">
                <a16:creationId xmlns:a16="http://schemas.microsoft.com/office/drawing/2014/main" id="{CFE51E13-F6DC-7C47-980F-A451C8DE4FEE}"/>
              </a:ext>
            </a:extLst>
          </p:cNvPr>
          <p:cNvSpPr>
            <a:spLocks noGrp="1"/>
          </p:cNvSpPr>
          <p:nvPr>
            <p:ph idx="1"/>
          </p:nvPr>
        </p:nvSpPr>
        <p:spPr/>
        <p:txBody>
          <a:bodyPr/>
          <a:lstStyle/>
          <a:p>
            <a:r>
              <a:rPr lang="en-GB" dirty="0"/>
              <a:t>Overall confirmed (some) hypothesis</a:t>
            </a:r>
          </a:p>
          <a:p>
            <a:pPr lvl="1"/>
            <a:r>
              <a:rPr lang="en-GB" dirty="0"/>
              <a:t>representation similar biases as participation</a:t>
            </a:r>
          </a:p>
          <a:p>
            <a:pPr lvl="1"/>
            <a:r>
              <a:rPr lang="en-GB" b="1" dirty="0"/>
              <a:t>Higher qualifications </a:t>
            </a:r>
            <a:r>
              <a:rPr lang="en-GB" dirty="0"/>
              <a:t>strongest factor</a:t>
            </a:r>
          </a:p>
          <a:p>
            <a:pPr lvl="1"/>
            <a:r>
              <a:rPr lang="en-GB" b="1" dirty="0"/>
              <a:t>Wealth </a:t>
            </a:r>
            <a:r>
              <a:rPr lang="en-GB" dirty="0"/>
              <a:t>(house prices) strong factor in both, more so for </a:t>
            </a:r>
            <a:r>
              <a:rPr lang="en-GB" b="1" dirty="0"/>
              <a:t>Wikipedia</a:t>
            </a:r>
          </a:p>
          <a:p>
            <a:pPr lvl="1"/>
            <a:r>
              <a:rPr lang="en-GB" b="1" dirty="0"/>
              <a:t>Twitter</a:t>
            </a:r>
            <a:r>
              <a:rPr lang="en-GB" dirty="0"/>
              <a:t> strongly influenced by perc. of </a:t>
            </a:r>
            <a:r>
              <a:rPr lang="en-GB" dirty="0" err="1"/>
              <a:t>ppl</a:t>
            </a:r>
            <a:r>
              <a:rPr lang="en-GB" dirty="0"/>
              <a:t>. </a:t>
            </a:r>
            <a:r>
              <a:rPr lang="en-GB" b="1" dirty="0"/>
              <a:t>aged 30-44 (positively) </a:t>
            </a:r>
            <a:r>
              <a:rPr lang="en-GB" dirty="0"/>
              <a:t>and households with </a:t>
            </a:r>
            <a:r>
              <a:rPr lang="en-GB" b="1" dirty="0"/>
              <a:t>de-pendent children (negatively)</a:t>
            </a:r>
          </a:p>
          <a:p>
            <a:r>
              <a:rPr lang="en-GB" dirty="0"/>
              <a:t>However</a:t>
            </a:r>
            <a:endParaRPr lang="en-GB" b="1" dirty="0"/>
          </a:p>
          <a:p>
            <a:pPr lvl="1"/>
            <a:r>
              <a:rPr lang="en-GB" dirty="0"/>
              <a:t>models account  only for about </a:t>
            </a:r>
            <a:r>
              <a:rPr lang="en-GB" b="1" dirty="0"/>
              <a:t>44–55% of variability</a:t>
            </a:r>
            <a:endParaRPr lang="en-GB" dirty="0"/>
          </a:p>
          <a:p>
            <a:pPr lvl="1"/>
            <a:r>
              <a:rPr lang="en-GB" dirty="0"/>
              <a:t>need for more explanatory factors, e.g., tourism-related activities</a:t>
            </a:r>
          </a:p>
          <a:p>
            <a:pPr lvl="2"/>
            <a:r>
              <a:rPr lang="en-GB" dirty="0"/>
              <a:t>…or can these difference be used as </a:t>
            </a:r>
            <a:r>
              <a:rPr lang="en-GB" b="1" dirty="0"/>
              <a:t>indicators</a:t>
            </a:r>
            <a:r>
              <a:rPr lang="en-GB" dirty="0"/>
              <a:t>?</a:t>
            </a:r>
          </a:p>
          <a:p>
            <a:pPr lvl="1"/>
            <a:r>
              <a:rPr lang="en-GB" dirty="0"/>
              <a:t>ethnic composition is not a factor in the UK</a:t>
            </a:r>
          </a:p>
          <a:p>
            <a:pPr lvl="1"/>
            <a:endParaRPr lang="en-GB" dirty="0"/>
          </a:p>
          <a:p>
            <a:r>
              <a:rPr lang="en-GB" dirty="0"/>
              <a:t>Twitter and Wikipedia </a:t>
            </a:r>
            <a:r>
              <a:rPr lang="en-GB" b="1" dirty="0"/>
              <a:t>similar but distinct </a:t>
            </a:r>
            <a:r>
              <a:rPr lang="en-GB" dirty="0"/>
              <a:t>geographies</a:t>
            </a:r>
          </a:p>
          <a:p>
            <a:pPr lvl="1"/>
            <a:r>
              <a:rPr lang="en-GB" dirty="0"/>
              <a:t>only representative of themselves</a:t>
            </a:r>
          </a:p>
          <a:p>
            <a:endParaRPr lang="en-GB" dirty="0"/>
          </a:p>
          <a:p>
            <a:endParaRPr lang="en-US" b="1" dirty="0"/>
          </a:p>
        </p:txBody>
      </p:sp>
    </p:spTree>
    <p:extLst>
      <p:ext uri="{BB962C8B-B14F-4D97-AF65-F5344CB8AC3E}">
        <p14:creationId xmlns:p14="http://schemas.microsoft.com/office/powerpoint/2010/main" val="2103186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Comparing Twitter and Wikipedia</a:t>
            </a:r>
            <a:endParaRPr lang="en-US" dirty="0"/>
          </a:p>
        </p:txBody>
      </p:sp>
      <p:sp>
        <p:nvSpPr>
          <p:cNvPr id="2" name="Content Placeholder 1">
            <a:extLst>
              <a:ext uri="{FF2B5EF4-FFF2-40B4-BE49-F238E27FC236}">
                <a16:creationId xmlns:a16="http://schemas.microsoft.com/office/drawing/2014/main" id="{40776AE3-96CB-754F-8507-110E4027C1E9}"/>
              </a:ext>
            </a:extLst>
          </p:cNvPr>
          <p:cNvSpPr>
            <a:spLocks noGrp="1"/>
          </p:cNvSpPr>
          <p:nvPr>
            <p:ph idx="1"/>
          </p:nvPr>
        </p:nvSpPr>
        <p:spPr>
          <a:xfrm>
            <a:off x="457201" y="1447203"/>
            <a:ext cx="2312504" cy="4646091"/>
          </a:xfrm>
        </p:spPr>
        <p:txBody>
          <a:bodyPr/>
          <a:lstStyle/>
          <a:p>
            <a:pPr marL="0" indent="0">
              <a:buNone/>
            </a:pPr>
            <a:r>
              <a:rPr lang="en-GB" dirty="0"/>
              <a:t>Number of tweets</a:t>
            </a:r>
          </a:p>
          <a:p>
            <a:pPr marL="0" indent="0">
              <a:buNone/>
            </a:pPr>
            <a:r>
              <a:rPr lang="en-GB" i="1" dirty="0"/>
              <a:t>(951 obs.)</a:t>
            </a:r>
          </a:p>
        </p:txBody>
      </p:sp>
      <p:sp>
        <p:nvSpPr>
          <p:cNvPr id="3" name="Content Placeholder 2">
            <a:extLst>
              <a:ext uri="{FF2B5EF4-FFF2-40B4-BE49-F238E27FC236}">
                <a16:creationId xmlns:a16="http://schemas.microsoft.com/office/drawing/2014/main" id="{30C960AB-CC8D-6A47-972D-C196F61997D9}"/>
              </a:ext>
            </a:extLst>
          </p:cNvPr>
          <p:cNvSpPr>
            <a:spLocks noGrp="1"/>
          </p:cNvSpPr>
          <p:nvPr>
            <p:ph idx="10"/>
          </p:nvPr>
        </p:nvSpPr>
        <p:spPr>
          <a:xfrm>
            <a:off x="2620576" y="1447203"/>
            <a:ext cx="2807951" cy="4646091"/>
          </a:xfrm>
        </p:spPr>
        <p:txBody>
          <a:bodyPr/>
          <a:lstStyle/>
          <a:p>
            <a:r>
              <a:rPr lang="en-US" dirty="0"/>
              <a:t>~  </a:t>
            </a:r>
            <a:r>
              <a:rPr lang="en-GB" dirty="0"/>
              <a:t>Number of articles</a:t>
            </a:r>
          </a:p>
          <a:p>
            <a:r>
              <a:rPr lang="en-GB" b="1" dirty="0"/>
              <a:t>Adj. R</a:t>
            </a:r>
            <a:r>
              <a:rPr lang="en-GB" b="1" baseline="30000" dirty="0"/>
              <a:t>2</a:t>
            </a:r>
            <a:r>
              <a:rPr lang="en-GB" b="1" dirty="0"/>
              <a:t> = 0.490</a:t>
            </a:r>
          </a:p>
          <a:p>
            <a:endParaRPr lang="en-GB" dirty="0"/>
          </a:p>
          <a:p>
            <a:endParaRPr lang="en-US" dirty="0"/>
          </a:p>
        </p:txBody>
      </p:sp>
      <p:pic>
        <p:nvPicPr>
          <p:cNvPr id="5" name="Picture 4">
            <a:extLst>
              <a:ext uri="{FF2B5EF4-FFF2-40B4-BE49-F238E27FC236}">
                <a16:creationId xmlns:a16="http://schemas.microsoft.com/office/drawing/2014/main" id="{27C7029D-0575-BB41-9FF3-4FB95C82E3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793"/>
          <a:stretch/>
        </p:blipFill>
        <p:spPr>
          <a:xfrm>
            <a:off x="3337201" y="2534856"/>
            <a:ext cx="5760000" cy="4015151"/>
          </a:xfrm>
          <a:prstGeom prst="rect">
            <a:avLst/>
          </a:prstGeom>
        </p:spPr>
      </p:pic>
      <p:pic>
        <p:nvPicPr>
          <p:cNvPr id="9" name="Content Placeholder 4">
            <a:extLst>
              <a:ext uri="{FF2B5EF4-FFF2-40B4-BE49-F238E27FC236}">
                <a16:creationId xmlns:a16="http://schemas.microsoft.com/office/drawing/2014/main" id="{997B614E-A08A-7148-8659-40BB91FFF9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20" r="3940" b="15678"/>
          <a:stretch/>
        </p:blipFill>
        <p:spPr bwMode="auto">
          <a:xfrm>
            <a:off x="219918" y="3389738"/>
            <a:ext cx="3240000" cy="2305386"/>
          </a:xfrm>
          <a:prstGeom prst="rect">
            <a:avLst/>
          </a:prstGeom>
          <a:noFill/>
          <a:ln w="9525">
            <a:noFill/>
            <a:miter lim="800000"/>
            <a:headEnd/>
            <a:tailEnd/>
          </a:ln>
          <a:effectLst/>
        </p:spPr>
      </p:pic>
    </p:spTree>
    <p:extLst>
      <p:ext uri="{BB962C8B-B14F-4D97-AF65-F5344CB8AC3E}">
        <p14:creationId xmlns:p14="http://schemas.microsoft.com/office/powerpoint/2010/main" val="1344492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A geodemographic approach</a:t>
            </a:r>
            <a:endParaRPr lang="en-US" dirty="0"/>
          </a:p>
        </p:txBody>
      </p:sp>
      <p:sp>
        <p:nvSpPr>
          <p:cNvPr id="2" name="Content Placeholder 1">
            <a:extLst>
              <a:ext uri="{FF2B5EF4-FFF2-40B4-BE49-F238E27FC236}">
                <a16:creationId xmlns:a16="http://schemas.microsoft.com/office/drawing/2014/main" id="{40776AE3-96CB-754F-8507-110E4027C1E9}"/>
              </a:ext>
            </a:extLst>
          </p:cNvPr>
          <p:cNvSpPr>
            <a:spLocks noGrp="1"/>
          </p:cNvSpPr>
          <p:nvPr>
            <p:ph idx="1"/>
          </p:nvPr>
        </p:nvSpPr>
        <p:spPr/>
        <p:txBody>
          <a:bodyPr/>
          <a:lstStyle/>
          <a:p>
            <a:r>
              <a:rPr lang="en-GB" sz="2800" b="1" dirty="0"/>
              <a:t>Aims: </a:t>
            </a:r>
          </a:p>
          <a:p>
            <a:pPr lvl="1"/>
            <a:r>
              <a:rPr lang="en-GB" sz="2400" dirty="0"/>
              <a:t>understanding Urban Information Geographies</a:t>
            </a:r>
            <a:endParaRPr lang="en-GB" sz="2400" b="1" dirty="0"/>
          </a:p>
          <a:p>
            <a:pPr lvl="1"/>
            <a:r>
              <a:rPr lang="en-GB" sz="2400" dirty="0"/>
              <a:t>moving from quality to </a:t>
            </a:r>
            <a:r>
              <a:rPr lang="en-GB" sz="2400" b="1" dirty="0"/>
              <a:t>representativeness</a:t>
            </a:r>
          </a:p>
          <a:p>
            <a:pPr lvl="1"/>
            <a:r>
              <a:rPr lang="en-GB" sz="2400" dirty="0"/>
              <a:t>moving from single- to </a:t>
            </a:r>
            <a:r>
              <a:rPr lang="en-GB" sz="2400" b="1" dirty="0"/>
              <a:t>multi-platform</a:t>
            </a:r>
            <a:r>
              <a:rPr lang="en-GB" sz="2400" dirty="0"/>
              <a:t> perspective</a:t>
            </a:r>
          </a:p>
          <a:p>
            <a:pPr lvl="1"/>
            <a:endParaRPr lang="en-GB" sz="2400" dirty="0"/>
          </a:p>
          <a:p>
            <a:r>
              <a:rPr lang="en-GB" sz="2600" b="1" dirty="0"/>
              <a:t>Approach</a:t>
            </a:r>
          </a:p>
          <a:p>
            <a:pPr lvl="1"/>
            <a:r>
              <a:rPr lang="en-GB" sz="2400" dirty="0"/>
              <a:t>creating a classification similar to the geodemographic classification based on census data</a:t>
            </a:r>
          </a:p>
          <a:p>
            <a:pPr lvl="1"/>
            <a:r>
              <a:rPr lang="en-GB" sz="2400" dirty="0"/>
              <a:t>Flickr, </a:t>
            </a:r>
            <a:r>
              <a:rPr lang="en-GB" sz="2400" dirty="0" err="1"/>
              <a:t>OpenStreetMap</a:t>
            </a:r>
            <a:r>
              <a:rPr lang="en-GB" sz="2400" dirty="0"/>
              <a:t>, Twitter, Wikipedia</a:t>
            </a:r>
          </a:p>
          <a:p>
            <a:pPr lvl="1"/>
            <a:r>
              <a:rPr lang="en-GB" sz="2400" dirty="0"/>
              <a:t>… </a:t>
            </a:r>
            <a:r>
              <a:rPr lang="en-GB" sz="2400" i="1" dirty="0"/>
              <a:t>work in progress</a:t>
            </a:r>
          </a:p>
        </p:txBody>
      </p:sp>
    </p:spTree>
    <p:extLst>
      <p:ext uri="{BB962C8B-B14F-4D97-AF65-F5344CB8AC3E}">
        <p14:creationId xmlns:p14="http://schemas.microsoft.com/office/powerpoint/2010/main" val="1650444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F72924-C683-2947-9A8E-DCF1C0554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633"/>
            <a:ext cx="9144000" cy="6471138"/>
          </a:xfrm>
          <a:prstGeom prst="rect">
            <a:avLst/>
          </a:prstGeom>
        </p:spPr>
      </p:pic>
    </p:spTree>
    <p:extLst>
      <p:ext uri="{BB962C8B-B14F-4D97-AF65-F5344CB8AC3E}">
        <p14:creationId xmlns:p14="http://schemas.microsoft.com/office/powerpoint/2010/main" val="602708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Classification</a:t>
            </a:r>
            <a:endParaRPr lang="en-US" dirty="0"/>
          </a:p>
        </p:txBody>
      </p:sp>
      <p:pic>
        <p:nvPicPr>
          <p:cNvPr id="6" name="Picture 5">
            <a:extLst>
              <a:ext uri="{FF2B5EF4-FFF2-40B4-BE49-F238E27FC236}">
                <a16:creationId xmlns:a16="http://schemas.microsoft.com/office/drawing/2014/main" id="{186FE820-B552-784B-B116-14A80D2EB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19873"/>
            <a:ext cx="8280000" cy="4409039"/>
          </a:xfrm>
          <a:prstGeom prst="rect">
            <a:avLst/>
          </a:prstGeom>
        </p:spPr>
      </p:pic>
    </p:spTree>
    <p:extLst>
      <p:ext uri="{BB962C8B-B14F-4D97-AF65-F5344CB8AC3E}">
        <p14:creationId xmlns:p14="http://schemas.microsoft.com/office/powerpoint/2010/main" val="2050535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Conclusions</a:t>
            </a:r>
            <a:endParaRPr lang="en-US" dirty="0"/>
          </a:p>
        </p:txBody>
      </p:sp>
      <p:sp>
        <p:nvSpPr>
          <p:cNvPr id="8" name="Content Placeholder 7">
            <a:extLst>
              <a:ext uri="{FF2B5EF4-FFF2-40B4-BE49-F238E27FC236}">
                <a16:creationId xmlns:a16="http://schemas.microsoft.com/office/drawing/2014/main" id="{CFE51E13-F6DC-7C47-980F-A451C8DE4FEE}"/>
              </a:ext>
            </a:extLst>
          </p:cNvPr>
          <p:cNvSpPr>
            <a:spLocks noGrp="1"/>
          </p:cNvSpPr>
          <p:nvPr>
            <p:ph idx="1"/>
          </p:nvPr>
        </p:nvSpPr>
        <p:spPr>
          <a:xfrm>
            <a:off x="457200" y="1447203"/>
            <a:ext cx="6848475" cy="4790107"/>
          </a:xfrm>
        </p:spPr>
        <p:txBody>
          <a:bodyPr/>
          <a:lstStyle/>
          <a:p>
            <a:pPr>
              <a:spcBef>
                <a:spcPts val="2000"/>
              </a:spcBef>
            </a:pPr>
            <a:r>
              <a:rPr lang="en-GB" sz="2600" dirty="0"/>
              <a:t>More interaction between research on CGI </a:t>
            </a:r>
            <a:r>
              <a:rPr lang="en-GB" sz="2600" b="1" dirty="0"/>
              <a:t>core</a:t>
            </a:r>
            <a:r>
              <a:rPr lang="en-GB" sz="2600" dirty="0"/>
              <a:t> and </a:t>
            </a:r>
            <a:r>
              <a:rPr lang="en-GB" sz="2600" b="1" dirty="0"/>
              <a:t>domain applications</a:t>
            </a:r>
          </a:p>
          <a:p>
            <a:pPr lvl="1">
              <a:spcBef>
                <a:spcPts val="1200"/>
              </a:spcBef>
            </a:pPr>
            <a:r>
              <a:rPr lang="en-GB" sz="2000" dirty="0"/>
              <a:t>beyond technology, towards social domains</a:t>
            </a:r>
          </a:p>
          <a:p>
            <a:pPr lvl="1">
              <a:spcBef>
                <a:spcPts val="1200"/>
              </a:spcBef>
            </a:pPr>
            <a:r>
              <a:rPr lang="en-GB" sz="2000" dirty="0"/>
              <a:t>beyond the usual suspects (OSM, </a:t>
            </a:r>
            <a:r>
              <a:rPr lang="en-GB" sz="2000" dirty="0" err="1"/>
              <a:t>etc</a:t>
            </a:r>
            <a:r>
              <a:rPr lang="en-GB" sz="2000" dirty="0"/>
              <a:t>)</a:t>
            </a:r>
          </a:p>
          <a:p>
            <a:pPr>
              <a:spcBef>
                <a:spcPts val="2400"/>
              </a:spcBef>
            </a:pPr>
            <a:r>
              <a:rPr lang="en-GB" sz="2600" b="1" dirty="0"/>
              <a:t>Access </a:t>
            </a:r>
            <a:r>
              <a:rPr lang="en-GB" sz="2600" dirty="0"/>
              <a:t>to data: sampling and scraping</a:t>
            </a:r>
          </a:p>
          <a:p>
            <a:pPr>
              <a:spcBef>
                <a:spcPts val="2400"/>
              </a:spcBef>
            </a:pPr>
            <a:r>
              <a:rPr lang="en-GB" sz="2600" dirty="0"/>
              <a:t>Systematic work on </a:t>
            </a:r>
            <a:r>
              <a:rPr lang="en-GB" sz="2600" b="1" dirty="0"/>
              <a:t>limitations</a:t>
            </a:r>
            <a:r>
              <a:rPr lang="en-GB" sz="2600" dirty="0"/>
              <a:t> is needed</a:t>
            </a:r>
          </a:p>
          <a:p>
            <a:pPr lvl="1">
              <a:spcBef>
                <a:spcPts val="1200"/>
              </a:spcBef>
            </a:pPr>
            <a:r>
              <a:rPr lang="en-GB" sz="2000" dirty="0"/>
              <a:t>Urban Information Geographies</a:t>
            </a:r>
          </a:p>
          <a:p>
            <a:pPr>
              <a:spcBef>
                <a:spcPts val="2400"/>
              </a:spcBef>
            </a:pPr>
            <a:r>
              <a:rPr lang="en-GB" sz="2600" dirty="0"/>
              <a:t>Impact of </a:t>
            </a:r>
            <a:r>
              <a:rPr lang="en-GB" sz="2600" b="1" dirty="0"/>
              <a:t>GDPR</a:t>
            </a:r>
            <a:r>
              <a:rPr lang="en-GB" sz="2600" dirty="0"/>
              <a:t> on access and use of data</a:t>
            </a:r>
          </a:p>
        </p:txBody>
      </p:sp>
      <p:grpSp>
        <p:nvGrpSpPr>
          <p:cNvPr id="3" name="Group 2"/>
          <p:cNvGrpSpPr/>
          <p:nvPr/>
        </p:nvGrpSpPr>
        <p:grpSpPr>
          <a:xfrm>
            <a:off x="7535298" y="1607525"/>
            <a:ext cx="1240670" cy="4136964"/>
            <a:chOff x="7611498" y="1950425"/>
            <a:chExt cx="1240670" cy="4136964"/>
          </a:xfrm>
        </p:grpSpPr>
        <p:pic>
          <p:nvPicPr>
            <p:cNvPr id="10" name="Picture 9">
              <a:extLst>
                <a:ext uri="{FF2B5EF4-FFF2-40B4-BE49-F238E27FC236}">
                  <a16:creationId xmlns:a16="http://schemas.microsoft.com/office/drawing/2014/main" id="{DCA872D5-3A54-8C48-AD7B-892CC4EDF415}"/>
                </a:ext>
              </a:extLst>
            </p:cNvPr>
            <p:cNvPicPr>
              <a:picLocks noChangeAspect="1"/>
            </p:cNvPicPr>
            <p:nvPr/>
          </p:nvPicPr>
          <p:blipFill>
            <a:blip r:embed="rId3"/>
            <a:stretch>
              <a:fillRect/>
            </a:stretch>
          </p:blipFill>
          <p:spPr>
            <a:xfrm>
              <a:off x="7892783" y="5139740"/>
              <a:ext cx="959385" cy="947649"/>
            </a:xfrm>
            <a:prstGeom prst="rect">
              <a:avLst/>
            </a:prstGeom>
          </p:spPr>
        </p:pic>
        <p:pic>
          <p:nvPicPr>
            <p:cNvPr id="11" name="Picture 10">
              <a:extLst>
                <a:ext uri="{FF2B5EF4-FFF2-40B4-BE49-F238E27FC236}">
                  <a16:creationId xmlns:a16="http://schemas.microsoft.com/office/drawing/2014/main" id="{A289CAFC-D8AB-C748-91D8-55953D4EB1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11498" y="2048627"/>
              <a:ext cx="499787" cy="454072"/>
            </a:xfrm>
            <a:prstGeom prst="rect">
              <a:avLst/>
            </a:prstGeom>
          </p:spPr>
        </p:pic>
        <p:pic>
          <p:nvPicPr>
            <p:cNvPr id="12" name="Picture 11">
              <a:extLst>
                <a:ext uri="{FF2B5EF4-FFF2-40B4-BE49-F238E27FC236}">
                  <a16:creationId xmlns:a16="http://schemas.microsoft.com/office/drawing/2014/main" id="{461D08AC-686C-9A42-AE75-DACADC3E98B1}"/>
                </a:ext>
              </a:extLst>
            </p:cNvPr>
            <p:cNvPicPr>
              <a:picLocks noChangeAspect="1"/>
            </p:cNvPicPr>
            <p:nvPr/>
          </p:nvPicPr>
          <p:blipFill>
            <a:blip r:embed="rId5"/>
            <a:stretch>
              <a:fillRect/>
            </a:stretch>
          </p:blipFill>
          <p:spPr>
            <a:xfrm>
              <a:off x="8292300" y="1950425"/>
              <a:ext cx="525647" cy="492622"/>
            </a:xfrm>
            <a:prstGeom prst="rect">
              <a:avLst/>
            </a:prstGeom>
          </p:spPr>
        </p:pic>
        <p:pic>
          <p:nvPicPr>
            <p:cNvPr id="13" name="Picture 12">
              <a:extLst>
                <a:ext uri="{FF2B5EF4-FFF2-40B4-BE49-F238E27FC236}">
                  <a16:creationId xmlns:a16="http://schemas.microsoft.com/office/drawing/2014/main" id="{02DB5500-EE30-DA46-A284-520E4A6D480A}"/>
                </a:ext>
              </a:extLst>
            </p:cNvPr>
            <p:cNvPicPr>
              <a:picLocks noChangeAspect="1"/>
            </p:cNvPicPr>
            <p:nvPr/>
          </p:nvPicPr>
          <p:blipFill>
            <a:blip r:embed="rId6"/>
            <a:stretch>
              <a:fillRect/>
            </a:stretch>
          </p:blipFill>
          <p:spPr>
            <a:xfrm>
              <a:off x="7633281" y="2633699"/>
              <a:ext cx="558046" cy="466684"/>
            </a:xfrm>
            <a:prstGeom prst="rect">
              <a:avLst/>
            </a:prstGeom>
          </p:spPr>
        </p:pic>
        <p:pic>
          <p:nvPicPr>
            <p:cNvPr id="14" name="Picture 13">
              <a:extLst>
                <a:ext uri="{FF2B5EF4-FFF2-40B4-BE49-F238E27FC236}">
                  <a16:creationId xmlns:a16="http://schemas.microsoft.com/office/drawing/2014/main" id="{772C8F9D-BEFA-6C41-93E8-6206C9C22955}"/>
                </a:ext>
              </a:extLst>
            </p:cNvPr>
            <p:cNvPicPr>
              <a:picLocks noChangeAspect="1"/>
            </p:cNvPicPr>
            <p:nvPr/>
          </p:nvPicPr>
          <p:blipFill>
            <a:blip r:embed="rId7"/>
            <a:stretch>
              <a:fillRect/>
            </a:stretch>
          </p:blipFill>
          <p:spPr>
            <a:xfrm>
              <a:off x="7861391" y="4560089"/>
              <a:ext cx="549333" cy="436235"/>
            </a:xfrm>
            <a:prstGeom prst="rect">
              <a:avLst/>
            </a:prstGeom>
          </p:spPr>
        </p:pic>
        <p:pic>
          <p:nvPicPr>
            <p:cNvPr id="15" name="Picture 14">
              <a:extLst>
                <a:ext uri="{FF2B5EF4-FFF2-40B4-BE49-F238E27FC236}">
                  <a16:creationId xmlns:a16="http://schemas.microsoft.com/office/drawing/2014/main" id="{BBC5359C-5BD5-F249-B7E3-B59F79321EB6}"/>
                </a:ext>
              </a:extLst>
            </p:cNvPr>
            <p:cNvPicPr>
              <a:picLocks noChangeAspect="1"/>
            </p:cNvPicPr>
            <p:nvPr/>
          </p:nvPicPr>
          <p:blipFill>
            <a:blip r:embed="rId8"/>
            <a:stretch>
              <a:fillRect/>
            </a:stretch>
          </p:blipFill>
          <p:spPr>
            <a:xfrm>
              <a:off x="8266741" y="2712843"/>
              <a:ext cx="511155" cy="308396"/>
            </a:xfrm>
            <a:prstGeom prst="rect">
              <a:avLst/>
            </a:prstGeom>
          </p:spPr>
        </p:pic>
        <p:pic>
          <p:nvPicPr>
            <p:cNvPr id="16" name="Picture 15">
              <a:extLst>
                <a:ext uri="{FF2B5EF4-FFF2-40B4-BE49-F238E27FC236}">
                  <a16:creationId xmlns:a16="http://schemas.microsoft.com/office/drawing/2014/main" id="{C4E57C88-F026-0940-AD60-BF3212B585B6}"/>
                </a:ext>
              </a:extLst>
            </p:cNvPr>
            <p:cNvPicPr>
              <a:picLocks noChangeAspect="1"/>
            </p:cNvPicPr>
            <p:nvPr/>
          </p:nvPicPr>
          <p:blipFill>
            <a:blip r:embed="rId9"/>
            <a:stretch>
              <a:fillRect/>
            </a:stretch>
          </p:blipFill>
          <p:spPr>
            <a:xfrm>
              <a:off x="8255757" y="4217580"/>
              <a:ext cx="562190" cy="268562"/>
            </a:xfrm>
            <a:prstGeom prst="rect">
              <a:avLst/>
            </a:prstGeom>
          </p:spPr>
        </p:pic>
        <p:pic>
          <p:nvPicPr>
            <p:cNvPr id="17" name="Picture 16">
              <a:extLst>
                <a:ext uri="{FF2B5EF4-FFF2-40B4-BE49-F238E27FC236}">
                  <a16:creationId xmlns:a16="http://schemas.microsoft.com/office/drawing/2014/main" id="{0BD9D80D-1E96-A546-9BF6-01AD4C1A7651}"/>
                </a:ext>
              </a:extLst>
            </p:cNvPr>
            <p:cNvPicPr>
              <a:picLocks noChangeAspect="1"/>
            </p:cNvPicPr>
            <p:nvPr/>
          </p:nvPicPr>
          <p:blipFill>
            <a:blip r:embed="rId10"/>
            <a:stretch>
              <a:fillRect/>
            </a:stretch>
          </p:blipFill>
          <p:spPr>
            <a:xfrm>
              <a:off x="7694024" y="3909997"/>
              <a:ext cx="612199" cy="290946"/>
            </a:xfrm>
            <a:prstGeom prst="rect">
              <a:avLst/>
            </a:prstGeom>
          </p:spPr>
        </p:pic>
        <p:pic>
          <p:nvPicPr>
            <p:cNvPr id="18" name="Picture 17">
              <a:extLst>
                <a:ext uri="{FF2B5EF4-FFF2-40B4-BE49-F238E27FC236}">
                  <a16:creationId xmlns:a16="http://schemas.microsoft.com/office/drawing/2014/main" id="{5247DFDB-0824-464F-BDCB-35E8286322B6}"/>
                </a:ext>
              </a:extLst>
            </p:cNvPr>
            <p:cNvPicPr>
              <a:picLocks noChangeAspect="1"/>
            </p:cNvPicPr>
            <p:nvPr/>
          </p:nvPicPr>
          <p:blipFill>
            <a:blip r:embed="rId11"/>
            <a:stretch>
              <a:fillRect/>
            </a:stretch>
          </p:blipFill>
          <p:spPr>
            <a:xfrm>
              <a:off x="7975593" y="3161699"/>
              <a:ext cx="560327" cy="277655"/>
            </a:xfrm>
            <a:prstGeom prst="rect">
              <a:avLst/>
            </a:prstGeom>
          </p:spPr>
        </p:pic>
        <p:pic>
          <p:nvPicPr>
            <p:cNvPr id="19" name="Picture 18">
              <a:extLst>
                <a:ext uri="{FF2B5EF4-FFF2-40B4-BE49-F238E27FC236}">
                  <a16:creationId xmlns:a16="http://schemas.microsoft.com/office/drawing/2014/main" id="{89363A80-658C-D646-913D-F6AC5EA4D6F1}"/>
                </a:ext>
              </a:extLst>
            </p:cNvPr>
            <p:cNvPicPr>
              <a:picLocks noChangeAspect="1"/>
            </p:cNvPicPr>
            <p:nvPr/>
          </p:nvPicPr>
          <p:blipFill>
            <a:blip r:embed="rId12"/>
            <a:stretch>
              <a:fillRect/>
            </a:stretch>
          </p:blipFill>
          <p:spPr>
            <a:xfrm>
              <a:off x="7622642" y="3547853"/>
              <a:ext cx="622476" cy="261265"/>
            </a:xfrm>
            <a:prstGeom prst="rect">
              <a:avLst/>
            </a:prstGeom>
          </p:spPr>
        </p:pic>
        <p:pic>
          <p:nvPicPr>
            <p:cNvPr id="20" name="Picture 19">
              <a:extLst>
                <a:ext uri="{FF2B5EF4-FFF2-40B4-BE49-F238E27FC236}">
                  <a16:creationId xmlns:a16="http://schemas.microsoft.com/office/drawing/2014/main" id="{616E1517-AA97-384E-90B5-49D762B119E8}"/>
                </a:ext>
              </a:extLst>
            </p:cNvPr>
            <p:cNvPicPr>
              <a:picLocks noChangeAspect="1"/>
            </p:cNvPicPr>
            <p:nvPr/>
          </p:nvPicPr>
          <p:blipFill>
            <a:blip r:embed="rId13"/>
            <a:stretch>
              <a:fillRect/>
            </a:stretch>
          </p:blipFill>
          <p:spPr>
            <a:xfrm>
              <a:off x="8426193" y="3620130"/>
              <a:ext cx="358671" cy="358670"/>
            </a:xfrm>
            <a:prstGeom prst="rect">
              <a:avLst/>
            </a:prstGeom>
          </p:spPr>
        </p:pic>
      </p:grpSp>
    </p:spTree>
    <p:extLst>
      <p:ext uri="{BB962C8B-B14F-4D97-AF65-F5344CB8AC3E}">
        <p14:creationId xmlns:p14="http://schemas.microsoft.com/office/powerpoint/2010/main" val="234704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a:xfrm>
            <a:off x="457200" y="1571625"/>
            <a:ext cx="8229600" cy="1785368"/>
          </a:xfrm>
        </p:spPr>
        <p:txBody>
          <a:bodyPr/>
          <a:lstStyle/>
          <a:p>
            <a:r>
              <a:rPr lang="en-GB" dirty="0"/>
              <a:t>Thank you for your attention.</a:t>
            </a:r>
            <a:br>
              <a:rPr lang="en-GB" dirty="0"/>
            </a:br>
            <a:r>
              <a:rPr lang="en-GB" dirty="0"/>
              <a:t/>
            </a:r>
            <a:br>
              <a:rPr lang="en-GB" dirty="0"/>
            </a:br>
            <a:r>
              <a:rPr lang="en-GB" dirty="0"/>
              <a:t>Any questions?</a:t>
            </a:r>
            <a:endParaRPr lang="en-US" dirty="0"/>
          </a:p>
        </p:txBody>
      </p:sp>
      <p:sp>
        <p:nvSpPr>
          <p:cNvPr id="3" name="Subtitle 2">
            <a:extLst>
              <a:ext uri="{FF2B5EF4-FFF2-40B4-BE49-F238E27FC236}">
                <a16:creationId xmlns:a16="http://schemas.microsoft.com/office/drawing/2014/main" id="{C1DC5905-B490-EF43-AE35-9D028CACDDB3}"/>
              </a:ext>
            </a:extLst>
          </p:cNvPr>
          <p:cNvSpPr txBox="1">
            <a:spLocks/>
          </p:cNvSpPr>
          <p:nvPr/>
        </p:nvSpPr>
        <p:spPr>
          <a:xfrm>
            <a:off x="693136" y="4951409"/>
            <a:ext cx="8250839" cy="3085867"/>
          </a:xfrm>
          <a:prstGeom prst="rect">
            <a:avLst/>
          </a:prstGeom>
        </p:spPr>
        <p:txBody>
          <a:bodyPr/>
          <a:lstStyle>
            <a:lvl1pPr marL="269875" indent="-269875" algn="l" rtl="0" eaLnBrk="1" fontAlgn="base" hangingPunct="1">
              <a:spcBef>
                <a:spcPct val="20000"/>
              </a:spcBef>
              <a:spcAft>
                <a:spcPct val="0"/>
              </a:spcAft>
              <a:buClr>
                <a:schemeClr val="bg1"/>
              </a:buClr>
              <a:buFont typeface="Trebuchet MS" pitchFamily="34" charset="0"/>
              <a:buChar char="•"/>
              <a:defRPr sz="2000">
                <a:solidFill>
                  <a:schemeClr val="bg1"/>
                </a:solidFill>
                <a:latin typeface="+mn-lt"/>
                <a:ea typeface="+mn-ea"/>
                <a:cs typeface="+mn-cs"/>
              </a:defRPr>
            </a:lvl1pPr>
            <a:lvl2pPr marL="742950" indent="-285750" algn="l" rtl="0" eaLnBrk="1" fontAlgn="base" hangingPunct="1">
              <a:spcBef>
                <a:spcPct val="20000"/>
              </a:spcBef>
              <a:spcAft>
                <a:spcPct val="0"/>
              </a:spcAft>
              <a:buClr>
                <a:schemeClr val="bg1"/>
              </a:buClr>
              <a:buChar char="–"/>
              <a:defRPr sz="1800">
                <a:solidFill>
                  <a:schemeClr val="bg1"/>
                </a:solidFill>
                <a:latin typeface="+mn-lt"/>
              </a:defRPr>
            </a:lvl2pPr>
            <a:lvl3pPr marL="1143000" indent="-228600" algn="l" rtl="0" eaLnBrk="1" fontAlgn="base" hangingPunct="1">
              <a:spcBef>
                <a:spcPct val="20000"/>
              </a:spcBef>
              <a:spcAft>
                <a:spcPct val="0"/>
              </a:spcAft>
              <a:buClr>
                <a:schemeClr val="bg1"/>
              </a:buClr>
              <a:buChar char="•"/>
              <a:defRPr sz="1800">
                <a:solidFill>
                  <a:schemeClr val="bg1"/>
                </a:solidFill>
                <a:latin typeface="+mn-lt"/>
              </a:defRPr>
            </a:lvl3pPr>
            <a:lvl4pPr marL="1600200" indent="-228600" algn="l" rtl="0" eaLnBrk="1" fontAlgn="base" hangingPunct="1">
              <a:spcBef>
                <a:spcPct val="20000"/>
              </a:spcBef>
              <a:spcAft>
                <a:spcPct val="0"/>
              </a:spcAft>
              <a:buClr>
                <a:schemeClr val="bg1"/>
              </a:buClr>
              <a:buChar char="–"/>
              <a:defRPr sz="1800">
                <a:solidFill>
                  <a:schemeClr val="bg1"/>
                </a:solidFill>
                <a:latin typeface="+mn-lt"/>
              </a:defRPr>
            </a:lvl4pPr>
            <a:lvl5pPr marL="2057400" indent="-228600" algn="l" rtl="0" eaLnBrk="1" fontAlgn="base" hangingPunct="1">
              <a:spcBef>
                <a:spcPct val="20000"/>
              </a:spcBef>
              <a:spcAft>
                <a:spcPct val="0"/>
              </a:spcAft>
              <a:buClr>
                <a:schemeClr val="bg1"/>
              </a:buClr>
              <a:buChar char="»"/>
              <a:defRPr sz="18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r">
              <a:buNone/>
            </a:pPr>
            <a:r>
              <a:rPr lang="en-US" b="1" kern="0" dirty="0"/>
              <a:t>Stefano De Sabbata</a:t>
            </a:r>
          </a:p>
          <a:p>
            <a:pPr marL="0" indent="0" algn="r">
              <a:buNone/>
            </a:pPr>
            <a:r>
              <a:rPr lang="en-US" sz="1600" kern="0" dirty="0"/>
              <a:t>School of Geography, Geology and the </a:t>
            </a:r>
            <a:r>
              <a:rPr lang="en-US" sz="1600" kern="0" dirty="0" err="1"/>
              <a:t>Env</a:t>
            </a:r>
            <a:r>
              <a:rPr lang="en-US" sz="1600" kern="0" dirty="0"/>
              <a:t>., </a:t>
            </a:r>
          </a:p>
          <a:p>
            <a:pPr marL="0" indent="0" algn="r">
              <a:buNone/>
            </a:pPr>
            <a:r>
              <a:rPr lang="en-US" kern="0" dirty="0"/>
              <a:t>University of Leicester</a:t>
            </a:r>
          </a:p>
        </p:txBody>
      </p:sp>
      <p:sp>
        <p:nvSpPr>
          <p:cNvPr id="4" name="Subtitle 2">
            <a:extLst>
              <a:ext uri="{FF2B5EF4-FFF2-40B4-BE49-F238E27FC236}">
                <a16:creationId xmlns:a16="http://schemas.microsoft.com/office/drawing/2014/main" id="{C1DC5905-B490-EF43-AE35-9D028CACDDB3}"/>
              </a:ext>
            </a:extLst>
          </p:cNvPr>
          <p:cNvSpPr txBox="1">
            <a:spLocks/>
          </p:cNvSpPr>
          <p:nvPr/>
        </p:nvSpPr>
        <p:spPr>
          <a:xfrm>
            <a:off x="457200" y="4951408"/>
            <a:ext cx="8250839" cy="3085867"/>
          </a:xfrm>
          <a:prstGeom prst="rect">
            <a:avLst/>
          </a:prstGeom>
        </p:spPr>
        <p:txBody>
          <a:bodyPr/>
          <a:lstStyle>
            <a:lvl1pPr marL="269875" indent="-269875" algn="l" rtl="0" eaLnBrk="1" fontAlgn="base" hangingPunct="1">
              <a:spcBef>
                <a:spcPct val="20000"/>
              </a:spcBef>
              <a:spcAft>
                <a:spcPct val="0"/>
              </a:spcAft>
              <a:buClr>
                <a:schemeClr val="bg1"/>
              </a:buClr>
              <a:buFont typeface="Trebuchet MS" pitchFamily="34" charset="0"/>
              <a:buChar char="•"/>
              <a:defRPr sz="2000">
                <a:solidFill>
                  <a:schemeClr val="bg1"/>
                </a:solidFill>
                <a:latin typeface="+mn-lt"/>
                <a:ea typeface="+mn-ea"/>
                <a:cs typeface="+mn-cs"/>
              </a:defRPr>
            </a:lvl1pPr>
            <a:lvl2pPr marL="742950" indent="-285750" algn="l" rtl="0" eaLnBrk="1" fontAlgn="base" hangingPunct="1">
              <a:spcBef>
                <a:spcPct val="20000"/>
              </a:spcBef>
              <a:spcAft>
                <a:spcPct val="0"/>
              </a:spcAft>
              <a:buClr>
                <a:schemeClr val="bg1"/>
              </a:buClr>
              <a:buChar char="–"/>
              <a:defRPr sz="1800">
                <a:solidFill>
                  <a:schemeClr val="bg1"/>
                </a:solidFill>
                <a:latin typeface="+mn-lt"/>
              </a:defRPr>
            </a:lvl2pPr>
            <a:lvl3pPr marL="1143000" indent="-228600" algn="l" rtl="0" eaLnBrk="1" fontAlgn="base" hangingPunct="1">
              <a:spcBef>
                <a:spcPct val="20000"/>
              </a:spcBef>
              <a:spcAft>
                <a:spcPct val="0"/>
              </a:spcAft>
              <a:buClr>
                <a:schemeClr val="bg1"/>
              </a:buClr>
              <a:buChar char="•"/>
              <a:defRPr sz="1800">
                <a:solidFill>
                  <a:schemeClr val="bg1"/>
                </a:solidFill>
                <a:latin typeface="+mn-lt"/>
              </a:defRPr>
            </a:lvl3pPr>
            <a:lvl4pPr marL="1600200" indent="-228600" algn="l" rtl="0" eaLnBrk="1" fontAlgn="base" hangingPunct="1">
              <a:spcBef>
                <a:spcPct val="20000"/>
              </a:spcBef>
              <a:spcAft>
                <a:spcPct val="0"/>
              </a:spcAft>
              <a:buClr>
                <a:schemeClr val="bg1"/>
              </a:buClr>
              <a:buChar char="–"/>
              <a:defRPr sz="1800">
                <a:solidFill>
                  <a:schemeClr val="bg1"/>
                </a:solidFill>
                <a:latin typeface="+mn-lt"/>
              </a:defRPr>
            </a:lvl4pPr>
            <a:lvl5pPr marL="2057400" indent="-228600" algn="l" rtl="0" eaLnBrk="1" fontAlgn="base" hangingPunct="1">
              <a:spcBef>
                <a:spcPct val="20000"/>
              </a:spcBef>
              <a:spcAft>
                <a:spcPct val="0"/>
              </a:spcAft>
              <a:buClr>
                <a:schemeClr val="bg1"/>
              </a:buClr>
              <a:buChar char="»"/>
              <a:defRPr sz="18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Clr>
                <a:srgbClr val="515B70"/>
              </a:buClr>
              <a:buNone/>
            </a:pPr>
            <a:r>
              <a:rPr lang="en-US" b="1" kern="0" dirty="0"/>
              <a:t>Andrea Ballatore</a:t>
            </a:r>
          </a:p>
          <a:p>
            <a:pPr marL="0" indent="0">
              <a:buClr>
                <a:srgbClr val="515B70"/>
              </a:buClr>
              <a:buNone/>
            </a:pPr>
            <a:r>
              <a:rPr lang="en-US" sz="1600" kern="0" dirty="0"/>
              <a:t>Department of Geography,</a:t>
            </a:r>
          </a:p>
          <a:p>
            <a:pPr marL="0" indent="0">
              <a:buClr>
                <a:srgbClr val="515B70"/>
              </a:buClr>
              <a:buNone/>
            </a:pPr>
            <a:r>
              <a:rPr lang="en-US" kern="0" dirty="0"/>
              <a:t>Birkbeck, University of London</a:t>
            </a:r>
          </a:p>
        </p:txBody>
      </p:sp>
    </p:spTree>
    <p:extLst>
      <p:ext uri="{BB962C8B-B14F-4D97-AF65-F5344CB8AC3E}">
        <p14:creationId xmlns:p14="http://schemas.microsoft.com/office/powerpoint/2010/main" val="1935382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Case studies</a:t>
            </a:r>
            <a:endParaRPr lang="en-US" dirty="0"/>
          </a:p>
        </p:txBody>
      </p:sp>
      <p:sp>
        <p:nvSpPr>
          <p:cNvPr id="8" name="Content Placeholder 7">
            <a:extLst>
              <a:ext uri="{FF2B5EF4-FFF2-40B4-BE49-F238E27FC236}">
                <a16:creationId xmlns:a16="http://schemas.microsoft.com/office/drawing/2014/main" id="{CFE51E13-F6DC-7C47-980F-A451C8DE4FEE}"/>
              </a:ext>
            </a:extLst>
          </p:cNvPr>
          <p:cNvSpPr>
            <a:spLocks noGrp="1"/>
          </p:cNvSpPr>
          <p:nvPr>
            <p:ph idx="1"/>
          </p:nvPr>
        </p:nvSpPr>
        <p:spPr>
          <a:xfrm>
            <a:off x="457200" y="1447203"/>
            <a:ext cx="6306814" cy="4790107"/>
          </a:xfrm>
        </p:spPr>
        <p:txBody>
          <a:bodyPr/>
          <a:lstStyle/>
          <a:p>
            <a:r>
              <a:rPr lang="en-GB" sz="2400" b="1" dirty="0"/>
              <a:t>Operationalising quality </a:t>
            </a:r>
            <a:r>
              <a:rPr lang="en-GB" sz="2400" dirty="0"/>
              <a:t>in health studies</a:t>
            </a:r>
            <a:endParaRPr lang="en-GB" sz="2400" b="1" dirty="0"/>
          </a:p>
          <a:p>
            <a:pPr lvl="1"/>
            <a:r>
              <a:rPr lang="en-GB" sz="2000" dirty="0"/>
              <a:t>with J Bright, S Lee, B Ganesh, DK Humphreys</a:t>
            </a:r>
          </a:p>
          <a:p>
            <a:pPr lvl="1"/>
            <a:r>
              <a:rPr lang="en-GB" sz="2000" dirty="0" err="1"/>
              <a:t>OpenStreetMap</a:t>
            </a:r>
            <a:endParaRPr lang="en-GB" sz="2000" dirty="0"/>
          </a:p>
          <a:p>
            <a:pPr lvl="1"/>
            <a:r>
              <a:rPr lang="en-GB" sz="2000" dirty="0"/>
              <a:t>impact of availability on alcohol-related harm</a:t>
            </a:r>
          </a:p>
          <a:p>
            <a:r>
              <a:rPr lang="en-GB" sz="2400" dirty="0"/>
              <a:t>Analysis of global </a:t>
            </a:r>
            <a:r>
              <a:rPr lang="en-GB" sz="2400" b="1" dirty="0"/>
              <a:t>gazetteers</a:t>
            </a:r>
          </a:p>
          <a:p>
            <a:pPr lvl="1"/>
            <a:r>
              <a:rPr lang="en-GB" sz="2000" dirty="0"/>
              <a:t>with E Acheson and RS Purves</a:t>
            </a:r>
          </a:p>
          <a:p>
            <a:pPr lvl="1"/>
            <a:r>
              <a:rPr lang="en-GB" sz="2000" dirty="0" err="1"/>
              <a:t>GeoNames</a:t>
            </a:r>
            <a:r>
              <a:rPr lang="en-GB" sz="2000" dirty="0"/>
              <a:t> and Getty TGN</a:t>
            </a:r>
          </a:p>
          <a:p>
            <a:pPr lvl="1"/>
            <a:r>
              <a:rPr lang="en-GB" sz="2000" dirty="0"/>
              <a:t>patterns of coverage</a:t>
            </a:r>
          </a:p>
          <a:p>
            <a:r>
              <a:rPr lang="en-GB" sz="2400" b="1" dirty="0"/>
              <a:t>Urban Information Geographies</a:t>
            </a:r>
            <a:endParaRPr lang="en-GB" sz="2400" dirty="0"/>
          </a:p>
          <a:p>
            <a:pPr lvl="1"/>
            <a:r>
              <a:rPr lang="en-GB" sz="2000" dirty="0"/>
              <a:t>with A </a:t>
            </a:r>
            <a:r>
              <a:rPr lang="en-GB" sz="2000" dirty="0" err="1"/>
              <a:t>Ballatore</a:t>
            </a:r>
            <a:endParaRPr lang="en-GB" sz="2000" dirty="0"/>
          </a:p>
          <a:p>
            <a:pPr lvl="1"/>
            <a:r>
              <a:rPr lang="en-GB" sz="2000" dirty="0"/>
              <a:t>with N Tate</a:t>
            </a:r>
          </a:p>
          <a:p>
            <a:pPr lvl="1"/>
            <a:r>
              <a:rPr lang="en-GB" sz="2000" dirty="0"/>
              <a:t>quality and representativeness of VGI</a:t>
            </a:r>
          </a:p>
        </p:txBody>
      </p:sp>
      <p:grpSp>
        <p:nvGrpSpPr>
          <p:cNvPr id="22" name="Group 21">
            <a:extLst>
              <a:ext uri="{FF2B5EF4-FFF2-40B4-BE49-F238E27FC236}">
                <a16:creationId xmlns:a16="http://schemas.microsoft.com/office/drawing/2014/main" id="{0560C4E8-A553-1241-9AAE-3E5C54652E2C}"/>
              </a:ext>
            </a:extLst>
          </p:cNvPr>
          <p:cNvGrpSpPr/>
          <p:nvPr/>
        </p:nvGrpSpPr>
        <p:grpSpPr>
          <a:xfrm>
            <a:off x="5760013" y="3855116"/>
            <a:ext cx="2913117" cy="2557917"/>
            <a:chOff x="5924136" y="3664848"/>
            <a:chExt cx="2913117" cy="2557917"/>
          </a:xfrm>
        </p:grpSpPr>
        <p:pic>
          <p:nvPicPr>
            <p:cNvPr id="19" name="Picture 18">
              <a:extLst>
                <a:ext uri="{FF2B5EF4-FFF2-40B4-BE49-F238E27FC236}">
                  <a16:creationId xmlns:a16="http://schemas.microsoft.com/office/drawing/2014/main" id="{2D0D204C-0743-AF45-911F-DAB6BF543A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08" r="16565"/>
            <a:stretch/>
          </p:blipFill>
          <p:spPr>
            <a:xfrm>
              <a:off x="5957253" y="3664848"/>
              <a:ext cx="2880000" cy="2405090"/>
            </a:xfrm>
            <a:prstGeom prst="rect">
              <a:avLst/>
            </a:prstGeom>
          </p:spPr>
        </p:pic>
        <p:sp>
          <p:nvSpPr>
            <p:cNvPr id="20" name="Rectangle 19">
              <a:extLst>
                <a:ext uri="{FF2B5EF4-FFF2-40B4-BE49-F238E27FC236}">
                  <a16:creationId xmlns:a16="http://schemas.microsoft.com/office/drawing/2014/main" id="{DD9D6E06-1A85-314A-8C5B-3D1A1B5BA7C0}"/>
                </a:ext>
              </a:extLst>
            </p:cNvPr>
            <p:cNvSpPr/>
            <p:nvPr/>
          </p:nvSpPr>
          <p:spPr>
            <a:xfrm>
              <a:off x="5924136" y="5845432"/>
              <a:ext cx="749029" cy="377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EDF05BD-6FC1-4A43-8BDD-905CE53B8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014" y="1159393"/>
            <a:ext cx="2053035" cy="2520000"/>
          </a:xfrm>
          <a:prstGeom prst="rect">
            <a:avLst/>
          </a:prstGeom>
        </p:spPr>
      </p:pic>
    </p:spTree>
    <p:extLst>
      <p:ext uri="{BB962C8B-B14F-4D97-AF65-F5344CB8AC3E}">
        <p14:creationId xmlns:p14="http://schemas.microsoft.com/office/powerpoint/2010/main" val="783921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Urban Information Geographies</a:t>
            </a:r>
            <a:endParaRPr lang="en-US" dirty="0"/>
          </a:p>
        </p:txBody>
      </p:sp>
      <p:sp>
        <p:nvSpPr>
          <p:cNvPr id="8" name="Content Placeholder 7">
            <a:extLst>
              <a:ext uri="{FF2B5EF4-FFF2-40B4-BE49-F238E27FC236}">
                <a16:creationId xmlns:a16="http://schemas.microsoft.com/office/drawing/2014/main" id="{CFE51E13-F6DC-7C47-980F-A451C8DE4FEE}"/>
              </a:ext>
            </a:extLst>
          </p:cNvPr>
          <p:cNvSpPr>
            <a:spLocks noGrp="1"/>
          </p:cNvSpPr>
          <p:nvPr>
            <p:ph idx="1"/>
          </p:nvPr>
        </p:nvSpPr>
        <p:spPr>
          <a:xfrm>
            <a:off x="457199" y="1447203"/>
            <a:ext cx="7918175" cy="4790107"/>
          </a:xfrm>
        </p:spPr>
        <p:txBody>
          <a:bodyPr/>
          <a:lstStyle/>
          <a:p>
            <a:pPr>
              <a:spcBef>
                <a:spcPts val="2000"/>
              </a:spcBef>
            </a:pPr>
            <a:r>
              <a:rPr lang="en-GB" sz="2800" dirty="0"/>
              <a:t>Crowdsourced information is </a:t>
            </a:r>
            <a:r>
              <a:rPr lang="en-GB" sz="2800" b="1" dirty="0"/>
              <a:t>widely used </a:t>
            </a:r>
            <a:r>
              <a:rPr lang="en-GB" sz="2800" dirty="0"/>
              <a:t>in a variety of fields and for a variety of purposes</a:t>
            </a:r>
          </a:p>
          <a:p>
            <a:pPr>
              <a:spcBef>
                <a:spcPts val="2000"/>
              </a:spcBef>
            </a:pPr>
            <a:r>
              <a:rPr lang="en-GB" sz="2800" dirty="0"/>
              <a:t>Participation biases are </a:t>
            </a:r>
            <a:r>
              <a:rPr lang="en-GB" sz="2800" b="1" dirty="0"/>
              <a:t>known</a:t>
            </a:r>
            <a:r>
              <a:rPr lang="en-GB" sz="2800" dirty="0"/>
              <a:t>, but </a:t>
            </a:r>
            <a:r>
              <a:rPr lang="en-GB" sz="2800" b="1" dirty="0"/>
              <a:t>broadly</a:t>
            </a:r>
          </a:p>
          <a:p>
            <a:pPr>
              <a:spcBef>
                <a:spcPts val="2000"/>
              </a:spcBef>
            </a:pPr>
            <a:r>
              <a:rPr lang="en-GB" sz="2800" dirty="0"/>
              <a:t>Need to move research forward, towards a </a:t>
            </a:r>
            <a:r>
              <a:rPr lang="en-GB" sz="2800" b="1" dirty="0"/>
              <a:t>detailed, continuous analysis </a:t>
            </a:r>
            <a:r>
              <a:rPr lang="en-GB" sz="2800" dirty="0"/>
              <a:t>of the diverse picture created by a </a:t>
            </a:r>
            <a:r>
              <a:rPr lang="en-GB" sz="2800" b="1" dirty="0"/>
              <a:t>multiplicity of platforms</a:t>
            </a:r>
          </a:p>
        </p:txBody>
      </p:sp>
      <p:sp>
        <p:nvSpPr>
          <p:cNvPr id="2" name="TextBox 1">
            <a:extLst>
              <a:ext uri="{FF2B5EF4-FFF2-40B4-BE49-F238E27FC236}">
                <a16:creationId xmlns:a16="http://schemas.microsoft.com/office/drawing/2014/main" id="{D0D9FCC6-1547-4F4F-8F0C-962C27C85E0D}"/>
              </a:ext>
            </a:extLst>
          </p:cNvPr>
          <p:cNvSpPr txBox="1"/>
          <p:nvPr/>
        </p:nvSpPr>
        <p:spPr>
          <a:xfrm>
            <a:off x="3313043" y="5181890"/>
            <a:ext cx="4664766" cy="830997"/>
          </a:xfrm>
          <a:prstGeom prst="rect">
            <a:avLst/>
          </a:prstGeom>
          <a:noFill/>
        </p:spPr>
        <p:txBody>
          <a:bodyPr wrap="square" rtlCol="0">
            <a:spAutoFit/>
          </a:bodyPr>
          <a:lstStyle/>
          <a:p>
            <a:r>
              <a:rPr lang="en-US" sz="2400" dirty="0" err="1">
                <a:solidFill>
                  <a:schemeClr val="tx2">
                    <a:lumMod val="75000"/>
                  </a:schemeClr>
                </a:solidFill>
              </a:rPr>
              <a:t>github.com</a:t>
            </a:r>
            <a:r>
              <a:rPr lang="en-US" sz="2400" dirty="0">
                <a:solidFill>
                  <a:schemeClr val="tx2">
                    <a:lumMod val="75000"/>
                  </a:schemeClr>
                </a:solidFill>
              </a:rPr>
              <a:t>/</a:t>
            </a:r>
            <a:r>
              <a:rPr lang="en-US" sz="2400" dirty="0" err="1">
                <a:solidFill>
                  <a:schemeClr val="tx2">
                    <a:lumMod val="75000"/>
                  </a:schemeClr>
                </a:solidFill>
              </a:rPr>
              <a:t>sdesabbata</a:t>
            </a:r>
            <a:r>
              <a:rPr lang="en-US" sz="2400" dirty="0">
                <a:solidFill>
                  <a:schemeClr val="tx2">
                    <a:lumMod val="75000"/>
                  </a:schemeClr>
                </a:solidFill>
              </a:rPr>
              <a:t>/</a:t>
            </a:r>
          </a:p>
          <a:p>
            <a:r>
              <a:rPr lang="en-US" sz="2400" dirty="0">
                <a:solidFill>
                  <a:schemeClr val="tx2">
                    <a:lumMod val="75000"/>
                  </a:schemeClr>
                </a:solidFill>
              </a:rPr>
              <a:t>Urban</a:t>
            </a:r>
            <a:r>
              <a:rPr lang="en-US" sz="800" dirty="0">
                <a:solidFill>
                  <a:schemeClr val="tx2">
                    <a:lumMod val="75000"/>
                  </a:schemeClr>
                </a:solidFill>
              </a:rPr>
              <a:t> </a:t>
            </a:r>
            <a:r>
              <a:rPr lang="en-US" sz="2400" dirty="0">
                <a:solidFill>
                  <a:schemeClr val="tx2">
                    <a:lumMod val="75000"/>
                  </a:schemeClr>
                </a:solidFill>
              </a:rPr>
              <a:t>Information</a:t>
            </a:r>
            <a:r>
              <a:rPr lang="en-US" sz="800" dirty="0">
                <a:solidFill>
                  <a:schemeClr val="tx2">
                    <a:lumMod val="75000"/>
                  </a:schemeClr>
                </a:solidFill>
              </a:rPr>
              <a:t> </a:t>
            </a:r>
            <a:r>
              <a:rPr lang="en-US" sz="2400" dirty="0">
                <a:solidFill>
                  <a:schemeClr val="tx2">
                    <a:lumMod val="75000"/>
                  </a:schemeClr>
                </a:solidFill>
              </a:rPr>
              <a:t>Geographies</a:t>
            </a:r>
          </a:p>
        </p:txBody>
      </p:sp>
      <p:pic>
        <p:nvPicPr>
          <p:cNvPr id="6" name="Picture 5">
            <a:extLst>
              <a:ext uri="{FF2B5EF4-FFF2-40B4-BE49-F238E27FC236}">
                <a16:creationId xmlns:a16="http://schemas.microsoft.com/office/drawing/2014/main" id="{0ACBB6D5-7FB0-9F4B-ABFA-6AD3B2FE2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478" y="4714461"/>
            <a:ext cx="1905000" cy="1905000"/>
          </a:xfrm>
          <a:prstGeom prst="rect">
            <a:avLst/>
          </a:prstGeom>
        </p:spPr>
      </p:pic>
    </p:spTree>
    <p:extLst>
      <p:ext uri="{BB962C8B-B14F-4D97-AF65-F5344CB8AC3E}">
        <p14:creationId xmlns:p14="http://schemas.microsoft.com/office/powerpoint/2010/main" val="1095415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Descriptive statistics</a:t>
            </a:r>
            <a:endParaRPr lang="en-US" dirty="0"/>
          </a:p>
        </p:txBody>
      </p:sp>
      <p:pic>
        <p:nvPicPr>
          <p:cNvPr id="3" name="Picture 2">
            <a:extLst>
              <a:ext uri="{FF2B5EF4-FFF2-40B4-BE49-F238E27FC236}">
                <a16:creationId xmlns:a16="http://schemas.microsoft.com/office/drawing/2014/main" id="{26880DE3-48CC-2840-8B87-80673A970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513" y="1313855"/>
            <a:ext cx="6202974" cy="5400000"/>
          </a:xfrm>
          <a:prstGeom prst="rect">
            <a:avLst/>
          </a:prstGeom>
        </p:spPr>
      </p:pic>
    </p:spTree>
    <p:extLst>
      <p:ext uri="{BB962C8B-B14F-4D97-AF65-F5344CB8AC3E}">
        <p14:creationId xmlns:p14="http://schemas.microsoft.com/office/powerpoint/2010/main" val="85221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Descriptive statistics</a:t>
            </a:r>
            <a:endParaRPr lang="en-US" dirty="0"/>
          </a:p>
        </p:txBody>
      </p:sp>
      <p:pic>
        <p:nvPicPr>
          <p:cNvPr id="5" name="Picture 4">
            <a:extLst>
              <a:ext uri="{FF2B5EF4-FFF2-40B4-BE49-F238E27FC236}">
                <a16:creationId xmlns:a16="http://schemas.microsoft.com/office/drawing/2014/main" id="{2AD63172-0C75-A042-B8B9-50740D108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13855"/>
            <a:ext cx="5400000" cy="5400000"/>
          </a:xfrm>
          <a:prstGeom prst="rect">
            <a:avLst/>
          </a:prstGeom>
        </p:spPr>
      </p:pic>
      <p:sp>
        <p:nvSpPr>
          <p:cNvPr id="6" name="TextBox 5">
            <a:extLst>
              <a:ext uri="{FF2B5EF4-FFF2-40B4-BE49-F238E27FC236}">
                <a16:creationId xmlns:a16="http://schemas.microsoft.com/office/drawing/2014/main" id="{6EEEEEAD-1954-5049-8277-2EEC311D773C}"/>
              </a:ext>
            </a:extLst>
          </p:cNvPr>
          <p:cNvSpPr txBox="1"/>
          <p:nvPr/>
        </p:nvSpPr>
        <p:spPr>
          <a:xfrm>
            <a:off x="5958801" y="1600796"/>
            <a:ext cx="3058199" cy="4801314"/>
          </a:xfrm>
          <a:prstGeom prst="rect">
            <a:avLst/>
          </a:prstGeom>
          <a:noFill/>
        </p:spPr>
        <p:txBody>
          <a:bodyPr wrap="square" rtlCol="0">
            <a:spAutoFit/>
          </a:bodyPr>
          <a:lstStyle/>
          <a:p>
            <a:r>
              <a:rPr lang="en-GB" dirty="0"/>
              <a:t>Distribution and correlations between:</a:t>
            </a:r>
          </a:p>
          <a:p>
            <a:r>
              <a:rPr lang="en-GB" dirty="0"/>
              <a:t>tweets</a:t>
            </a:r>
            <a:r>
              <a:rPr lang="en-GB" i="1" dirty="0"/>
              <a:t>[</a:t>
            </a:r>
            <a:r>
              <a:rPr lang="en-GB" i="1" dirty="0" err="1"/>
              <a:t>ihs</a:t>
            </a:r>
            <a:r>
              <a:rPr lang="en-GB" i="1" dirty="0"/>
              <a:t>]</a:t>
            </a:r>
            <a:r>
              <a:rPr lang="en-GB" dirty="0"/>
              <a:t>(T), </a:t>
            </a:r>
          </a:p>
          <a:p>
            <a:r>
              <a:rPr lang="en-GB" dirty="0"/>
              <a:t>Wikipedia articles</a:t>
            </a:r>
            <a:r>
              <a:rPr lang="en-GB" i="1" dirty="0"/>
              <a:t>[</a:t>
            </a:r>
            <a:r>
              <a:rPr lang="en-GB" i="1" dirty="0" err="1"/>
              <a:t>ihs</a:t>
            </a:r>
            <a:r>
              <a:rPr lang="en-GB" i="1" dirty="0"/>
              <a:t>]</a:t>
            </a:r>
            <a:r>
              <a:rPr lang="en-GB" dirty="0"/>
              <a:t>(W), </a:t>
            </a:r>
          </a:p>
          <a:p>
            <a:r>
              <a:rPr lang="en-GB" dirty="0"/>
              <a:t>work-day population</a:t>
            </a:r>
            <a:r>
              <a:rPr lang="en-GB" i="1" dirty="0"/>
              <a:t>[log]</a:t>
            </a:r>
            <a:r>
              <a:rPr lang="en-GB" dirty="0"/>
              <a:t>(P), </a:t>
            </a:r>
          </a:p>
          <a:p>
            <a:r>
              <a:rPr lang="en-GB" dirty="0"/>
              <a:t>percentage of population aged between 16 and 29 (1), and between 30and 44 (2), level four qualifications or above (Q), couples with dependent children (C), minor-</a:t>
            </a:r>
            <a:r>
              <a:rPr lang="en-GB" dirty="0" err="1"/>
              <a:t>ity</a:t>
            </a:r>
            <a:r>
              <a:rPr lang="en-GB" dirty="0"/>
              <a:t> groups (E), and house prices</a:t>
            </a:r>
            <a:r>
              <a:rPr lang="en-GB" i="1" dirty="0"/>
              <a:t>[</a:t>
            </a:r>
            <a:r>
              <a:rPr lang="en-GB" i="1" dirty="0" err="1"/>
              <a:t>ihs</a:t>
            </a:r>
            <a:r>
              <a:rPr lang="en-GB" i="1" dirty="0"/>
              <a:t>]</a:t>
            </a:r>
            <a:r>
              <a:rPr lang="en-GB" dirty="0"/>
              <a:t>(H), in 983 MSOAs in Greater London. Significance level:∗p&lt;0.1; ∗∗p&lt;0.05; ∗∗∗p&lt;0.01.</a:t>
            </a:r>
          </a:p>
          <a:p>
            <a:endParaRPr lang="en-US" dirty="0"/>
          </a:p>
        </p:txBody>
      </p:sp>
    </p:spTree>
    <p:extLst>
      <p:ext uri="{BB962C8B-B14F-4D97-AF65-F5344CB8AC3E}">
        <p14:creationId xmlns:p14="http://schemas.microsoft.com/office/powerpoint/2010/main" val="1159340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Linear models: Twitter</a:t>
            </a:r>
            <a:endParaRPr lang="en-US" dirty="0"/>
          </a:p>
        </p:txBody>
      </p:sp>
      <p:pic>
        <p:nvPicPr>
          <p:cNvPr id="3" name="Picture 2">
            <a:extLst>
              <a:ext uri="{FF2B5EF4-FFF2-40B4-BE49-F238E27FC236}">
                <a16:creationId xmlns:a16="http://schemas.microsoft.com/office/drawing/2014/main" id="{A40CFBD9-4F4C-E549-B12C-10C27803C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02" y="1313855"/>
            <a:ext cx="7175595" cy="5040000"/>
          </a:xfrm>
          <a:prstGeom prst="rect">
            <a:avLst/>
          </a:prstGeom>
        </p:spPr>
      </p:pic>
    </p:spTree>
    <p:extLst>
      <p:ext uri="{BB962C8B-B14F-4D97-AF65-F5344CB8AC3E}">
        <p14:creationId xmlns:p14="http://schemas.microsoft.com/office/powerpoint/2010/main" val="3831005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Linear models: Twitter</a:t>
            </a:r>
            <a:endParaRPr lang="en-US" dirty="0"/>
          </a:p>
        </p:txBody>
      </p:sp>
      <p:sp>
        <p:nvSpPr>
          <p:cNvPr id="2" name="Content Placeholder 1">
            <a:extLst>
              <a:ext uri="{FF2B5EF4-FFF2-40B4-BE49-F238E27FC236}">
                <a16:creationId xmlns:a16="http://schemas.microsoft.com/office/drawing/2014/main" id="{34ACA3CB-91F9-A14B-997E-610048BCB3D0}"/>
              </a:ext>
            </a:extLst>
          </p:cNvPr>
          <p:cNvSpPr>
            <a:spLocks noGrp="1"/>
          </p:cNvSpPr>
          <p:nvPr>
            <p:ph idx="1"/>
          </p:nvPr>
        </p:nvSpPr>
        <p:spPr/>
        <p:txBody>
          <a:bodyPr/>
          <a:lstStyle/>
          <a:p>
            <a:r>
              <a:rPr lang="en-GB" b="1" dirty="0"/>
              <a:t>Model Tw1</a:t>
            </a:r>
          </a:p>
          <a:p>
            <a:pPr lvl="1"/>
            <a:r>
              <a:rPr lang="en-GB" dirty="0"/>
              <a:t>residuals are not normally distributed (Shapiro-Wilk test, </a:t>
            </a:r>
            <a:r>
              <a:rPr lang="en-GB" i="1" dirty="0"/>
              <a:t>W</a:t>
            </a:r>
            <a:r>
              <a:rPr lang="en-GB" dirty="0"/>
              <a:t>=0.99,</a:t>
            </a:r>
            <a:r>
              <a:rPr lang="en-GB" i="1" dirty="0"/>
              <a:t>p</a:t>
            </a:r>
            <a:r>
              <a:rPr lang="en-GB" dirty="0"/>
              <a:t>&lt;0.001)</a:t>
            </a:r>
          </a:p>
          <a:p>
            <a:pPr lvl="1"/>
            <a:endParaRPr lang="en-GB" dirty="0"/>
          </a:p>
          <a:p>
            <a:r>
              <a:rPr lang="en-GB" b="1" dirty="0"/>
              <a:t>Model Tw2</a:t>
            </a:r>
          </a:p>
          <a:p>
            <a:pPr lvl="1"/>
            <a:r>
              <a:rPr lang="en-GB" dirty="0"/>
              <a:t>excluding all MSOAs having an average of 10 or more tweets per day</a:t>
            </a:r>
          </a:p>
          <a:p>
            <a:pPr lvl="1"/>
            <a:r>
              <a:rPr lang="en-GB" dirty="0"/>
              <a:t>residuals are normally distributed (</a:t>
            </a:r>
            <a:r>
              <a:rPr lang="en-GB" i="1" dirty="0"/>
              <a:t>W</a:t>
            </a:r>
            <a:r>
              <a:rPr lang="en-GB" dirty="0"/>
              <a:t>=1,</a:t>
            </a:r>
            <a:r>
              <a:rPr lang="en-GB" i="1" dirty="0"/>
              <a:t>p</a:t>
            </a:r>
            <a:r>
              <a:rPr lang="en-GB" dirty="0"/>
              <a:t>=0.808)</a:t>
            </a:r>
          </a:p>
          <a:p>
            <a:pPr lvl="1"/>
            <a:r>
              <a:rPr lang="en-GB" dirty="0"/>
              <a:t>residuals </a:t>
            </a:r>
            <a:r>
              <a:rPr lang="en-GB" dirty="0" err="1"/>
              <a:t>satisfythe</a:t>
            </a:r>
            <a:r>
              <a:rPr lang="en-GB" dirty="0"/>
              <a:t> homoscedasticity assumption (</a:t>
            </a:r>
            <a:r>
              <a:rPr lang="en-GB" dirty="0" err="1"/>
              <a:t>Breusch</a:t>
            </a:r>
            <a:r>
              <a:rPr lang="en-GB" dirty="0"/>
              <a:t>-Pagan </a:t>
            </a:r>
            <a:r>
              <a:rPr lang="en-GB" dirty="0" err="1"/>
              <a:t>test,</a:t>
            </a:r>
            <a:r>
              <a:rPr lang="en-GB" i="1" dirty="0" err="1"/>
              <a:t>BP</a:t>
            </a:r>
            <a:r>
              <a:rPr lang="en-GB" dirty="0"/>
              <a:t>=1.56,</a:t>
            </a:r>
            <a:r>
              <a:rPr lang="en-GB" i="1" dirty="0"/>
              <a:t>p</a:t>
            </a:r>
            <a:r>
              <a:rPr lang="en-GB" dirty="0"/>
              <a:t>=0.668)</a:t>
            </a:r>
          </a:p>
          <a:p>
            <a:pPr lvl="1"/>
            <a:r>
              <a:rPr lang="en-GB" dirty="0"/>
              <a:t>errors slightly positively correlated, but this does not raise concerns (Durbin-Watson </a:t>
            </a:r>
            <a:r>
              <a:rPr lang="en-GB" dirty="0" err="1"/>
              <a:t>test,</a:t>
            </a:r>
            <a:r>
              <a:rPr lang="en-GB" i="1" dirty="0" err="1"/>
              <a:t>DW</a:t>
            </a:r>
            <a:r>
              <a:rPr lang="en-GB" dirty="0"/>
              <a:t>=1.65,</a:t>
            </a:r>
            <a:r>
              <a:rPr lang="en-GB" i="1" dirty="0"/>
              <a:t>p</a:t>
            </a:r>
            <a:r>
              <a:rPr lang="en-GB" dirty="0"/>
              <a:t>&lt;0.001)</a:t>
            </a:r>
          </a:p>
          <a:p>
            <a:pPr lvl="1"/>
            <a:r>
              <a:rPr lang="en-GB" dirty="0"/>
              <a:t>no multicollinearity (average VIF is 1.07)</a:t>
            </a:r>
          </a:p>
          <a:p>
            <a:endParaRPr lang="en-US" dirty="0"/>
          </a:p>
        </p:txBody>
      </p:sp>
    </p:spTree>
    <p:extLst>
      <p:ext uri="{BB962C8B-B14F-4D97-AF65-F5344CB8AC3E}">
        <p14:creationId xmlns:p14="http://schemas.microsoft.com/office/powerpoint/2010/main" val="1061873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Linear models: Twitter</a:t>
            </a:r>
            <a:endParaRPr lang="en-US" dirty="0"/>
          </a:p>
        </p:txBody>
      </p:sp>
      <p:sp>
        <p:nvSpPr>
          <p:cNvPr id="2" name="Content Placeholder 1">
            <a:extLst>
              <a:ext uri="{FF2B5EF4-FFF2-40B4-BE49-F238E27FC236}">
                <a16:creationId xmlns:a16="http://schemas.microsoft.com/office/drawing/2014/main" id="{34ACA3CB-91F9-A14B-997E-610048BCB3D0}"/>
              </a:ext>
            </a:extLst>
          </p:cNvPr>
          <p:cNvSpPr>
            <a:spLocks noGrp="1"/>
          </p:cNvSpPr>
          <p:nvPr>
            <p:ph idx="1"/>
          </p:nvPr>
        </p:nvSpPr>
        <p:spPr/>
        <p:txBody>
          <a:bodyPr/>
          <a:lstStyle/>
          <a:p>
            <a:r>
              <a:rPr lang="en-GB" b="1" dirty="0"/>
              <a:t>Model Tw3</a:t>
            </a:r>
          </a:p>
          <a:p>
            <a:pPr lvl="1"/>
            <a:r>
              <a:rPr lang="en-GB" dirty="0"/>
              <a:t>residuals are not normally distributed (Shapiro-Wilk test, </a:t>
            </a:r>
            <a:r>
              <a:rPr lang="en-GB" i="1" dirty="0"/>
              <a:t>W</a:t>
            </a:r>
            <a:r>
              <a:rPr lang="en-GB" dirty="0"/>
              <a:t>=0.99,</a:t>
            </a:r>
            <a:r>
              <a:rPr lang="en-GB" i="1" dirty="0"/>
              <a:t>p</a:t>
            </a:r>
            <a:r>
              <a:rPr lang="en-GB" dirty="0"/>
              <a:t>&lt;0.001)</a:t>
            </a:r>
          </a:p>
          <a:p>
            <a:pPr lvl="1"/>
            <a:endParaRPr lang="en-GB" dirty="0"/>
          </a:p>
          <a:p>
            <a:r>
              <a:rPr lang="en-GB" b="1" dirty="0"/>
              <a:t>Model Tw4</a:t>
            </a:r>
          </a:p>
          <a:p>
            <a:pPr lvl="1"/>
            <a:r>
              <a:rPr lang="en-GB" dirty="0"/>
              <a:t>excluding all MSOAs having an average of 10 or more tweets per day</a:t>
            </a:r>
          </a:p>
          <a:p>
            <a:pPr lvl="1"/>
            <a:r>
              <a:rPr lang="en-GB" dirty="0"/>
              <a:t>residuals are normally distributed (</a:t>
            </a:r>
            <a:r>
              <a:rPr lang="en-GB" i="1" dirty="0"/>
              <a:t>W</a:t>
            </a:r>
            <a:r>
              <a:rPr lang="en-GB" dirty="0"/>
              <a:t>=1,</a:t>
            </a:r>
            <a:r>
              <a:rPr lang="en-GB" i="1" dirty="0"/>
              <a:t>p</a:t>
            </a:r>
            <a:r>
              <a:rPr lang="en-GB" dirty="0"/>
              <a:t>=0.471)</a:t>
            </a:r>
          </a:p>
          <a:p>
            <a:pPr lvl="1"/>
            <a:r>
              <a:rPr lang="en-GB" dirty="0"/>
              <a:t>residuals satisfy the homoscedasticity assumption (</a:t>
            </a:r>
            <a:r>
              <a:rPr lang="en-GB" dirty="0" err="1"/>
              <a:t>Breusch</a:t>
            </a:r>
            <a:r>
              <a:rPr lang="en-GB" dirty="0"/>
              <a:t>-Pagan </a:t>
            </a:r>
            <a:r>
              <a:rPr lang="en-GB" dirty="0" err="1"/>
              <a:t>test,</a:t>
            </a:r>
            <a:r>
              <a:rPr lang="en-GB" i="1" dirty="0" err="1"/>
              <a:t>BP</a:t>
            </a:r>
            <a:r>
              <a:rPr lang="en-GB" dirty="0"/>
              <a:t>=9.27,</a:t>
            </a:r>
            <a:r>
              <a:rPr lang="en-GB" i="1" dirty="0"/>
              <a:t>p</a:t>
            </a:r>
            <a:r>
              <a:rPr lang="en-GB" dirty="0"/>
              <a:t>=0.026)</a:t>
            </a:r>
          </a:p>
          <a:p>
            <a:pPr lvl="1"/>
            <a:r>
              <a:rPr lang="en-GB" dirty="0"/>
              <a:t>errors are slightly positively correlated, but this is not a cause for concern (Durbin-Watson </a:t>
            </a:r>
            <a:r>
              <a:rPr lang="en-GB" dirty="0" err="1"/>
              <a:t>test,</a:t>
            </a:r>
            <a:r>
              <a:rPr lang="en-GB" i="1" dirty="0" err="1"/>
              <a:t>DW</a:t>
            </a:r>
            <a:r>
              <a:rPr lang="en-GB" dirty="0"/>
              <a:t>=1.74,</a:t>
            </a:r>
            <a:r>
              <a:rPr lang="en-GB" i="1" dirty="0"/>
              <a:t>p</a:t>
            </a:r>
            <a:r>
              <a:rPr lang="en-GB" dirty="0"/>
              <a:t>&lt;0.001)</a:t>
            </a:r>
          </a:p>
          <a:p>
            <a:pPr lvl="1"/>
            <a:r>
              <a:rPr lang="en-GB" dirty="0"/>
              <a:t>no multicollinearity has been identified (average VIF is 1.12)</a:t>
            </a:r>
          </a:p>
          <a:p>
            <a:endParaRPr lang="en-US" dirty="0"/>
          </a:p>
        </p:txBody>
      </p:sp>
    </p:spTree>
    <p:extLst>
      <p:ext uri="{BB962C8B-B14F-4D97-AF65-F5344CB8AC3E}">
        <p14:creationId xmlns:p14="http://schemas.microsoft.com/office/powerpoint/2010/main" val="158663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Linear models: Wikipedia</a:t>
            </a:r>
            <a:endParaRPr lang="en-US" dirty="0"/>
          </a:p>
        </p:txBody>
      </p:sp>
      <p:pic>
        <p:nvPicPr>
          <p:cNvPr id="3" name="Picture 2">
            <a:extLst>
              <a:ext uri="{FF2B5EF4-FFF2-40B4-BE49-F238E27FC236}">
                <a16:creationId xmlns:a16="http://schemas.microsoft.com/office/drawing/2014/main" id="{FE9731E4-9E4D-B246-BDD7-B0B5ED470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491" y="1313855"/>
            <a:ext cx="4741017" cy="5040000"/>
          </a:xfrm>
          <a:prstGeom prst="rect">
            <a:avLst/>
          </a:prstGeom>
        </p:spPr>
      </p:pic>
    </p:spTree>
    <p:extLst>
      <p:ext uri="{BB962C8B-B14F-4D97-AF65-F5344CB8AC3E}">
        <p14:creationId xmlns:p14="http://schemas.microsoft.com/office/powerpoint/2010/main" val="1803623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Linear models: Wikipedia</a:t>
            </a:r>
            <a:endParaRPr lang="en-US" dirty="0"/>
          </a:p>
        </p:txBody>
      </p:sp>
      <p:sp>
        <p:nvSpPr>
          <p:cNvPr id="2" name="Content Placeholder 1">
            <a:extLst>
              <a:ext uri="{FF2B5EF4-FFF2-40B4-BE49-F238E27FC236}">
                <a16:creationId xmlns:a16="http://schemas.microsoft.com/office/drawing/2014/main" id="{34ACA3CB-91F9-A14B-997E-610048BCB3D0}"/>
              </a:ext>
            </a:extLst>
          </p:cNvPr>
          <p:cNvSpPr>
            <a:spLocks noGrp="1"/>
          </p:cNvSpPr>
          <p:nvPr>
            <p:ph idx="1"/>
          </p:nvPr>
        </p:nvSpPr>
        <p:spPr/>
        <p:txBody>
          <a:bodyPr/>
          <a:lstStyle/>
          <a:p>
            <a:r>
              <a:rPr lang="en-GB" b="1" dirty="0"/>
              <a:t>Model Wk1</a:t>
            </a:r>
          </a:p>
          <a:p>
            <a:pPr lvl="1"/>
            <a:r>
              <a:rPr lang="en-GB" dirty="0"/>
              <a:t>residuals are normally distributed (Shapiro-Wilk </a:t>
            </a:r>
            <a:r>
              <a:rPr lang="en-GB" dirty="0" err="1"/>
              <a:t>test,</a:t>
            </a:r>
            <a:r>
              <a:rPr lang="en-GB" i="1" dirty="0" err="1"/>
              <a:t>W</a:t>
            </a:r>
            <a:r>
              <a:rPr lang="en-GB" dirty="0"/>
              <a:t>=1,</a:t>
            </a:r>
            <a:r>
              <a:rPr lang="en-GB" i="1" dirty="0"/>
              <a:t>p</a:t>
            </a:r>
            <a:r>
              <a:rPr lang="en-GB" dirty="0"/>
              <a:t>=0.219)</a:t>
            </a:r>
          </a:p>
          <a:p>
            <a:pPr lvl="1"/>
            <a:r>
              <a:rPr lang="en-GB" dirty="0"/>
              <a:t>residual satisfy the homoscedasticity assumption (</a:t>
            </a:r>
            <a:r>
              <a:rPr lang="en-GB" dirty="0" err="1"/>
              <a:t>Breusch</a:t>
            </a:r>
            <a:r>
              <a:rPr lang="en-GB" dirty="0"/>
              <a:t>-Pagan </a:t>
            </a:r>
            <a:r>
              <a:rPr lang="en-GB" dirty="0" err="1"/>
              <a:t>test,</a:t>
            </a:r>
            <a:r>
              <a:rPr lang="en-GB" i="1" dirty="0" err="1"/>
              <a:t>BP</a:t>
            </a:r>
            <a:r>
              <a:rPr lang="en-GB" dirty="0"/>
              <a:t>=5.05,</a:t>
            </a:r>
            <a:r>
              <a:rPr lang="en-GB" i="1" dirty="0"/>
              <a:t>p</a:t>
            </a:r>
            <a:r>
              <a:rPr lang="en-GB" dirty="0"/>
              <a:t>=0.168)</a:t>
            </a:r>
          </a:p>
          <a:p>
            <a:pPr lvl="1"/>
            <a:r>
              <a:rPr lang="en-GB" dirty="0"/>
              <a:t>errors are independent (Durbin-Watson </a:t>
            </a:r>
            <a:r>
              <a:rPr lang="en-GB" dirty="0" err="1"/>
              <a:t>test,</a:t>
            </a:r>
            <a:r>
              <a:rPr lang="en-GB" i="1" dirty="0" err="1"/>
              <a:t>DW</a:t>
            </a:r>
            <a:r>
              <a:rPr lang="en-GB" dirty="0"/>
              <a:t>=1.89,</a:t>
            </a:r>
            <a:r>
              <a:rPr lang="en-GB" i="1" dirty="0"/>
              <a:t>p</a:t>
            </a:r>
            <a:r>
              <a:rPr lang="en-GB" dirty="0"/>
              <a:t>=0.088)</a:t>
            </a:r>
          </a:p>
          <a:p>
            <a:pPr lvl="1"/>
            <a:r>
              <a:rPr lang="en-GB" dirty="0"/>
              <a:t>no multi-collinearity has been identified (average VIF is 1.08)</a:t>
            </a:r>
          </a:p>
          <a:p>
            <a:pPr lvl="1"/>
            <a:endParaRPr lang="en-GB" dirty="0"/>
          </a:p>
          <a:p>
            <a:r>
              <a:rPr lang="en-GB" b="1" dirty="0"/>
              <a:t>Model Wk2</a:t>
            </a:r>
          </a:p>
          <a:p>
            <a:pPr lvl="1"/>
            <a:r>
              <a:rPr lang="en-GB" dirty="0"/>
              <a:t>residuals are normally-distributed (</a:t>
            </a:r>
            <a:r>
              <a:rPr lang="en-GB" i="1" dirty="0"/>
              <a:t>W</a:t>
            </a:r>
            <a:r>
              <a:rPr lang="en-GB" dirty="0"/>
              <a:t>=1,</a:t>
            </a:r>
            <a:r>
              <a:rPr lang="en-GB" i="1" dirty="0"/>
              <a:t>p</a:t>
            </a:r>
            <a:r>
              <a:rPr lang="en-GB" dirty="0"/>
              <a:t>=0.158)</a:t>
            </a:r>
          </a:p>
          <a:p>
            <a:pPr lvl="1"/>
            <a:r>
              <a:rPr lang="en-GB" dirty="0"/>
              <a:t>residuals satisfy the homoscedasticity assumption (</a:t>
            </a:r>
            <a:r>
              <a:rPr lang="en-GB" i="1" dirty="0"/>
              <a:t>BP</a:t>
            </a:r>
            <a:r>
              <a:rPr lang="en-GB" dirty="0"/>
              <a:t>=3.52,</a:t>
            </a:r>
            <a:r>
              <a:rPr lang="en-GB" i="1" dirty="0"/>
              <a:t>p</a:t>
            </a:r>
            <a:r>
              <a:rPr lang="en-GB" dirty="0"/>
              <a:t>=0.318)</a:t>
            </a:r>
          </a:p>
          <a:p>
            <a:pPr lvl="1"/>
            <a:r>
              <a:rPr lang="en-GB" dirty="0"/>
              <a:t>errors appear to be independent (</a:t>
            </a:r>
            <a:r>
              <a:rPr lang="en-GB" i="1" dirty="0"/>
              <a:t>DW</a:t>
            </a:r>
            <a:r>
              <a:rPr lang="en-GB" dirty="0"/>
              <a:t>=1.86,</a:t>
            </a:r>
            <a:r>
              <a:rPr lang="en-GB" i="1" dirty="0"/>
              <a:t>p</a:t>
            </a:r>
            <a:r>
              <a:rPr lang="en-GB" dirty="0"/>
              <a:t>=0.04)</a:t>
            </a:r>
          </a:p>
          <a:p>
            <a:pPr lvl="1"/>
            <a:r>
              <a:rPr lang="en-GB" dirty="0"/>
              <a:t>no multicollinearity has been identified (average VIF is 1.21)</a:t>
            </a:r>
          </a:p>
          <a:p>
            <a:endParaRPr lang="en-US" dirty="0"/>
          </a:p>
        </p:txBody>
      </p:sp>
    </p:spTree>
    <p:extLst>
      <p:ext uri="{BB962C8B-B14F-4D97-AF65-F5344CB8AC3E}">
        <p14:creationId xmlns:p14="http://schemas.microsoft.com/office/powerpoint/2010/main" val="1784095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Linear models: Twitter and Wikipedia</a:t>
            </a:r>
            <a:endParaRPr lang="en-US" dirty="0"/>
          </a:p>
        </p:txBody>
      </p:sp>
      <p:pic>
        <p:nvPicPr>
          <p:cNvPr id="3" name="Picture 2">
            <a:extLst>
              <a:ext uri="{FF2B5EF4-FFF2-40B4-BE49-F238E27FC236}">
                <a16:creationId xmlns:a16="http://schemas.microsoft.com/office/drawing/2014/main" id="{27BB44BE-BB43-0E4F-87DD-921F6195E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648" y="1968499"/>
            <a:ext cx="5302703" cy="3600000"/>
          </a:xfrm>
          <a:prstGeom prst="rect">
            <a:avLst/>
          </a:prstGeom>
        </p:spPr>
      </p:pic>
    </p:spTree>
    <p:extLst>
      <p:ext uri="{BB962C8B-B14F-4D97-AF65-F5344CB8AC3E}">
        <p14:creationId xmlns:p14="http://schemas.microsoft.com/office/powerpoint/2010/main" val="3321478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Linear models: Twitter and Wikipedia</a:t>
            </a:r>
            <a:endParaRPr lang="en-US" dirty="0"/>
          </a:p>
        </p:txBody>
      </p:sp>
      <p:sp>
        <p:nvSpPr>
          <p:cNvPr id="2" name="Content Placeholder 1">
            <a:extLst>
              <a:ext uri="{FF2B5EF4-FFF2-40B4-BE49-F238E27FC236}">
                <a16:creationId xmlns:a16="http://schemas.microsoft.com/office/drawing/2014/main" id="{34ACA3CB-91F9-A14B-997E-610048BCB3D0}"/>
              </a:ext>
            </a:extLst>
          </p:cNvPr>
          <p:cNvSpPr>
            <a:spLocks noGrp="1"/>
          </p:cNvSpPr>
          <p:nvPr>
            <p:ph idx="1"/>
          </p:nvPr>
        </p:nvSpPr>
        <p:spPr/>
        <p:txBody>
          <a:bodyPr/>
          <a:lstStyle/>
          <a:p>
            <a:r>
              <a:rPr lang="en-GB" b="1" dirty="0"/>
              <a:t>Model </a:t>
            </a:r>
            <a:r>
              <a:rPr lang="en-GB" b="1" dirty="0" err="1"/>
              <a:t>TwWk</a:t>
            </a:r>
            <a:endParaRPr lang="en-GB" b="1" dirty="0"/>
          </a:p>
          <a:p>
            <a:pPr lvl="1"/>
            <a:r>
              <a:rPr lang="en-GB" dirty="0"/>
              <a:t>residuals normally are distributed (Shapiro-Wilk </a:t>
            </a:r>
            <a:r>
              <a:rPr lang="en-GB" dirty="0" err="1"/>
              <a:t>test,</a:t>
            </a:r>
            <a:r>
              <a:rPr lang="en-GB" i="1" dirty="0" err="1"/>
              <a:t>W</a:t>
            </a:r>
            <a:r>
              <a:rPr lang="en-GB" dirty="0"/>
              <a:t>=1,</a:t>
            </a:r>
            <a:r>
              <a:rPr lang="en-GB" i="1" dirty="0"/>
              <a:t>p</a:t>
            </a:r>
            <a:r>
              <a:rPr lang="en-GB" dirty="0"/>
              <a:t>=0.649)</a:t>
            </a:r>
          </a:p>
          <a:p>
            <a:pPr lvl="1"/>
            <a:r>
              <a:rPr lang="en-GB" dirty="0"/>
              <a:t>residuals satisfy the homoscedasticity assumption (</a:t>
            </a:r>
            <a:r>
              <a:rPr lang="en-GB" dirty="0" err="1"/>
              <a:t>Breusch</a:t>
            </a:r>
            <a:r>
              <a:rPr lang="en-GB" dirty="0"/>
              <a:t>-Pagan </a:t>
            </a:r>
            <a:r>
              <a:rPr lang="en-GB" dirty="0" err="1"/>
              <a:t>test,</a:t>
            </a:r>
            <a:r>
              <a:rPr lang="en-GB" i="1" dirty="0" err="1"/>
              <a:t>BP</a:t>
            </a:r>
            <a:r>
              <a:rPr lang="en-GB" dirty="0"/>
              <a:t>=4.7,</a:t>
            </a:r>
            <a:r>
              <a:rPr lang="en-GB" i="1" dirty="0"/>
              <a:t>p</a:t>
            </a:r>
            <a:r>
              <a:rPr lang="en-GB" dirty="0"/>
              <a:t>=0.03)</a:t>
            </a:r>
          </a:p>
          <a:p>
            <a:pPr lvl="1"/>
            <a:r>
              <a:rPr lang="en-GB" dirty="0"/>
              <a:t>errors appear to be slightly positively correlated, but this is not a cause for concern (Durbin-Watson </a:t>
            </a:r>
            <a:r>
              <a:rPr lang="en-GB" dirty="0" err="1"/>
              <a:t>test,</a:t>
            </a:r>
            <a:r>
              <a:rPr lang="en-GB" i="1" dirty="0" err="1"/>
              <a:t>DW</a:t>
            </a:r>
            <a:r>
              <a:rPr lang="en-GB" dirty="0"/>
              <a:t>=1.34,</a:t>
            </a:r>
            <a:r>
              <a:rPr lang="en-GB" i="1" dirty="0"/>
              <a:t>p</a:t>
            </a:r>
            <a:r>
              <a:rPr lang="en-GB" dirty="0"/>
              <a:t>&lt;0.001).</a:t>
            </a:r>
          </a:p>
          <a:p>
            <a:endParaRPr lang="en-US" dirty="0"/>
          </a:p>
        </p:txBody>
      </p:sp>
    </p:spTree>
    <p:extLst>
      <p:ext uri="{BB962C8B-B14F-4D97-AF65-F5344CB8AC3E}">
        <p14:creationId xmlns:p14="http://schemas.microsoft.com/office/powerpoint/2010/main" val="1913608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EA2F7-A519-084C-BDD2-4008928A7C3C}"/>
              </a:ext>
            </a:extLst>
          </p:cNvPr>
          <p:cNvSpPr>
            <a:spLocks noGrp="1"/>
          </p:cNvSpPr>
          <p:nvPr>
            <p:ph type="title"/>
          </p:nvPr>
        </p:nvSpPr>
        <p:spPr>
          <a:xfrm>
            <a:off x="5168900" y="1371600"/>
            <a:ext cx="3661916" cy="1574800"/>
          </a:xfrm>
        </p:spPr>
        <p:txBody>
          <a:bodyPr/>
          <a:lstStyle/>
          <a:p>
            <a:r>
              <a:rPr lang="en-GB" b="1" dirty="0"/>
              <a:t>Operationalising VGI</a:t>
            </a:r>
            <a:r>
              <a:rPr lang="en-GB" dirty="0"/>
              <a:t> in health studies</a:t>
            </a:r>
            <a:endParaRPr lang="en-US" dirty="0"/>
          </a:p>
        </p:txBody>
      </p:sp>
      <p:sp>
        <p:nvSpPr>
          <p:cNvPr id="5" name="Content Placeholder 4">
            <a:extLst>
              <a:ext uri="{FF2B5EF4-FFF2-40B4-BE49-F238E27FC236}">
                <a16:creationId xmlns:a16="http://schemas.microsoft.com/office/drawing/2014/main" id="{1658CD99-FE90-D64C-9BFF-36EF9B5ACE6E}"/>
              </a:ext>
            </a:extLst>
          </p:cNvPr>
          <p:cNvSpPr>
            <a:spLocks noGrp="1"/>
          </p:cNvSpPr>
          <p:nvPr>
            <p:ph idx="1"/>
          </p:nvPr>
        </p:nvSpPr>
        <p:spPr>
          <a:xfrm>
            <a:off x="5168900" y="3200400"/>
            <a:ext cx="3661916" cy="2748880"/>
          </a:xfrm>
        </p:spPr>
        <p:txBody>
          <a:bodyPr/>
          <a:lstStyle/>
          <a:p>
            <a:r>
              <a:rPr lang="en-GB" sz="2200" dirty="0"/>
              <a:t>with J Bright, S Lee, B Ganesh, DK Humphreys</a:t>
            </a:r>
          </a:p>
          <a:p>
            <a:r>
              <a:rPr lang="en-GB" sz="2200" dirty="0" err="1"/>
              <a:t>OpenStreetMap</a:t>
            </a:r>
            <a:endParaRPr lang="en-GB" sz="2200" dirty="0"/>
          </a:p>
          <a:p>
            <a:r>
              <a:rPr lang="en-GB" sz="2200" dirty="0"/>
              <a:t>impact of availability on alcohol-related harm</a:t>
            </a:r>
          </a:p>
        </p:txBody>
      </p:sp>
      <p:pic>
        <p:nvPicPr>
          <p:cNvPr id="10" name="Content Placeholder 9">
            <a:extLst>
              <a:ext uri="{FF2B5EF4-FFF2-40B4-BE49-F238E27FC236}">
                <a16:creationId xmlns:a16="http://schemas.microsoft.com/office/drawing/2014/main" id="{99A671CA-A778-3F4F-A983-9C6393069668}"/>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0" y="0"/>
            <a:ext cx="4850978" cy="6858000"/>
          </a:xfrm>
        </p:spPr>
      </p:pic>
    </p:spTree>
    <p:extLst>
      <p:ext uri="{BB962C8B-B14F-4D97-AF65-F5344CB8AC3E}">
        <p14:creationId xmlns:p14="http://schemas.microsoft.com/office/powerpoint/2010/main" val="1817903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Linear models: beta estimates</a:t>
            </a:r>
            <a:endParaRPr lang="en-US" dirty="0"/>
          </a:p>
        </p:txBody>
      </p:sp>
      <p:pic>
        <p:nvPicPr>
          <p:cNvPr id="4" name="Picture 3">
            <a:extLst>
              <a:ext uri="{FF2B5EF4-FFF2-40B4-BE49-F238E27FC236}">
                <a16:creationId xmlns:a16="http://schemas.microsoft.com/office/drawing/2014/main" id="{6FD008E6-3E8F-AC46-8B94-176659329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000" y="2152650"/>
            <a:ext cx="6016000" cy="2880000"/>
          </a:xfrm>
          <a:prstGeom prst="rect">
            <a:avLst/>
          </a:prstGeom>
        </p:spPr>
      </p:pic>
    </p:spTree>
    <p:extLst>
      <p:ext uri="{BB962C8B-B14F-4D97-AF65-F5344CB8AC3E}">
        <p14:creationId xmlns:p14="http://schemas.microsoft.com/office/powerpoint/2010/main" val="1901488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721599-F954-6241-A32B-FA08FDAB5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00"/>
            <a:ext cx="6840000" cy="6840000"/>
          </a:xfrm>
          <a:prstGeom prst="rect">
            <a:avLst/>
          </a:prstGeom>
        </p:spPr>
      </p:pic>
      <p:sp>
        <p:nvSpPr>
          <p:cNvPr id="3" name="Title 2">
            <a:extLst>
              <a:ext uri="{FF2B5EF4-FFF2-40B4-BE49-F238E27FC236}">
                <a16:creationId xmlns:a16="http://schemas.microsoft.com/office/drawing/2014/main" id="{6E1CC7A2-8A09-D648-8D32-9BCA8EAB8BDE}"/>
              </a:ext>
            </a:extLst>
          </p:cNvPr>
          <p:cNvSpPr>
            <a:spLocks noGrp="1"/>
          </p:cNvSpPr>
          <p:nvPr>
            <p:ph type="title"/>
          </p:nvPr>
        </p:nvSpPr>
        <p:spPr>
          <a:xfrm>
            <a:off x="6840000" y="3055412"/>
            <a:ext cx="2060713" cy="765175"/>
          </a:xfrm>
        </p:spPr>
        <p:txBody>
          <a:bodyPr/>
          <a:lstStyle/>
          <a:p>
            <a:r>
              <a:rPr lang="en-GB" sz="2400" dirty="0"/>
              <a:t>Variables </a:t>
            </a:r>
            <a:r>
              <a:rPr lang="en-GB" sz="2400" dirty="0" err="1"/>
              <a:t>geodemogr</a:t>
            </a:r>
            <a:r>
              <a:rPr lang="en-GB" sz="2400" dirty="0"/>
              <a:t>. classification</a:t>
            </a:r>
            <a:endParaRPr lang="en-US" sz="2400" dirty="0"/>
          </a:p>
        </p:txBody>
      </p:sp>
    </p:spTree>
    <p:extLst>
      <p:ext uri="{BB962C8B-B14F-4D97-AF65-F5344CB8AC3E}">
        <p14:creationId xmlns:p14="http://schemas.microsoft.com/office/powerpoint/2010/main" val="490551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Classification procedure</a:t>
            </a:r>
            <a:endParaRPr lang="en-US" dirty="0"/>
          </a:p>
        </p:txBody>
      </p:sp>
      <p:pic>
        <p:nvPicPr>
          <p:cNvPr id="3" name="Picture 2">
            <a:extLst>
              <a:ext uri="{FF2B5EF4-FFF2-40B4-BE49-F238E27FC236}">
                <a16:creationId xmlns:a16="http://schemas.microsoft.com/office/drawing/2014/main" id="{B8CE6453-57E8-3246-AB30-E494B4BE4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00" y="1217378"/>
            <a:ext cx="9000000" cy="5640622"/>
          </a:xfrm>
          <a:prstGeom prst="rect">
            <a:avLst/>
          </a:prstGeom>
        </p:spPr>
      </p:pic>
    </p:spTree>
    <p:extLst>
      <p:ext uri="{BB962C8B-B14F-4D97-AF65-F5344CB8AC3E}">
        <p14:creationId xmlns:p14="http://schemas.microsoft.com/office/powerpoint/2010/main" val="3237677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a:t>Classification procedure</a:t>
            </a:r>
            <a:endParaRPr lang="en-US" dirty="0"/>
          </a:p>
        </p:txBody>
      </p:sp>
      <p:pic>
        <p:nvPicPr>
          <p:cNvPr id="4" name="Picture 3">
            <a:extLst>
              <a:ext uri="{FF2B5EF4-FFF2-40B4-BE49-F238E27FC236}">
                <a16:creationId xmlns:a16="http://schemas.microsoft.com/office/drawing/2014/main" id="{A3BCC23A-318B-9C4E-B3EE-773E65FF2A26}"/>
              </a:ext>
            </a:extLst>
          </p:cNvPr>
          <p:cNvPicPr>
            <a:picLocks noChangeAspect="1"/>
          </p:cNvPicPr>
          <p:nvPr/>
        </p:nvPicPr>
        <p:blipFill rotWithShape="1">
          <a:blip r:embed="rId2">
            <a:extLst>
              <a:ext uri="{28A0092B-C50C-407E-A947-70E740481C1C}">
                <a14:useLocalDpi xmlns:a14="http://schemas.microsoft.com/office/drawing/2010/main" val="0"/>
              </a:ext>
            </a:extLst>
          </a:blip>
          <a:srcRect t="11747"/>
          <a:stretch/>
        </p:blipFill>
        <p:spPr bwMode="auto">
          <a:xfrm>
            <a:off x="252000" y="1512638"/>
            <a:ext cx="8640000" cy="48057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9D2C4-3A08-C443-8816-33AEF97D7100}"/>
              </a:ext>
            </a:extLst>
          </p:cNvPr>
          <p:cNvSpPr>
            <a:spLocks noGrp="1"/>
          </p:cNvSpPr>
          <p:nvPr>
            <p:ph type="title"/>
          </p:nvPr>
        </p:nvSpPr>
        <p:spPr>
          <a:xfrm>
            <a:off x="457200" y="5915810"/>
            <a:ext cx="8229600" cy="765175"/>
          </a:xfrm>
        </p:spPr>
        <p:txBody>
          <a:bodyPr/>
          <a:lstStyle/>
          <a:p>
            <a:r>
              <a:rPr lang="en-GB" dirty="0"/>
              <a:t>Bagged clustering</a:t>
            </a:r>
            <a:endParaRPr lang="en-US" dirty="0"/>
          </a:p>
        </p:txBody>
      </p:sp>
      <p:pic>
        <p:nvPicPr>
          <p:cNvPr id="5" name="Picture 4">
            <a:extLst>
              <a:ext uri="{FF2B5EF4-FFF2-40B4-BE49-F238E27FC236}">
                <a16:creationId xmlns:a16="http://schemas.microsoft.com/office/drawing/2014/main" id="{7D5C17A3-07C2-D246-86D7-306D085CA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54135"/>
          </a:xfrm>
          <a:prstGeom prst="rect">
            <a:avLst/>
          </a:prstGeom>
        </p:spPr>
      </p:pic>
    </p:spTree>
    <p:extLst>
      <p:ext uri="{BB962C8B-B14F-4D97-AF65-F5344CB8AC3E}">
        <p14:creationId xmlns:p14="http://schemas.microsoft.com/office/powerpoint/2010/main" val="2311176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9D2C4-3A08-C443-8816-33AEF97D7100}"/>
              </a:ext>
            </a:extLst>
          </p:cNvPr>
          <p:cNvSpPr>
            <a:spLocks noGrp="1"/>
          </p:cNvSpPr>
          <p:nvPr>
            <p:ph type="title"/>
          </p:nvPr>
        </p:nvSpPr>
        <p:spPr>
          <a:xfrm>
            <a:off x="6056243" y="2534795"/>
            <a:ext cx="2743200" cy="1806410"/>
          </a:xfrm>
        </p:spPr>
        <p:txBody>
          <a:bodyPr/>
          <a:lstStyle/>
          <a:p>
            <a:r>
              <a:rPr lang="en-GB" dirty="0"/>
              <a:t>Comparing clustering methods</a:t>
            </a:r>
            <a:endParaRPr lang="en-US" dirty="0"/>
          </a:p>
        </p:txBody>
      </p:sp>
      <p:pic>
        <p:nvPicPr>
          <p:cNvPr id="4" name="Picture 3">
            <a:extLst>
              <a:ext uri="{FF2B5EF4-FFF2-40B4-BE49-F238E27FC236}">
                <a16:creationId xmlns:a16="http://schemas.microsoft.com/office/drawing/2014/main" id="{1DFBB12F-50A9-6A45-8CC0-6E2CB599C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043" y="18000"/>
            <a:ext cx="5078419" cy="6840000"/>
          </a:xfrm>
          <a:prstGeom prst="rect">
            <a:avLst/>
          </a:prstGeom>
        </p:spPr>
      </p:pic>
    </p:spTree>
    <p:extLst>
      <p:ext uri="{BB962C8B-B14F-4D97-AF65-F5344CB8AC3E}">
        <p14:creationId xmlns:p14="http://schemas.microsoft.com/office/powerpoint/2010/main" val="213135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smtClean="0"/>
              <a:t>Replication of CRESH study</a:t>
            </a:r>
            <a:endParaRPr lang="en-US" dirty="0"/>
          </a:p>
        </p:txBody>
      </p:sp>
      <p:pic>
        <p:nvPicPr>
          <p:cNvPr id="3" name="Picture 2"/>
          <p:cNvPicPr>
            <a:picLocks noChangeAspect="1"/>
          </p:cNvPicPr>
          <p:nvPr/>
        </p:nvPicPr>
        <p:blipFill>
          <a:blip r:embed="rId3"/>
          <a:stretch>
            <a:fillRect/>
          </a:stretch>
        </p:blipFill>
        <p:spPr>
          <a:xfrm>
            <a:off x="995082" y="1327302"/>
            <a:ext cx="6581215" cy="5412482"/>
          </a:xfrm>
          <a:prstGeom prst="rect">
            <a:avLst/>
          </a:prstGeom>
        </p:spPr>
      </p:pic>
    </p:spTree>
    <p:extLst>
      <p:ext uri="{BB962C8B-B14F-4D97-AF65-F5344CB8AC3E}">
        <p14:creationId xmlns:p14="http://schemas.microsoft.com/office/powerpoint/2010/main" val="2973975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821D6-8FFC-694C-B4DA-E0F8FB4E1072}"/>
              </a:ext>
            </a:extLst>
          </p:cNvPr>
          <p:cNvSpPr>
            <a:spLocks noGrp="1"/>
          </p:cNvSpPr>
          <p:nvPr>
            <p:ph type="title"/>
          </p:nvPr>
        </p:nvSpPr>
        <p:spPr/>
        <p:txBody>
          <a:bodyPr/>
          <a:lstStyle/>
          <a:p>
            <a:r>
              <a:rPr lang="en-GB" dirty="0" smtClean="0"/>
              <a:t>Gazetteers models</a:t>
            </a:r>
            <a:endParaRPr lang="en-US" dirty="0"/>
          </a:p>
        </p:txBody>
      </p:sp>
      <p:pic>
        <p:nvPicPr>
          <p:cNvPr id="2" name="Picture 1"/>
          <p:cNvPicPr>
            <a:picLocks noChangeAspect="1"/>
          </p:cNvPicPr>
          <p:nvPr/>
        </p:nvPicPr>
        <p:blipFill>
          <a:blip r:embed="rId3"/>
          <a:stretch>
            <a:fillRect/>
          </a:stretch>
        </p:blipFill>
        <p:spPr>
          <a:xfrm>
            <a:off x="1386968" y="1313855"/>
            <a:ext cx="6235594" cy="5194521"/>
          </a:xfrm>
          <a:prstGeom prst="rect">
            <a:avLst/>
          </a:prstGeom>
        </p:spPr>
      </p:pic>
    </p:spTree>
    <p:extLst>
      <p:ext uri="{BB962C8B-B14F-4D97-AF65-F5344CB8AC3E}">
        <p14:creationId xmlns:p14="http://schemas.microsoft.com/office/powerpoint/2010/main" val="2407960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0032C1-19E1-DB43-A20B-FB71E1A97DC3}"/>
              </a:ext>
            </a:extLst>
          </p:cNvPr>
          <p:cNvSpPr>
            <a:spLocks noGrp="1"/>
          </p:cNvSpPr>
          <p:nvPr>
            <p:ph type="title"/>
          </p:nvPr>
        </p:nvSpPr>
        <p:spPr/>
        <p:txBody>
          <a:bodyPr/>
          <a:lstStyle/>
          <a:p>
            <a:r>
              <a:rPr lang="en-GB" dirty="0"/>
              <a:t>Quality indicator</a:t>
            </a:r>
            <a:endParaRPr lang="en-US" dirty="0"/>
          </a:p>
        </p:txBody>
      </p:sp>
      <p:graphicFrame>
        <p:nvGraphicFramePr>
          <p:cNvPr id="7" name="Content Placeholder 6">
            <a:extLst>
              <a:ext uri="{FF2B5EF4-FFF2-40B4-BE49-F238E27FC236}">
                <a16:creationId xmlns:a16="http://schemas.microsoft.com/office/drawing/2014/main" id="{97DF843D-374A-E941-A3F0-8E71699762FF}"/>
              </a:ext>
            </a:extLst>
          </p:cNvPr>
          <p:cNvGraphicFramePr>
            <a:graphicFrameLocks noGrp="1"/>
          </p:cNvGraphicFramePr>
          <p:nvPr>
            <p:ph idx="1"/>
            <p:extLst>
              <p:ext uri="{D42A27DB-BD31-4B8C-83A1-F6EECF244321}">
                <p14:modId xmlns:p14="http://schemas.microsoft.com/office/powerpoint/2010/main" val="2679061133"/>
              </p:ext>
            </p:extLst>
          </p:nvPr>
        </p:nvGraphicFramePr>
        <p:xfrm>
          <a:off x="457200" y="2780529"/>
          <a:ext cx="8229600" cy="2966720"/>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4099476141"/>
                    </a:ext>
                  </a:extLst>
                </a:gridCol>
                <a:gridCol w="2895600">
                  <a:extLst>
                    <a:ext uri="{9D8B030D-6E8A-4147-A177-3AD203B41FA5}">
                      <a16:colId xmlns:a16="http://schemas.microsoft.com/office/drawing/2014/main" val="1559003930"/>
                    </a:ext>
                  </a:extLst>
                </a:gridCol>
              </a:tblGrid>
              <a:tr h="370840">
                <a:tc>
                  <a:txBody>
                    <a:bodyPr/>
                    <a:lstStyle/>
                    <a:p>
                      <a:r>
                        <a:rPr lang="en-GB" b="1" dirty="0">
                          <a:effectLst/>
                        </a:rPr>
                        <a:t>Values</a:t>
                      </a:r>
                    </a:p>
                  </a:txBody>
                  <a:tcPr marL="47625" marR="47625" marT="47625" marB="47625" anchor="ctr"/>
                </a:tc>
                <a:tc>
                  <a:txBody>
                    <a:bodyPr/>
                    <a:lstStyle/>
                    <a:p>
                      <a:r>
                        <a:rPr lang="en-GB" b="1">
                          <a:effectLst/>
                        </a:rPr>
                        <a:t>Transformation</a:t>
                      </a:r>
                    </a:p>
                  </a:txBody>
                  <a:tcPr marL="47625" marR="47625" marT="47625" marB="47625" anchor="ctr"/>
                </a:tc>
                <a:extLst>
                  <a:ext uri="{0D108BD9-81ED-4DB2-BD59-A6C34878D82A}">
                    <a16:rowId xmlns:a16="http://schemas.microsoft.com/office/drawing/2014/main" val="3562935297"/>
                  </a:ext>
                </a:extLst>
              </a:tr>
              <a:tr h="370840">
                <a:tc>
                  <a:txBody>
                    <a:bodyPr/>
                    <a:lstStyle/>
                    <a:p>
                      <a:r>
                        <a:rPr lang="en-GB" b="1" dirty="0">
                          <a:effectLst/>
                        </a:rPr>
                        <a:t>Num. of map features per square kilometre</a:t>
                      </a:r>
                    </a:p>
                  </a:txBody>
                  <a:tcPr marL="47625" marR="47625" marT="47625" marB="47625" anchor="ctr"/>
                </a:tc>
                <a:tc>
                  <a:txBody>
                    <a:bodyPr/>
                    <a:lstStyle/>
                    <a:p>
                      <a:r>
                        <a:rPr lang="en-GB" dirty="0">
                          <a:effectLst/>
                        </a:rPr>
                        <a:t>Log transformed, scaled</a:t>
                      </a:r>
                    </a:p>
                  </a:txBody>
                  <a:tcPr marL="47625" marR="47625" marT="47625" marB="47625" anchor="ctr"/>
                </a:tc>
                <a:extLst>
                  <a:ext uri="{0D108BD9-81ED-4DB2-BD59-A6C34878D82A}">
                    <a16:rowId xmlns:a16="http://schemas.microsoft.com/office/drawing/2014/main" val="2104467474"/>
                  </a:ext>
                </a:extLst>
              </a:tr>
              <a:tr h="370840">
                <a:tc>
                  <a:txBody>
                    <a:bodyPr/>
                    <a:lstStyle/>
                    <a:p>
                      <a:r>
                        <a:rPr lang="en-GB" b="1" dirty="0">
                          <a:effectLst/>
                        </a:rPr>
                        <a:t>Average num. of edits per map feature</a:t>
                      </a:r>
                    </a:p>
                  </a:txBody>
                  <a:tcPr marL="47625" marR="47625" marT="47625" marB="47625" anchor="ctr"/>
                </a:tc>
                <a:tc>
                  <a:txBody>
                    <a:bodyPr/>
                    <a:lstStyle/>
                    <a:p>
                      <a:r>
                        <a:rPr lang="en-GB" dirty="0">
                          <a:effectLst/>
                        </a:rPr>
                        <a:t>Log transformed, scaled</a:t>
                      </a:r>
                    </a:p>
                  </a:txBody>
                  <a:tcPr marL="47625" marR="47625" marT="47625" marB="47625" anchor="ctr"/>
                </a:tc>
                <a:extLst>
                  <a:ext uri="{0D108BD9-81ED-4DB2-BD59-A6C34878D82A}">
                    <a16:rowId xmlns:a16="http://schemas.microsoft.com/office/drawing/2014/main" val="2447936233"/>
                  </a:ext>
                </a:extLst>
              </a:tr>
              <a:tr h="370840">
                <a:tc>
                  <a:txBody>
                    <a:bodyPr/>
                    <a:lstStyle/>
                    <a:p>
                      <a:r>
                        <a:rPr lang="en-GB" b="1" dirty="0">
                          <a:effectLst/>
                        </a:rPr>
                        <a:t>Num. of users who made at least one edit</a:t>
                      </a:r>
                    </a:p>
                  </a:txBody>
                  <a:tcPr marL="47625" marR="47625" marT="47625" marB="47625" anchor="ctr"/>
                </a:tc>
                <a:tc>
                  <a:txBody>
                    <a:bodyPr/>
                    <a:lstStyle/>
                    <a:p>
                      <a:r>
                        <a:rPr lang="en-GB" dirty="0">
                          <a:effectLst/>
                        </a:rPr>
                        <a:t>Log transformed, scaled</a:t>
                      </a:r>
                    </a:p>
                  </a:txBody>
                  <a:tcPr marL="47625" marR="47625" marT="47625" marB="47625" anchor="ctr"/>
                </a:tc>
                <a:extLst>
                  <a:ext uri="{0D108BD9-81ED-4DB2-BD59-A6C34878D82A}">
                    <a16:rowId xmlns:a16="http://schemas.microsoft.com/office/drawing/2014/main" val="3831383247"/>
                  </a:ext>
                </a:extLst>
              </a:tr>
              <a:tr h="370840">
                <a:tc>
                  <a:txBody>
                    <a:bodyPr/>
                    <a:lstStyle/>
                    <a:p>
                      <a:r>
                        <a:rPr lang="en-GB" b="1" dirty="0">
                          <a:effectLst/>
                        </a:rPr>
                        <a:t>Num. of features edited by more than one user</a:t>
                      </a:r>
                    </a:p>
                  </a:txBody>
                  <a:tcPr marL="47625" marR="47625" marT="47625" marB="47625" anchor="ctr"/>
                </a:tc>
                <a:tc>
                  <a:txBody>
                    <a:bodyPr/>
                    <a:lstStyle/>
                    <a:p>
                      <a:r>
                        <a:rPr lang="en-GB" dirty="0">
                          <a:effectLst/>
                        </a:rPr>
                        <a:t>Log transformed, scaled</a:t>
                      </a:r>
                    </a:p>
                  </a:txBody>
                  <a:tcPr marL="47625" marR="47625" marT="47625" marB="47625" anchor="ctr"/>
                </a:tc>
                <a:extLst>
                  <a:ext uri="{0D108BD9-81ED-4DB2-BD59-A6C34878D82A}">
                    <a16:rowId xmlns:a16="http://schemas.microsoft.com/office/drawing/2014/main" val="1501561597"/>
                  </a:ext>
                </a:extLst>
              </a:tr>
              <a:tr h="370840">
                <a:tc>
                  <a:txBody>
                    <a:bodyPr/>
                    <a:lstStyle/>
                    <a:p>
                      <a:r>
                        <a:rPr lang="en-GB" b="1" dirty="0">
                          <a:effectLst/>
                        </a:rPr>
                        <a:t>Num. of days with at least one edit</a:t>
                      </a:r>
                    </a:p>
                  </a:txBody>
                  <a:tcPr marL="47625" marR="47625" marT="47625" marB="47625" anchor="ctr"/>
                </a:tc>
                <a:tc>
                  <a:txBody>
                    <a:bodyPr/>
                    <a:lstStyle/>
                    <a:p>
                      <a:r>
                        <a:rPr lang="en-GB" dirty="0">
                          <a:effectLst/>
                        </a:rPr>
                        <a:t>Log transformed, scaled</a:t>
                      </a:r>
                    </a:p>
                  </a:txBody>
                  <a:tcPr marL="47625" marR="47625" marT="47625" marB="47625" anchor="ctr"/>
                </a:tc>
                <a:extLst>
                  <a:ext uri="{0D108BD9-81ED-4DB2-BD59-A6C34878D82A}">
                    <a16:rowId xmlns:a16="http://schemas.microsoft.com/office/drawing/2014/main" val="3202933299"/>
                  </a:ext>
                </a:extLst>
              </a:tr>
              <a:tr h="370840">
                <a:tc>
                  <a:txBody>
                    <a:bodyPr/>
                    <a:lstStyle/>
                    <a:p>
                      <a:r>
                        <a:rPr lang="en-GB" b="1">
                          <a:effectLst/>
                        </a:rPr>
                        <a:t>Days since the last edit in the area</a:t>
                      </a:r>
                    </a:p>
                  </a:txBody>
                  <a:tcPr marL="47625" marR="47625" marT="47625" marB="47625" anchor="ctr"/>
                </a:tc>
                <a:tc>
                  <a:txBody>
                    <a:bodyPr/>
                    <a:lstStyle/>
                    <a:p>
                      <a:r>
                        <a:rPr lang="en-GB" dirty="0">
                          <a:effectLst/>
                        </a:rPr>
                        <a:t>Inversed, scaled</a:t>
                      </a:r>
                    </a:p>
                  </a:txBody>
                  <a:tcPr marL="47625" marR="47625" marT="47625" marB="47625" anchor="ctr"/>
                </a:tc>
                <a:extLst>
                  <a:ext uri="{0D108BD9-81ED-4DB2-BD59-A6C34878D82A}">
                    <a16:rowId xmlns:a16="http://schemas.microsoft.com/office/drawing/2014/main" val="1672403802"/>
                  </a:ext>
                </a:extLst>
              </a:tr>
              <a:tr h="370840">
                <a:tc>
                  <a:txBody>
                    <a:bodyPr/>
                    <a:lstStyle/>
                    <a:p>
                      <a:r>
                        <a:rPr lang="en-GB" b="1" dirty="0">
                          <a:effectLst/>
                        </a:rPr>
                        <a:t>Proportion of buildings with full address</a:t>
                      </a:r>
                    </a:p>
                  </a:txBody>
                  <a:tcPr marL="47625" marR="47625" marT="47625" marB="47625" anchor="ctr"/>
                </a:tc>
                <a:tc>
                  <a:txBody>
                    <a:bodyPr/>
                    <a:lstStyle/>
                    <a:p>
                      <a:r>
                        <a:rPr lang="en-GB" dirty="0">
                          <a:effectLst/>
                        </a:rPr>
                        <a:t>-1 if 0%, 0 if no buildings</a:t>
                      </a:r>
                    </a:p>
                  </a:txBody>
                  <a:tcPr marL="47625" marR="47625" marT="47625" marB="47625" anchor="ctr"/>
                </a:tc>
                <a:extLst>
                  <a:ext uri="{0D108BD9-81ED-4DB2-BD59-A6C34878D82A}">
                    <a16:rowId xmlns:a16="http://schemas.microsoft.com/office/drawing/2014/main" val="2474037189"/>
                  </a:ext>
                </a:extLst>
              </a:tr>
            </a:tbl>
          </a:graphicData>
        </a:graphic>
      </p:graphicFrame>
      <p:sp>
        <p:nvSpPr>
          <p:cNvPr id="9" name="Content Placeholder 7">
            <a:extLst>
              <a:ext uri="{FF2B5EF4-FFF2-40B4-BE49-F238E27FC236}">
                <a16:creationId xmlns:a16="http://schemas.microsoft.com/office/drawing/2014/main" id="{217A3669-A8C3-354E-984C-E0653A44B2FF}"/>
              </a:ext>
            </a:extLst>
          </p:cNvPr>
          <p:cNvSpPr txBox="1">
            <a:spLocks/>
          </p:cNvSpPr>
          <p:nvPr/>
        </p:nvSpPr>
        <p:spPr bwMode="auto">
          <a:xfrm>
            <a:off x="457200" y="1447204"/>
            <a:ext cx="8229600" cy="12032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ts val="14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285750" indent="-285750">
              <a:buFont typeface="Arial" panose="020B0604020202020204" pitchFamily="34" charset="0"/>
              <a:buChar char="•"/>
            </a:pPr>
            <a:r>
              <a:rPr lang="en-GB" sz="2400" b="1" dirty="0"/>
              <a:t>Intrinsic</a:t>
            </a:r>
            <a:r>
              <a:rPr lang="en-GB" sz="2400" dirty="0"/>
              <a:t> quality indicator based on Barron et al. (2014)</a:t>
            </a:r>
          </a:p>
          <a:p>
            <a:pPr marL="285750" indent="-285750">
              <a:buFont typeface="Arial" panose="020B0604020202020204" pitchFamily="34" charset="0"/>
              <a:buChar char="•"/>
            </a:pPr>
            <a:r>
              <a:rPr lang="en-GB" sz="2400" dirty="0"/>
              <a:t>Calculated as a linear combination of:</a:t>
            </a:r>
            <a:endParaRPr lang="en-US" sz="2400" dirty="0"/>
          </a:p>
        </p:txBody>
      </p:sp>
    </p:spTree>
    <p:extLst>
      <p:ext uri="{BB962C8B-B14F-4D97-AF65-F5344CB8AC3E}">
        <p14:creationId xmlns:p14="http://schemas.microsoft.com/office/powerpoint/2010/main" val="1748546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0032C1-19E1-DB43-A20B-FB71E1A97DC3}"/>
              </a:ext>
            </a:extLst>
          </p:cNvPr>
          <p:cNvSpPr>
            <a:spLocks noGrp="1"/>
          </p:cNvSpPr>
          <p:nvPr>
            <p:ph type="title"/>
          </p:nvPr>
        </p:nvSpPr>
        <p:spPr/>
        <p:txBody>
          <a:bodyPr/>
          <a:lstStyle/>
          <a:p>
            <a:r>
              <a:rPr lang="en-GB" dirty="0"/>
              <a:t>Replicating CRESH study</a:t>
            </a:r>
            <a:endParaRPr lang="en-US" dirty="0"/>
          </a:p>
        </p:txBody>
      </p:sp>
      <p:pic>
        <p:nvPicPr>
          <p:cNvPr id="6" name="Picture 5">
            <a:extLst>
              <a:ext uri="{FF2B5EF4-FFF2-40B4-BE49-F238E27FC236}">
                <a16:creationId xmlns:a16="http://schemas.microsoft.com/office/drawing/2014/main" id="{E57CDD33-929F-4443-B094-56E4DD8C39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844"/>
          <a:stretch/>
        </p:blipFill>
        <p:spPr>
          <a:xfrm>
            <a:off x="730926" y="3246275"/>
            <a:ext cx="3839018" cy="3240000"/>
          </a:xfrm>
          <a:prstGeom prst="rect">
            <a:avLst/>
          </a:prstGeom>
        </p:spPr>
      </p:pic>
      <p:sp>
        <p:nvSpPr>
          <p:cNvPr id="12" name="Content Placeholder 7">
            <a:extLst>
              <a:ext uri="{FF2B5EF4-FFF2-40B4-BE49-F238E27FC236}">
                <a16:creationId xmlns:a16="http://schemas.microsoft.com/office/drawing/2014/main" id="{B208F78C-61A4-ED43-85E7-D33F6228F724}"/>
              </a:ext>
            </a:extLst>
          </p:cNvPr>
          <p:cNvSpPr txBox="1">
            <a:spLocks/>
          </p:cNvSpPr>
          <p:nvPr/>
        </p:nvSpPr>
        <p:spPr bwMode="auto">
          <a:xfrm>
            <a:off x="457200" y="1447204"/>
            <a:ext cx="8229600" cy="20710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ts val="14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pPr>
            <a:r>
              <a:rPr lang="en-GB" sz="2400" dirty="0"/>
              <a:t>The overall conclusions are essentially </a:t>
            </a:r>
            <a:r>
              <a:rPr lang="en-GB" sz="2400" b="1" dirty="0"/>
              <a:t>identical</a:t>
            </a:r>
          </a:p>
          <a:p>
            <a:pPr marL="815975" lvl="1" indent="-342900">
              <a:spcBef>
                <a:spcPts val="0"/>
              </a:spcBef>
              <a:buFont typeface="Arial" panose="020B0604020202020204" pitchFamily="34" charset="0"/>
              <a:buChar char="•"/>
            </a:pPr>
            <a:r>
              <a:rPr lang="en-GB" sz="2200" dirty="0"/>
              <a:t>significant </a:t>
            </a:r>
            <a:r>
              <a:rPr lang="en-GB" sz="2200" b="1" dirty="0"/>
              <a:t>positive correlation </a:t>
            </a:r>
            <a:r>
              <a:rPr lang="en-GB" sz="2200" dirty="0"/>
              <a:t>between density of alcohol outlets and incidence of alcohol related harms</a:t>
            </a:r>
          </a:p>
          <a:p>
            <a:pPr marL="815975" lvl="1" indent="-342900">
              <a:spcBef>
                <a:spcPts val="0"/>
              </a:spcBef>
              <a:buFont typeface="Arial" panose="020B0604020202020204" pitchFamily="34" charset="0"/>
              <a:buChar char="•"/>
            </a:pPr>
            <a:r>
              <a:rPr lang="en-GB" sz="2200" dirty="0"/>
              <a:t>an </a:t>
            </a:r>
            <a:r>
              <a:rPr lang="en-GB" sz="2200" b="1" dirty="0"/>
              <a:t>effect size</a:t>
            </a:r>
            <a:r>
              <a:rPr lang="en-GB" sz="2200" dirty="0"/>
              <a:t> which is comparable (though smaller)</a:t>
            </a:r>
          </a:p>
        </p:txBody>
      </p:sp>
      <p:sp>
        <p:nvSpPr>
          <p:cNvPr id="13" name="Content Placeholder 7">
            <a:extLst>
              <a:ext uri="{FF2B5EF4-FFF2-40B4-BE49-F238E27FC236}">
                <a16:creationId xmlns:a16="http://schemas.microsoft.com/office/drawing/2014/main" id="{5C4F4822-FEBC-5640-A266-3FBAF1310A98}"/>
              </a:ext>
            </a:extLst>
          </p:cNvPr>
          <p:cNvSpPr txBox="1">
            <a:spLocks/>
          </p:cNvSpPr>
          <p:nvPr/>
        </p:nvSpPr>
        <p:spPr bwMode="auto">
          <a:xfrm>
            <a:off x="5088835" y="3830748"/>
            <a:ext cx="3293165" cy="20710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ts val="14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pPr>
            <a:r>
              <a:rPr lang="en-GB" sz="2400" dirty="0"/>
              <a:t>The correlation between OSM-based estimates and CRESH is stronger where the quality index is higher</a:t>
            </a:r>
          </a:p>
        </p:txBody>
      </p:sp>
    </p:spTree>
    <p:extLst>
      <p:ext uri="{BB962C8B-B14F-4D97-AF65-F5344CB8AC3E}">
        <p14:creationId xmlns:p14="http://schemas.microsoft.com/office/powerpoint/2010/main" val="3488055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EA2F7-A519-084C-BDD2-4008928A7C3C}"/>
              </a:ext>
            </a:extLst>
          </p:cNvPr>
          <p:cNvSpPr>
            <a:spLocks noGrp="1"/>
          </p:cNvSpPr>
          <p:nvPr>
            <p:ph type="title"/>
          </p:nvPr>
        </p:nvSpPr>
        <p:spPr>
          <a:xfrm>
            <a:off x="5168900" y="1371600"/>
            <a:ext cx="3661916" cy="1574800"/>
          </a:xfrm>
        </p:spPr>
        <p:txBody>
          <a:bodyPr/>
          <a:lstStyle/>
          <a:p>
            <a:r>
              <a:rPr lang="en-GB" dirty="0"/>
              <a:t>Analysis of global </a:t>
            </a:r>
            <a:r>
              <a:rPr lang="en-GB" b="1" dirty="0"/>
              <a:t>gazetteers</a:t>
            </a:r>
          </a:p>
        </p:txBody>
      </p:sp>
      <p:sp>
        <p:nvSpPr>
          <p:cNvPr id="5" name="Content Placeholder 4">
            <a:extLst>
              <a:ext uri="{FF2B5EF4-FFF2-40B4-BE49-F238E27FC236}">
                <a16:creationId xmlns:a16="http://schemas.microsoft.com/office/drawing/2014/main" id="{1658CD99-FE90-D64C-9BFF-36EF9B5ACE6E}"/>
              </a:ext>
            </a:extLst>
          </p:cNvPr>
          <p:cNvSpPr>
            <a:spLocks noGrp="1"/>
          </p:cNvSpPr>
          <p:nvPr>
            <p:ph idx="1"/>
          </p:nvPr>
        </p:nvSpPr>
        <p:spPr>
          <a:xfrm>
            <a:off x="5168900" y="3200400"/>
            <a:ext cx="3661916" cy="2748880"/>
          </a:xfrm>
        </p:spPr>
        <p:txBody>
          <a:bodyPr/>
          <a:lstStyle/>
          <a:p>
            <a:r>
              <a:rPr lang="en-GB" sz="2200" dirty="0"/>
              <a:t>with E Acheson and RS Purves</a:t>
            </a:r>
          </a:p>
          <a:p>
            <a:r>
              <a:rPr lang="en-GB" sz="2200" dirty="0" err="1"/>
              <a:t>GeoNames</a:t>
            </a:r>
            <a:r>
              <a:rPr lang="en-GB" sz="2200" dirty="0"/>
              <a:t> and         Getty TGN</a:t>
            </a:r>
          </a:p>
          <a:p>
            <a:r>
              <a:rPr lang="en-GB" sz="2200" dirty="0"/>
              <a:t>patterns of coverage</a:t>
            </a:r>
          </a:p>
        </p:txBody>
      </p:sp>
      <p:pic>
        <p:nvPicPr>
          <p:cNvPr id="10" name="Content Placeholder 9">
            <a:extLst>
              <a:ext uri="{FF2B5EF4-FFF2-40B4-BE49-F238E27FC236}">
                <a16:creationId xmlns:a16="http://schemas.microsoft.com/office/drawing/2014/main" id="{99A671CA-A778-3F4F-A983-9C6393069668}"/>
              </a:ext>
            </a:extLst>
          </p:cNvPr>
          <p:cNvPicPr>
            <a:picLocks noGrp="1" noChangeAspect="1"/>
          </p:cNvPicPr>
          <p:nvPr>
            <p:ph idx="10"/>
          </p:nvPr>
        </p:nvPicPr>
        <p:blipFill rotWithShape="1">
          <a:blip r:embed="rId2" cstate="print">
            <a:extLst>
              <a:ext uri="{28A0092B-C50C-407E-A947-70E740481C1C}">
                <a14:useLocalDpi xmlns:a14="http://schemas.microsoft.com/office/drawing/2010/main" val="0"/>
              </a:ext>
            </a:extLst>
          </a:blip>
          <a:srcRect r="29232"/>
          <a:stretch/>
        </p:blipFill>
        <p:spPr>
          <a:xfrm>
            <a:off x="1" y="-1"/>
            <a:ext cx="4851399" cy="6840000"/>
          </a:xfrm>
        </p:spPr>
      </p:pic>
    </p:spTree>
    <p:extLst>
      <p:ext uri="{BB962C8B-B14F-4D97-AF65-F5344CB8AC3E}">
        <p14:creationId xmlns:p14="http://schemas.microsoft.com/office/powerpoint/2010/main" val="115162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0032C1-19E1-DB43-A20B-FB71E1A97DC3}"/>
              </a:ext>
            </a:extLst>
          </p:cNvPr>
          <p:cNvSpPr>
            <a:spLocks noGrp="1"/>
          </p:cNvSpPr>
          <p:nvPr>
            <p:ph type="title"/>
          </p:nvPr>
        </p:nvSpPr>
        <p:spPr/>
        <p:txBody>
          <a:bodyPr/>
          <a:lstStyle/>
          <a:p>
            <a:r>
              <a:rPr lang="en-GB" dirty="0"/>
              <a:t>Comparing </a:t>
            </a:r>
            <a:r>
              <a:rPr lang="en-GB" dirty="0" err="1"/>
              <a:t>GeoNames</a:t>
            </a:r>
            <a:r>
              <a:rPr lang="en-GB" dirty="0"/>
              <a:t> and TGN</a:t>
            </a:r>
            <a:endParaRPr lang="en-US" dirty="0"/>
          </a:p>
        </p:txBody>
      </p:sp>
      <p:sp>
        <p:nvSpPr>
          <p:cNvPr id="9" name="Content Placeholder 7">
            <a:extLst>
              <a:ext uri="{FF2B5EF4-FFF2-40B4-BE49-F238E27FC236}">
                <a16:creationId xmlns:a16="http://schemas.microsoft.com/office/drawing/2014/main" id="{217A3669-A8C3-354E-984C-E0653A44B2FF}"/>
              </a:ext>
            </a:extLst>
          </p:cNvPr>
          <p:cNvSpPr txBox="1">
            <a:spLocks/>
          </p:cNvSpPr>
          <p:nvPr/>
        </p:nvSpPr>
        <p:spPr bwMode="auto">
          <a:xfrm>
            <a:off x="-2286000" y="3518258"/>
            <a:ext cx="8229600" cy="12032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ts val="14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285750" indent="-285750">
              <a:buFont typeface="Arial" panose="020B0604020202020204" pitchFamily="34" charset="0"/>
              <a:buChar char="•"/>
            </a:pPr>
            <a:endParaRPr lang="en-US" sz="2200" dirty="0"/>
          </a:p>
        </p:txBody>
      </p:sp>
      <p:sp>
        <p:nvSpPr>
          <p:cNvPr id="12" name="Content Placeholder 7">
            <a:extLst>
              <a:ext uri="{FF2B5EF4-FFF2-40B4-BE49-F238E27FC236}">
                <a16:creationId xmlns:a16="http://schemas.microsoft.com/office/drawing/2014/main" id="{B208F78C-61A4-ED43-85E7-D33F6228F724}"/>
              </a:ext>
            </a:extLst>
          </p:cNvPr>
          <p:cNvSpPr txBox="1">
            <a:spLocks/>
          </p:cNvSpPr>
          <p:nvPr/>
        </p:nvSpPr>
        <p:spPr bwMode="auto">
          <a:xfrm>
            <a:off x="457200" y="1447204"/>
            <a:ext cx="8229600" cy="20710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ts val="14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800">
                <a:solidFill>
                  <a:schemeClr val="tx1"/>
                </a:solidFill>
                <a:latin typeface="+mn-lt"/>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pPr>
            <a:r>
              <a:rPr lang="en-GB" sz="2400" dirty="0"/>
              <a:t>Two distinct levels of coverages</a:t>
            </a:r>
            <a:endParaRPr lang="en-GB" sz="2400" b="1" dirty="0"/>
          </a:p>
          <a:p>
            <a:pPr marL="815975" lvl="1" indent="-342900">
              <a:spcBef>
                <a:spcPts val="0"/>
              </a:spcBef>
              <a:buFont typeface="Arial" panose="020B0604020202020204" pitchFamily="34" charset="0"/>
              <a:buChar char="•"/>
            </a:pPr>
            <a:r>
              <a:rPr lang="en-GB" sz="2200" dirty="0"/>
              <a:t>in “high coverage” countries, TGN same order of magnitude as counts in </a:t>
            </a:r>
            <a:r>
              <a:rPr lang="en-GB" sz="2200" dirty="0" err="1"/>
              <a:t>GeoNames</a:t>
            </a:r>
            <a:endParaRPr lang="en-GB" sz="2200" dirty="0"/>
          </a:p>
          <a:p>
            <a:pPr marL="815975" lvl="1" indent="-342900">
              <a:spcBef>
                <a:spcPts val="0"/>
              </a:spcBef>
              <a:buFont typeface="Arial" panose="020B0604020202020204" pitchFamily="34" charset="0"/>
              <a:buChar char="•"/>
            </a:pPr>
            <a:r>
              <a:rPr lang="en-GB" sz="2200" dirty="0"/>
              <a:t>in “low coverage” countries, </a:t>
            </a:r>
            <a:r>
              <a:rPr lang="en-GB" sz="2200" dirty="0" err="1"/>
              <a:t>GeoNames</a:t>
            </a:r>
            <a:r>
              <a:rPr lang="en-GB" sz="2200" dirty="0"/>
              <a:t> has over 60 times as much content as TGN</a:t>
            </a:r>
          </a:p>
        </p:txBody>
      </p:sp>
      <p:pic>
        <p:nvPicPr>
          <p:cNvPr id="3" name="Picture 2">
            <a:extLst>
              <a:ext uri="{FF2B5EF4-FFF2-40B4-BE49-F238E27FC236}">
                <a16:creationId xmlns:a16="http://schemas.microsoft.com/office/drawing/2014/main" id="{452C4809-CA38-9E45-BD96-58899D471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33" y="3405532"/>
            <a:ext cx="6787709" cy="3240000"/>
          </a:xfrm>
          <a:prstGeom prst="rect">
            <a:avLst/>
          </a:prstGeom>
        </p:spPr>
      </p:pic>
    </p:spTree>
    <p:extLst>
      <p:ext uri="{BB962C8B-B14F-4D97-AF65-F5344CB8AC3E}">
        <p14:creationId xmlns:p14="http://schemas.microsoft.com/office/powerpoint/2010/main" val="232792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0032C1-19E1-DB43-A20B-FB71E1A97DC3}"/>
              </a:ext>
            </a:extLst>
          </p:cNvPr>
          <p:cNvSpPr>
            <a:spLocks noGrp="1"/>
          </p:cNvSpPr>
          <p:nvPr>
            <p:ph type="title"/>
          </p:nvPr>
        </p:nvSpPr>
        <p:spPr/>
        <p:txBody>
          <a:bodyPr/>
          <a:lstStyle/>
          <a:p>
            <a:r>
              <a:rPr lang="en-GB" dirty="0" err="1"/>
              <a:t>GeoNames</a:t>
            </a:r>
            <a:r>
              <a:rPr lang="en-GB" dirty="0"/>
              <a:t> and TGN in Great Britain</a:t>
            </a:r>
            <a:endParaRPr lang="en-US" dirty="0"/>
          </a:p>
        </p:txBody>
      </p:sp>
      <p:pic>
        <p:nvPicPr>
          <p:cNvPr id="6" name="Picture 5">
            <a:extLst>
              <a:ext uri="{FF2B5EF4-FFF2-40B4-BE49-F238E27FC236}">
                <a16:creationId xmlns:a16="http://schemas.microsoft.com/office/drawing/2014/main" id="{DEECFD45-06D8-304A-8F46-F9EBD342459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52002" y="3099435"/>
            <a:ext cx="5039995" cy="3758565"/>
          </a:xfrm>
          <a:prstGeom prst="rect">
            <a:avLst/>
          </a:prstGeom>
        </p:spPr>
      </p:pic>
      <p:graphicFrame>
        <p:nvGraphicFramePr>
          <p:cNvPr id="4" name="Table 3">
            <a:extLst>
              <a:ext uri="{FF2B5EF4-FFF2-40B4-BE49-F238E27FC236}">
                <a16:creationId xmlns:a16="http://schemas.microsoft.com/office/drawing/2014/main" id="{EE61B9E2-97E8-D643-B9DB-A465416FE16E}"/>
              </a:ext>
            </a:extLst>
          </p:cNvPr>
          <p:cNvGraphicFramePr>
            <a:graphicFrameLocks noGrp="1"/>
          </p:cNvGraphicFramePr>
          <p:nvPr>
            <p:extLst>
              <p:ext uri="{D42A27DB-BD31-4B8C-83A1-F6EECF244321}">
                <p14:modId xmlns:p14="http://schemas.microsoft.com/office/powerpoint/2010/main" val="2972332520"/>
              </p:ext>
            </p:extLst>
          </p:nvPr>
        </p:nvGraphicFramePr>
        <p:xfrm>
          <a:off x="457198" y="1478887"/>
          <a:ext cx="8100000" cy="1524000"/>
        </p:xfrm>
        <a:graphic>
          <a:graphicData uri="http://schemas.openxmlformats.org/drawingml/2006/table">
            <a:tbl>
              <a:tblPr firstRow="1">
                <a:tableStyleId>{5C22544A-7EE6-4342-B048-85BDC9FD1C3A}</a:tableStyleId>
              </a:tblPr>
              <a:tblGrid>
                <a:gridCol w="3780000">
                  <a:extLst>
                    <a:ext uri="{9D8B030D-6E8A-4147-A177-3AD203B41FA5}">
                      <a16:colId xmlns:a16="http://schemas.microsoft.com/office/drawing/2014/main" val="642298487"/>
                    </a:ext>
                  </a:extLst>
                </a:gridCol>
                <a:gridCol w="2160000">
                  <a:extLst>
                    <a:ext uri="{9D8B030D-6E8A-4147-A177-3AD203B41FA5}">
                      <a16:colId xmlns:a16="http://schemas.microsoft.com/office/drawing/2014/main" val="1935211507"/>
                    </a:ext>
                  </a:extLst>
                </a:gridCol>
                <a:gridCol w="2160000">
                  <a:extLst>
                    <a:ext uri="{9D8B030D-6E8A-4147-A177-3AD203B41FA5}">
                      <a16:colId xmlns:a16="http://schemas.microsoft.com/office/drawing/2014/main" val="2078822259"/>
                    </a:ext>
                  </a:extLst>
                </a:gridCol>
              </a:tblGrid>
              <a:tr h="0">
                <a:tc>
                  <a:txBody>
                    <a:bodyPr/>
                    <a:lstStyle/>
                    <a:p>
                      <a:pPr algn="just">
                        <a:spcAft>
                          <a:spcPts val="0"/>
                        </a:spcAft>
                      </a:pPr>
                      <a:r>
                        <a:rPr lang="en-CA" sz="2000" dirty="0">
                          <a:effectLst/>
                        </a:rPr>
                        <a:t>Gazetteer</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CA" sz="2000" dirty="0">
                          <a:effectLst/>
                        </a:rPr>
                        <a:t>Features</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CA" sz="2000" dirty="0">
                          <a:effectLst/>
                        </a:rPr>
                        <a:t>Pop place</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75163562"/>
                  </a:ext>
                </a:extLst>
              </a:tr>
              <a:tr h="0">
                <a:tc>
                  <a:txBody>
                    <a:bodyPr/>
                    <a:lstStyle/>
                    <a:p>
                      <a:pPr algn="just">
                        <a:spcAft>
                          <a:spcPts val="0"/>
                        </a:spcAft>
                      </a:pPr>
                      <a:r>
                        <a:rPr lang="en-CA" sz="2000" dirty="0" err="1">
                          <a:effectLst/>
                        </a:rPr>
                        <a:t>GeoNames</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spcAft>
                          <a:spcPts val="0"/>
                        </a:spcAft>
                      </a:pPr>
                      <a:r>
                        <a:rPr lang="en-CA" sz="2000" dirty="0">
                          <a:effectLst/>
                        </a:rPr>
                        <a:t>54,701</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spcAft>
                          <a:spcPts val="0"/>
                        </a:spcAft>
                      </a:pPr>
                      <a:r>
                        <a:rPr lang="en-CA" sz="2000" dirty="0">
                          <a:effectLst/>
                        </a:rPr>
                        <a:t>16,475</a:t>
                      </a:r>
                    </a:p>
                  </a:txBody>
                  <a:tcPr marL="68580" marR="68580" marT="0" marB="0"/>
                </a:tc>
                <a:extLst>
                  <a:ext uri="{0D108BD9-81ED-4DB2-BD59-A6C34878D82A}">
                    <a16:rowId xmlns:a16="http://schemas.microsoft.com/office/drawing/2014/main" val="2068809476"/>
                  </a:ext>
                </a:extLst>
              </a:tr>
              <a:tr h="0">
                <a:tc>
                  <a:txBody>
                    <a:bodyPr/>
                    <a:lstStyle/>
                    <a:p>
                      <a:pPr algn="just">
                        <a:spcAft>
                          <a:spcPts val="0"/>
                        </a:spcAft>
                      </a:pPr>
                      <a:r>
                        <a:rPr lang="en-CA" sz="2000" dirty="0">
                          <a:effectLst/>
                        </a:rPr>
                        <a:t>Getty TGN</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spcAft>
                          <a:spcPts val="0"/>
                        </a:spcAft>
                      </a:pPr>
                      <a:r>
                        <a:rPr lang="en-CA" sz="2000" dirty="0">
                          <a:effectLst/>
                        </a:rPr>
                        <a:t>24,003</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spcAft>
                          <a:spcPts val="0"/>
                        </a:spcAft>
                      </a:pPr>
                      <a:r>
                        <a:rPr lang="en-CA" sz="2000" dirty="0">
                          <a:effectLst/>
                        </a:rPr>
                        <a:t>16,816</a:t>
                      </a:r>
                    </a:p>
                  </a:txBody>
                  <a:tcPr marL="68580" marR="68580" marT="0" marB="0"/>
                </a:tc>
                <a:extLst>
                  <a:ext uri="{0D108BD9-81ED-4DB2-BD59-A6C34878D82A}">
                    <a16:rowId xmlns:a16="http://schemas.microsoft.com/office/drawing/2014/main" val="3072332393"/>
                  </a:ext>
                </a:extLst>
              </a:tr>
              <a:tr h="0">
                <a:tc>
                  <a:txBody>
                    <a:bodyPr/>
                    <a:lstStyle/>
                    <a:p>
                      <a:pPr algn="just">
                        <a:spcAft>
                          <a:spcPts val="0"/>
                        </a:spcAft>
                      </a:pPr>
                      <a:r>
                        <a:rPr lang="en-CA" sz="2000" dirty="0">
                          <a:effectLst/>
                        </a:rPr>
                        <a:t>Ordnance Survey 50k</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spcAft>
                          <a:spcPts val="0"/>
                        </a:spcAft>
                      </a:pPr>
                      <a:r>
                        <a:rPr lang="en-CA" sz="2000" dirty="0">
                          <a:effectLst/>
                        </a:rPr>
                        <a:t>248,626</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spcAft>
                          <a:spcPts val="0"/>
                        </a:spcAft>
                      </a:pPr>
                      <a:endParaRPr lang="en-CA" sz="2000" dirty="0">
                        <a:effectLst/>
                      </a:endParaRPr>
                    </a:p>
                  </a:txBody>
                  <a:tcPr marL="68580" marR="68580" marT="0" marB="0"/>
                </a:tc>
                <a:extLst>
                  <a:ext uri="{0D108BD9-81ED-4DB2-BD59-A6C34878D82A}">
                    <a16:rowId xmlns:a16="http://schemas.microsoft.com/office/drawing/2014/main" val="214857392"/>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CA" sz="2000" dirty="0">
                          <a:effectLst/>
                        </a:rPr>
                        <a:t>Ordnance Survey</a:t>
                      </a:r>
                      <a:r>
                        <a:rPr lang="en-GB" sz="2000" dirty="0">
                          <a:solidFill>
                            <a:srgbClr val="000000"/>
                          </a:solidFill>
                          <a:effectLst/>
                          <a:latin typeface="Times New Roman" panose="02020603050405020304" pitchFamily="18" charset="0"/>
                        </a:rPr>
                        <a:t> </a:t>
                      </a:r>
                      <a:r>
                        <a:rPr lang="en-CA" sz="2000" dirty="0" err="1">
                          <a:effectLst/>
                        </a:rPr>
                        <a:t>OpenNames</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spcAft>
                          <a:spcPts val="0"/>
                        </a:spcAft>
                      </a:pP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2000" dirty="0">
                          <a:effectLst/>
                        </a:rPr>
                        <a:t>41,490</a:t>
                      </a:r>
                    </a:p>
                  </a:txBody>
                  <a:tcPr marL="68580" marR="68580" marT="0" marB="0"/>
                </a:tc>
                <a:extLst>
                  <a:ext uri="{0D108BD9-81ED-4DB2-BD59-A6C34878D82A}">
                    <a16:rowId xmlns:a16="http://schemas.microsoft.com/office/drawing/2014/main" val="1220822150"/>
                  </a:ext>
                </a:extLst>
              </a:tr>
            </a:tbl>
          </a:graphicData>
        </a:graphic>
      </p:graphicFrame>
    </p:spTree>
    <p:extLst>
      <p:ext uri="{BB962C8B-B14F-4D97-AF65-F5344CB8AC3E}">
        <p14:creationId xmlns:p14="http://schemas.microsoft.com/office/powerpoint/2010/main" val="3218563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4E3EF-11DE-E041-969D-2875186F55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304"/>
            <a:ext cx="7197571" cy="5875893"/>
          </a:xfrm>
          <a:prstGeom prst="rect">
            <a:avLst/>
          </a:prstGeom>
        </p:spPr>
      </p:pic>
      <p:sp>
        <p:nvSpPr>
          <p:cNvPr id="9" name="Title 8">
            <a:extLst>
              <a:ext uri="{FF2B5EF4-FFF2-40B4-BE49-F238E27FC236}">
                <a16:creationId xmlns:a16="http://schemas.microsoft.com/office/drawing/2014/main" id="{7D8ACD4C-3011-7E48-9A78-EA39BB024909}"/>
              </a:ext>
            </a:extLst>
          </p:cNvPr>
          <p:cNvSpPr>
            <a:spLocks noGrp="1"/>
          </p:cNvSpPr>
          <p:nvPr>
            <p:ph type="title"/>
          </p:nvPr>
        </p:nvSpPr>
        <p:spPr>
          <a:xfrm>
            <a:off x="7396352" y="2675892"/>
            <a:ext cx="1633245" cy="1506216"/>
          </a:xfrm>
        </p:spPr>
        <p:txBody>
          <a:bodyPr/>
          <a:lstStyle/>
          <a:p>
            <a:r>
              <a:rPr lang="en-GB" dirty="0"/>
              <a:t>Feature types</a:t>
            </a:r>
            <a:endParaRPr lang="en-US" dirty="0"/>
          </a:p>
        </p:txBody>
      </p:sp>
    </p:spTree>
    <p:extLst>
      <p:ext uri="{BB962C8B-B14F-4D97-AF65-F5344CB8AC3E}">
        <p14:creationId xmlns:p14="http://schemas.microsoft.com/office/powerpoint/2010/main" val="1494523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UoL_Red">
  <a:themeElements>
    <a:clrScheme name="Custom 9">
      <a:dk1>
        <a:srgbClr val="595959"/>
      </a:dk1>
      <a:lt1>
        <a:srgbClr val="FFFFFF"/>
      </a:lt1>
      <a:dk2>
        <a:srgbClr val="008CA8"/>
      </a:dk2>
      <a:lt2>
        <a:srgbClr val="FDE6AB"/>
      </a:lt2>
      <a:accent1>
        <a:srgbClr val="C2002F"/>
      </a:accent1>
      <a:accent2>
        <a:srgbClr val="26A699"/>
      </a:accent2>
      <a:accent3>
        <a:srgbClr val="60295E"/>
      </a:accent3>
      <a:accent4>
        <a:srgbClr val="D94242"/>
      </a:accent4>
      <a:accent5>
        <a:srgbClr val="8EB831"/>
      </a:accent5>
      <a:accent6>
        <a:srgbClr val="000000"/>
      </a:accent6>
      <a:hlink>
        <a:srgbClr val="004E77"/>
      </a:hlink>
      <a:folHlink>
        <a:srgbClr val="238F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L_Red" id="{C2BD5635-5DFD-438D-91AC-2B52D0A714A5}" vid="{7B8E6332-01F7-4B03-A7B1-B08796E9B6BE}"/>
    </a:ext>
  </a:extLst>
</a:theme>
</file>

<file path=ppt/theme/theme2.xml><?xml version="1.0" encoding="utf-8"?>
<a:theme xmlns:a="http://schemas.openxmlformats.org/drawingml/2006/main" name="Blue Background">
  <a:themeElements>
    <a:clrScheme name="Custom 10">
      <a:dk1>
        <a:srgbClr val="595959"/>
      </a:dk1>
      <a:lt1>
        <a:srgbClr val="FFFFFF"/>
      </a:lt1>
      <a:dk2>
        <a:srgbClr val="008CA8"/>
      </a:dk2>
      <a:lt2>
        <a:srgbClr val="FDE6AB"/>
      </a:lt2>
      <a:accent1>
        <a:srgbClr val="C2002F"/>
      </a:accent1>
      <a:accent2>
        <a:srgbClr val="26A699"/>
      </a:accent2>
      <a:accent3>
        <a:srgbClr val="60295E"/>
      </a:accent3>
      <a:accent4>
        <a:srgbClr val="D94242"/>
      </a:accent4>
      <a:accent5>
        <a:srgbClr val="8EB831"/>
      </a:accent5>
      <a:accent6>
        <a:srgbClr val="000000"/>
      </a:accent6>
      <a:hlink>
        <a:srgbClr val="FFFFFF"/>
      </a:hlink>
      <a:folHlink>
        <a:srgbClr val="E6E6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ream Background">
  <a:themeElements>
    <a:clrScheme name="Custom 11">
      <a:dk1>
        <a:srgbClr val="595959"/>
      </a:dk1>
      <a:lt1>
        <a:srgbClr val="FFFFFF"/>
      </a:lt1>
      <a:dk2>
        <a:srgbClr val="008CA8"/>
      </a:dk2>
      <a:lt2>
        <a:srgbClr val="FDE6AB"/>
      </a:lt2>
      <a:accent1>
        <a:srgbClr val="C2002F"/>
      </a:accent1>
      <a:accent2>
        <a:srgbClr val="26A699"/>
      </a:accent2>
      <a:accent3>
        <a:srgbClr val="60295E"/>
      </a:accent3>
      <a:accent4>
        <a:srgbClr val="D94242"/>
      </a:accent4>
      <a:accent5>
        <a:srgbClr val="8EB831"/>
      </a:accent5>
      <a:accent6>
        <a:srgbClr val="000000"/>
      </a:accent6>
      <a:hlink>
        <a:srgbClr val="004E77"/>
      </a:hlink>
      <a:folHlink>
        <a:srgbClr val="238F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oL_2017">
  <a:themeElements>
    <a:clrScheme name="titles">
      <a:dk1>
        <a:srgbClr val="515B70"/>
      </a:dk1>
      <a:lt1>
        <a:srgbClr val="FFFFFF"/>
      </a:lt1>
      <a:dk2>
        <a:srgbClr val="B9202F"/>
      </a:dk2>
      <a:lt2>
        <a:srgbClr val="CACBCA"/>
      </a:lt2>
      <a:accent1>
        <a:srgbClr val="EE302F"/>
      </a:accent1>
      <a:accent2>
        <a:srgbClr val="EB6F1A"/>
      </a:accent2>
      <a:accent3>
        <a:srgbClr val="497728"/>
      </a:accent3>
      <a:accent4>
        <a:srgbClr val="8CBAD2"/>
      </a:accent4>
      <a:accent5>
        <a:srgbClr val="B39243"/>
      </a:accent5>
      <a:accent6>
        <a:srgbClr val="706359"/>
      </a:accent6>
      <a:hlink>
        <a:srgbClr val="004E77"/>
      </a:hlink>
      <a:folHlink>
        <a:srgbClr val="C6C6C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vert="horz" wrap="square" lIns="91440" tIns="45720" rIns="91440" bIns="45720" numCol="1" anchor="ctr" anchorCtr="0" compatLnSpc="1">
        <a:prstTxWarp prst="textNoShape">
          <a:avLst/>
        </a:prstTxWarp>
      </a:bodyPr>
      <a:lstStyle>
        <a:defPPr>
          <a:defRPr sz="800" spc="300" dirty="0" smtClean="0">
            <a:solidFill>
              <a:srgbClr val="5D6770"/>
            </a:solidFill>
            <a:latin typeface="Adobe Caslon Pro" charset="0"/>
            <a:ea typeface="Adobe Caslon Pro" charset="0"/>
            <a:cs typeface="Adobe Caslon Pro"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L_2017" id="{DE1C7EB0-970D-4B2E-AB84-7B0DC94FB362}" vid="{896F708E-80C5-4D37-985F-542F15BA329F}"/>
    </a:ext>
  </a:extLst>
</a:theme>
</file>

<file path=ppt/theme/theme5.xml><?xml version="1.0" encoding="utf-8"?>
<a:theme xmlns:a="http://schemas.openxmlformats.org/drawingml/2006/main" name="White Background">
  <a:themeElements>
    <a:clrScheme name="Custom 4">
      <a:dk1>
        <a:srgbClr val="515B70"/>
      </a:dk1>
      <a:lt1>
        <a:srgbClr val="FFFFFF"/>
      </a:lt1>
      <a:dk2>
        <a:srgbClr val="B9202F"/>
      </a:dk2>
      <a:lt2>
        <a:srgbClr val="CACBCA"/>
      </a:lt2>
      <a:accent1>
        <a:srgbClr val="B9202F"/>
      </a:accent1>
      <a:accent2>
        <a:srgbClr val="EB6F1A"/>
      </a:accent2>
      <a:accent3>
        <a:srgbClr val="497728"/>
      </a:accent3>
      <a:accent4>
        <a:srgbClr val="8CBAD2"/>
      </a:accent4>
      <a:accent5>
        <a:srgbClr val="B39243"/>
      </a:accent5>
      <a:accent6>
        <a:srgbClr val="706359"/>
      </a:accent6>
      <a:hlink>
        <a:srgbClr val="004E77"/>
      </a:hlink>
      <a:folHlink>
        <a:srgbClr val="CACB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ection Heading">
  <a:themeElements>
    <a:clrScheme name="Headings">
      <a:dk1>
        <a:srgbClr val="515B70"/>
      </a:dk1>
      <a:lt1>
        <a:srgbClr val="FFFFFF"/>
      </a:lt1>
      <a:dk2>
        <a:srgbClr val="008CA8"/>
      </a:dk2>
      <a:lt2>
        <a:srgbClr val="FDE6AB"/>
      </a:lt2>
      <a:accent1>
        <a:srgbClr val="B9202F"/>
      </a:accent1>
      <a:accent2>
        <a:srgbClr val="26A699"/>
      </a:accent2>
      <a:accent3>
        <a:srgbClr val="60295E"/>
      </a:accent3>
      <a:accent4>
        <a:srgbClr val="D94242"/>
      </a:accent4>
      <a:accent5>
        <a:srgbClr val="8EB831"/>
      </a:accent5>
      <a:accent6>
        <a:srgbClr val="000000"/>
      </a:accent6>
      <a:hlink>
        <a:srgbClr val="FFFFFF"/>
      </a:hlink>
      <a:folHlink>
        <a:srgbClr val="E6E6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ream Background">
  <a:themeElements>
    <a:clrScheme name="Custom 12">
      <a:dk1>
        <a:srgbClr val="515B70"/>
      </a:dk1>
      <a:lt1>
        <a:srgbClr val="FFFFFF"/>
      </a:lt1>
      <a:dk2>
        <a:srgbClr val="515B70"/>
      </a:dk2>
      <a:lt2>
        <a:srgbClr val="FDE6AB"/>
      </a:lt2>
      <a:accent1>
        <a:srgbClr val="000000"/>
      </a:accent1>
      <a:accent2>
        <a:srgbClr val="26A699"/>
      </a:accent2>
      <a:accent3>
        <a:srgbClr val="60295E"/>
      </a:accent3>
      <a:accent4>
        <a:srgbClr val="D94242"/>
      </a:accent4>
      <a:accent5>
        <a:srgbClr val="8EB831"/>
      </a:accent5>
      <a:accent6>
        <a:srgbClr val="000000"/>
      </a:accent6>
      <a:hlink>
        <a:srgbClr val="004E77"/>
      </a:hlink>
      <a:folHlink>
        <a:srgbClr val="238F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UoL_Red</Template>
  <TotalTime>1558</TotalTime>
  <Words>2251</Words>
  <Application>Microsoft Office PowerPoint</Application>
  <PresentationFormat>On-screen Show (4:3)</PresentationFormat>
  <Paragraphs>280</Paragraphs>
  <Slides>37</Slides>
  <Notes>19</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37</vt:i4>
      </vt:variant>
    </vt:vector>
  </HeadingPairs>
  <TitlesOfParts>
    <vt:vector size="51" baseType="lpstr">
      <vt:lpstr>Adobe Caslon Pro</vt:lpstr>
      <vt:lpstr>Arial</vt:lpstr>
      <vt:lpstr>Avenir Book</vt:lpstr>
      <vt:lpstr>Calibri</vt:lpstr>
      <vt:lpstr>Frutiger 55 Roman</vt:lpstr>
      <vt:lpstr>Times New Roman</vt:lpstr>
      <vt:lpstr>Trebuchet MS</vt:lpstr>
      <vt:lpstr>UoL_Red</vt:lpstr>
      <vt:lpstr>Blue Background</vt:lpstr>
      <vt:lpstr>Cream Background</vt:lpstr>
      <vt:lpstr>UoL_2017</vt:lpstr>
      <vt:lpstr>White Background</vt:lpstr>
      <vt:lpstr>Section Heading</vt:lpstr>
      <vt:lpstr>1_Cream Background</vt:lpstr>
      <vt:lpstr>Geographies of  crowdsourced information  and their implications</vt:lpstr>
      <vt:lpstr>Case studies</vt:lpstr>
      <vt:lpstr>Operationalising VGI in health studies</vt:lpstr>
      <vt:lpstr>Quality indicator</vt:lpstr>
      <vt:lpstr>Replicating CRESH study</vt:lpstr>
      <vt:lpstr>Analysis of global gazetteers</vt:lpstr>
      <vt:lpstr>Comparing GeoNames and TGN</vt:lpstr>
      <vt:lpstr>GeoNames and TGN in Great Britain</vt:lpstr>
      <vt:lpstr>Feature types</vt:lpstr>
      <vt:lpstr>Urban Information Geographies</vt:lpstr>
      <vt:lpstr>Overview</vt:lpstr>
      <vt:lpstr>PowerPoint Presentation</vt:lpstr>
      <vt:lpstr>Findings</vt:lpstr>
      <vt:lpstr>Comparing Twitter and Wikipedia</vt:lpstr>
      <vt:lpstr>A geodemographic approach</vt:lpstr>
      <vt:lpstr>PowerPoint Presentation</vt:lpstr>
      <vt:lpstr>Classification</vt:lpstr>
      <vt:lpstr>Conclusions</vt:lpstr>
      <vt:lpstr>Thank you for your attention.  Any questions?</vt:lpstr>
      <vt:lpstr>Urban Information Geographies</vt:lpstr>
      <vt:lpstr>Descriptive statistics</vt:lpstr>
      <vt:lpstr>Descriptive statistics</vt:lpstr>
      <vt:lpstr>Linear models: Twitter</vt:lpstr>
      <vt:lpstr>Linear models: Twitter</vt:lpstr>
      <vt:lpstr>Linear models: Twitter</vt:lpstr>
      <vt:lpstr>Linear models: Wikipedia</vt:lpstr>
      <vt:lpstr>Linear models: Wikipedia</vt:lpstr>
      <vt:lpstr>Linear models: Twitter and Wikipedia</vt:lpstr>
      <vt:lpstr>Linear models: Twitter and Wikipedia</vt:lpstr>
      <vt:lpstr>Linear models: beta estimates</vt:lpstr>
      <vt:lpstr>Variables geodemogr. classification</vt:lpstr>
      <vt:lpstr>Classification procedure</vt:lpstr>
      <vt:lpstr>Classification procedure</vt:lpstr>
      <vt:lpstr>Bagged clustering</vt:lpstr>
      <vt:lpstr>Comparing clustering methods</vt:lpstr>
      <vt:lpstr>Replication of CRESH study</vt:lpstr>
      <vt:lpstr>Gazetteers models</vt:lpstr>
    </vt:vector>
  </TitlesOfParts>
  <Company>University of Leicester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 Sabbata, Stefano (Dr.)</dc:creator>
  <cp:lastModifiedBy>Stefano De Sabbata</cp:lastModifiedBy>
  <cp:revision>95</cp:revision>
  <dcterms:created xsi:type="dcterms:W3CDTF">2018-04-16T11:11:01Z</dcterms:created>
  <dcterms:modified xsi:type="dcterms:W3CDTF">2018-06-11T20:26:39Z</dcterms:modified>
</cp:coreProperties>
</file>