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72" r:id="rId3"/>
    <p:sldId id="257" r:id="rId4"/>
    <p:sldId id="258" r:id="rId5"/>
    <p:sldId id="259" r:id="rId6"/>
    <p:sldId id="260" r:id="rId7"/>
    <p:sldId id="261" r:id="rId8"/>
    <p:sldId id="262" r:id="rId9"/>
    <p:sldId id="285" r:id="rId10"/>
    <p:sldId id="291" r:id="rId11"/>
    <p:sldId id="295" r:id="rId12"/>
    <p:sldId id="293" r:id="rId13"/>
    <p:sldId id="294" r:id="rId14"/>
    <p:sldId id="264" r:id="rId15"/>
    <p:sldId id="268" r:id="rId16"/>
    <p:sldId id="279" r:id="rId17"/>
    <p:sldId id="269" r:id="rId18"/>
    <p:sldId id="270" r:id="rId19"/>
    <p:sldId id="273" r:id="rId20"/>
    <p:sldId id="276" r:id="rId21"/>
    <p:sldId id="274" r:id="rId22"/>
    <p:sldId id="277" r:id="rId23"/>
    <p:sldId id="278" r:id="rId24"/>
    <p:sldId id="290" r:id="rId25"/>
    <p:sldId id="281" r:id="rId26"/>
    <p:sldId id="287" r:id="rId27"/>
    <p:sldId id="292" r:id="rId28"/>
    <p:sldId id="284" r:id="rId29"/>
    <p:sldId id="280" r:id="rId30"/>
    <p:sldId id="289" r:id="rId31"/>
    <p:sldId id="286" r:id="rId32"/>
    <p:sldId id="275" r:id="rId33"/>
    <p:sldId id="283" r:id="rId34"/>
    <p:sldId id="296" r:id="rId35"/>
    <p:sldId id="288" r:id="rId36"/>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943" autoAdjust="0"/>
  </p:normalViewPr>
  <p:slideViewPr>
    <p:cSldViewPr>
      <p:cViewPr varScale="1">
        <p:scale>
          <a:sx n="87" d="100"/>
          <a:sy n="87" d="100"/>
        </p:scale>
        <p:origin x="-229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a59772\Desktop\OSM\analysebelgie\verkenning_2017\analyse_asus\osm.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p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p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p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784888537280025"/>
          <c:y val="3.1865708933465867E-2"/>
          <c:w val="0.56765065263021131"/>
          <c:h val="0.85751047791053925"/>
        </c:manualLayout>
      </c:layout>
      <c:lineChart>
        <c:grouping val="standard"/>
        <c:varyColors val="0"/>
        <c:ser>
          <c:idx val="0"/>
          <c:order val="0"/>
          <c:tx>
            <c:strRef>
              <c:f>Blad2!$N$15</c:f>
              <c:strCache>
                <c:ptCount val="1"/>
                <c:pt idx="0">
                  <c:v>main road</c:v>
                </c:pt>
              </c:strCache>
            </c:strRef>
          </c:tx>
          <c:cat>
            <c:numRef>
              <c:f>Blad2!$M$16:$M$26</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Blad2!$N$16:$N$26</c:f>
              <c:numCache>
                <c:formatCode>#,##0</c:formatCode>
                <c:ptCount val="11"/>
                <c:pt idx="0">
                  <c:v>64197.61</c:v>
                </c:pt>
                <c:pt idx="1">
                  <c:v>7170483.8799999999</c:v>
                </c:pt>
                <c:pt idx="2">
                  <c:v>13779533.74</c:v>
                </c:pt>
                <c:pt idx="3">
                  <c:v>16784902.489999998</c:v>
                </c:pt>
                <c:pt idx="4">
                  <c:v>18975391.800000001</c:v>
                </c:pt>
                <c:pt idx="5">
                  <c:v>20360913</c:v>
                </c:pt>
                <c:pt idx="6">
                  <c:v>21987405.460000001</c:v>
                </c:pt>
                <c:pt idx="7">
                  <c:v>22385328.489999998</c:v>
                </c:pt>
                <c:pt idx="8">
                  <c:v>22782699.329999998</c:v>
                </c:pt>
                <c:pt idx="9">
                  <c:v>23055785.620000001</c:v>
                </c:pt>
                <c:pt idx="10">
                  <c:v>23171444.239999998</c:v>
                </c:pt>
              </c:numCache>
            </c:numRef>
          </c:val>
          <c:smooth val="0"/>
        </c:ser>
        <c:ser>
          <c:idx val="1"/>
          <c:order val="1"/>
          <c:tx>
            <c:strRef>
              <c:f>Blad2!$O$15</c:f>
              <c:strCache>
                <c:ptCount val="1"/>
                <c:pt idx="0">
                  <c:v>minor road</c:v>
                </c:pt>
              </c:strCache>
            </c:strRef>
          </c:tx>
          <c:cat>
            <c:numRef>
              <c:f>Blad2!$M$16:$M$26</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Blad2!$O$16:$O$26</c:f>
              <c:numCache>
                <c:formatCode>#,##0</c:formatCode>
                <c:ptCount val="11"/>
                <c:pt idx="0">
                  <c:v>109941.86</c:v>
                </c:pt>
                <c:pt idx="1">
                  <c:v>3213148.96</c:v>
                </c:pt>
                <c:pt idx="2">
                  <c:v>14533286.119999999</c:v>
                </c:pt>
                <c:pt idx="3">
                  <c:v>26074449.359999999</c:v>
                </c:pt>
                <c:pt idx="4">
                  <c:v>35652034.369999997</c:v>
                </c:pt>
                <c:pt idx="5">
                  <c:v>43266562.649999999</c:v>
                </c:pt>
                <c:pt idx="6">
                  <c:v>47179807.619999997</c:v>
                </c:pt>
                <c:pt idx="7">
                  <c:v>48178532.07</c:v>
                </c:pt>
                <c:pt idx="8">
                  <c:v>48741583.990000002</c:v>
                </c:pt>
                <c:pt idx="9">
                  <c:v>49054027.439999998</c:v>
                </c:pt>
                <c:pt idx="10">
                  <c:v>49310892.060000002</c:v>
                </c:pt>
              </c:numCache>
            </c:numRef>
          </c:val>
          <c:smooth val="0"/>
        </c:ser>
        <c:ser>
          <c:idx val="2"/>
          <c:order val="2"/>
          <c:tx>
            <c:strRef>
              <c:f>Blad2!$P$15</c:f>
              <c:strCache>
                <c:ptCount val="1"/>
                <c:pt idx="0">
                  <c:v>service roads</c:v>
                </c:pt>
              </c:strCache>
            </c:strRef>
          </c:tx>
          <c:cat>
            <c:numRef>
              <c:f>Blad2!$M$16:$M$26</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Blad2!$P$16:$P$26</c:f>
              <c:numCache>
                <c:formatCode>#,##0</c:formatCode>
                <c:ptCount val="11"/>
                <c:pt idx="0">
                  <c:v>0</c:v>
                </c:pt>
                <c:pt idx="1">
                  <c:v>67406.899999999994</c:v>
                </c:pt>
                <c:pt idx="2">
                  <c:v>421445.84</c:v>
                </c:pt>
                <c:pt idx="3">
                  <c:v>963104.54</c:v>
                </c:pt>
                <c:pt idx="4">
                  <c:v>1709866.31</c:v>
                </c:pt>
                <c:pt idx="5">
                  <c:v>3226377.84</c:v>
                </c:pt>
                <c:pt idx="6">
                  <c:v>4342586.7300000004</c:v>
                </c:pt>
                <c:pt idx="7">
                  <c:v>5295737.1500000004</c:v>
                </c:pt>
                <c:pt idx="8">
                  <c:v>5945652.2999999998</c:v>
                </c:pt>
                <c:pt idx="9">
                  <c:v>6837448.9400000004</c:v>
                </c:pt>
                <c:pt idx="10">
                  <c:v>7433775.5300000003</c:v>
                </c:pt>
              </c:numCache>
            </c:numRef>
          </c:val>
          <c:smooth val="0"/>
        </c:ser>
        <c:ser>
          <c:idx val="3"/>
          <c:order val="3"/>
          <c:tx>
            <c:strRef>
              <c:f>Blad2!$Q$15</c:f>
              <c:strCache>
                <c:ptCount val="1"/>
                <c:pt idx="0">
                  <c:v>tracks</c:v>
                </c:pt>
              </c:strCache>
            </c:strRef>
          </c:tx>
          <c:cat>
            <c:numRef>
              <c:f>Blad2!$M$16:$M$26</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Blad2!$Q$16:$Q$26</c:f>
              <c:numCache>
                <c:formatCode>#,##0</c:formatCode>
                <c:ptCount val="11"/>
                <c:pt idx="0">
                  <c:v>8849.82</c:v>
                </c:pt>
                <c:pt idx="1">
                  <c:v>84907.6</c:v>
                </c:pt>
                <c:pt idx="2">
                  <c:v>983768.64</c:v>
                </c:pt>
                <c:pt idx="3">
                  <c:v>3149152.39</c:v>
                </c:pt>
                <c:pt idx="4">
                  <c:v>5326235.4800000004</c:v>
                </c:pt>
                <c:pt idx="5">
                  <c:v>8083626.5300000003</c:v>
                </c:pt>
                <c:pt idx="6">
                  <c:v>10029020.26</c:v>
                </c:pt>
                <c:pt idx="7">
                  <c:v>11734461.01</c:v>
                </c:pt>
                <c:pt idx="8">
                  <c:v>12883297.6</c:v>
                </c:pt>
                <c:pt idx="9">
                  <c:v>13872355.24</c:v>
                </c:pt>
                <c:pt idx="10">
                  <c:v>15034394</c:v>
                </c:pt>
              </c:numCache>
            </c:numRef>
          </c:val>
          <c:smooth val="0"/>
        </c:ser>
        <c:ser>
          <c:idx val="4"/>
          <c:order val="4"/>
          <c:tx>
            <c:strRef>
              <c:f>Blad2!$R$15</c:f>
              <c:strCache>
                <c:ptCount val="1"/>
                <c:pt idx="0">
                  <c:v>paths</c:v>
                </c:pt>
              </c:strCache>
            </c:strRef>
          </c:tx>
          <c:cat>
            <c:numRef>
              <c:f>Blad2!$M$16:$M$26</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Blad2!$R$16:$R$26</c:f>
              <c:numCache>
                <c:formatCode>#,##0</c:formatCode>
                <c:ptCount val="11"/>
                <c:pt idx="0">
                  <c:v>17390.7</c:v>
                </c:pt>
                <c:pt idx="1">
                  <c:v>526493.5</c:v>
                </c:pt>
                <c:pt idx="2">
                  <c:v>2274297.92</c:v>
                </c:pt>
                <c:pt idx="3">
                  <c:v>4551722.8500000006</c:v>
                </c:pt>
                <c:pt idx="4">
                  <c:v>6838006.0899999999</c:v>
                </c:pt>
                <c:pt idx="5">
                  <c:v>9861344.0300000012</c:v>
                </c:pt>
                <c:pt idx="6">
                  <c:v>12432925.92</c:v>
                </c:pt>
                <c:pt idx="7">
                  <c:v>15085761</c:v>
                </c:pt>
                <c:pt idx="8">
                  <c:v>17385336.170000002</c:v>
                </c:pt>
                <c:pt idx="9">
                  <c:v>19005903.609999999</c:v>
                </c:pt>
                <c:pt idx="10">
                  <c:v>21018307.789999999</c:v>
                </c:pt>
              </c:numCache>
            </c:numRef>
          </c:val>
          <c:smooth val="0"/>
        </c:ser>
        <c:ser>
          <c:idx val="5"/>
          <c:order val="5"/>
          <c:tx>
            <c:strRef>
              <c:f>Blad2!$S$15</c:f>
              <c:strCache>
                <c:ptCount val="1"/>
                <c:pt idx="0">
                  <c:v>construction+proposed</c:v>
                </c:pt>
              </c:strCache>
            </c:strRef>
          </c:tx>
          <c:cat>
            <c:numRef>
              <c:f>Blad2!$M$16:$M$26</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Blad2!$S$16:$S$26</c:f>
              <c:numCache>
                <c:formatCode>#,##0</c:formatCode>
                <c:ptCount val="11"/>
                <c:pt idx="0">
                  <c:v>0</c:v>
                </c:pt>
                <c:pt idx="1">
                  <c:v>0</c:v>
                </c:pt>
                <c:pt idx="2">
                  <c:v>5127.3999999999996</c:v>
                </c:pt>
                <c:pt idx="3">
                  <c:v>23951.22</c:v>
                </c:pt>
                <c:pt idx="4">
                  <c:v>54045.719999999994</c:v>
                </c:pt>
                <c:pt idx="5">
                  <c:v>144722.22</c:v>
                </c:pt>
                <c:pt idx="6">
                  <c:v>201270.31</c:v>
                </c:pt>
                <c:pt idx="7">
                  <c:v>212659.97999999998</c:v>
                </c:pt>
                <c:pt idx="8">
                  <c:v>206359.66999999998</c:v>
                </c:pt>
                <c:pt idx="9">
                  <c:v>216854.7</c:v>
                </c:pt>
                <c:pt idx="10">
                  <c:v>238233.43</c:v>
                </c:pt>
              </c:numCache>
            </c:numRef>
          </c:val>
          <c:smooth val="0"/>
        </c:ser>
        <c:dLbls>
          <c:showLegendKey val="0"/>
          <c:showVal val="0"/>
          <c:showCatName val="0"/>
          <c:showSerName val="0"/>
          <c:showPercent val="0"/>
          <c:showBubbleSize val="0"/>
        </c:dLbls>
        <c:marker val="1"/>
        <c:smooth val="0"/>
        <c:axId val="50336128"/>
        <c:axId val="50337664"/>
      </c:lineChart>
      <c:catAx>
        <c:axId val="50336128"/>
        <c:scaling>
          <c:orientation val="minMax"/>
        </c:scaling>
        <c:delete val="0"/>
        <c:axPos val="b"/>
        <c:numFmt formatCode="General" sourceLinked="1"/>
        <c:majorTickMark val="out"/>
        <c:minorTickMark val="none"/>
        <c:tickLblPos val="nextTo"/>
        <c:txPr>
          <a:bodyPr/>
          <a:lstStyle/>
          <a:p>
            <a:pPr>
              <a:defRPr sz="1800"/>
            </a:pPr>
            <a:endParaRPr lang="nl-BE"/>
          </a:p>
        </c:txPr>
        <c:crossAx val="50337664"/>
        <c:crosses val="autoZero"/>
        <c:auto val="1"/>
        <c:lblAlgn val="ctr"/>
        <c:lblOffset val="100"/>
        <c:tickLblSkip val="2"/>
        <c:noMultiLvlLbl val="0"/>
      </c:catAx>
      <c:valAx>
        <c:axId val="50337664"/>
        <c:scaling>
          <c:orientation val="minMax"/>
        </c:scaling>
        <c:delete val="0"/>
        <c:axPos val="l"/>
        <c:majorGridlines/>
        <c:title>
          <c:tx>
            <c:rich>
              <a:bodyPr rot="-5400000" vert="horz"/>
              <a:lstStyle/>
              <a:p>
                <a:pPr>
                  <a:defRPr sz="2000"/>
                </a:pPr>
                <a:r>
                  <a:rPr lang="nl-BE" sz="2000"/>
                  <a:t>Length (m)</a:t>
                </a:r>
              </a:p>
            </c:rich>
          </c:tx>
          <c:layout/>
          <c:overlay val="0"/>
        </c:title>
        <c:numFmt formatCode="#,##0" sourceLinked="1"/>
        <c:majorTickMark val="out"/>
        <c:minorTickMark val="none"/>
        <c:tickLblPos val="nextTo"/>
        <c:txPr>
          <a:bodyPr/>
          <a:lstStyle/>
          <a:p>
            <a:pPr>
              <a:defRPr sz="2000"/>
            </a:pPr>
            <a:endParaRPr lang="nl-BE"/>
          </a:p>
        </c:txPr>
        <c:crossAx val="50336128"/>
        <c:crosses val="autoZero"/>
        <c:crossBetween val="between"/>
      </c:valAx>
    </c:plotArea>
    <c:legend>
      <c:legendPos val="r"/>
      <c:layout>
        <c:manualLayout>
          <c:xMode val="edge"/>
          <c:yMode val="edge"/>
          <c:x val="0.79077731745158764"/>
          <c:y val="0.33238441708725824"/>
          <c:w val="0.20088934830373451"/>
          <c:h val="0.48337918976074506"/>
        </c:manualLayout>
      </c:layout>
      <c:overlay val="0"/>
      <c:txPr>
        <a:bodyPr/>
        <a:lstStyle/>
        <a:p>
          <a:pPr>
            <a:defRPr sz="2000"/>
          </a:pPr>
          <a:endParaRPr lang="nl-BE"/>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Blad1!$C$2:$C$3</c:f>
              <c:strCache>
                <c:ptCount val="1"/>
                <c:pt idx="0">
                  <c:v>beginner &lt;25 users</c:v>
                </c:pt>
              </c:strCache>
            </c:strRef>
          </c:tx>
          <c:marker>
            <c:symbol val="none"/>
          </c:marker>
          <c:cat>
            <c:numRef>
              <c:f>Blad1!$B$4:$B$15</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Blad1!$C$4:$C$15</c:f>
              <c:numCache>
                <c:formatCode>General</c:formatCode>
                <c:ptCount val="12"/>
                <c:pt idx="0">
                  <c:v>2</c:v>
                </c:pt>
                <c:pt idx="1">
                  <c:v>13</c:v>
                </c:pt>
                <c:pt idx="2">
                  <c:v>120</c:v>
                </c:pt>
                <c:pt idx="3">
                  <c:v>532</c:v>
                </c:pt>
                <c:pt idx="4">
                  <c:v>916</c:v>
                </c:pt>
                <c:pt idx="5">
                  <c:v>1214</c:v>
                </c:pt>
                <c:pt idx="6">
                  <c:v>1676</c:v>
                </c:pt>
                <c:pt idx="7">
                  <c:v>2386</c:v>
                </c:pt>
                <c:pt idx="8">
                  <c:v>2555</c:v>
                </c:pt>
                <c:pt idx="9">
                  <c:v>2762</c:v>
                </c:pt>
                <c:pt idx="10">
                  <c:v>2523</c:v>
                </c:pt>
                <c:pt idx="11">
                  <c:v>3155</c:v>
                </c:pt>
              </c:numCache>
            </c:numRef>
          </c:val>
          <c:smooth val="0"/>
        </c:ser>
        <c:ser>
          <c:idx val="1"/>
          <c:order val="1"/>
          <c:tx>
            <c:strRef>
              <c:f>Blad1!$F$2:$F$3</c:f>
              <c:strCache>
                <c:ptCount val="1"/>
                <c:pt idx="0">
                  <c:v>engaged &lt;100 users</c:v>
                </c:pt>
              </c:strCache>
            </c:strRef>
          </c:tx>
          <c:marker>
            <c:symbol val="none"/>
          </c:marker>
          <c:dLbls>
            <c:dLbl>
              <c:idx val="11"/>
              <c:layout>
                <c:manualLayout>
                  <c:x val="2.7777780815592828E-2"/>
                  <c:y val="-1.1111111111111112E-2"/>
                </c:manualLayout>
              </c:layout>
              <c:showLegendKey val="0"/>
              <c:showVal val="1"/>
              <c:showCatName val="0"/>
              <c:showSerName val="0"/>
              <c:showPercent val="0"/>
              <c:showBubbleSize val="0"/>
            </c:dLbl>
            <c:txPr>
              <a:bodyPr/>
              <a:lstStyle/>
              <a:p>
                <a:pPr>
                  <a:defRPr sz="1800"/>
                </a:pPr>
                <a:endParaRPr lang="nl-BE"/>
              </a:p>
            </c:txPr>
            <c:showLegendKey val="0"/>
            <c:showVal val="0"/>
            <c:showCatName val="0"/>
            <c:showSerName val="0"/>
            <c:showPercent val="0"/>
            <c:showBubbleSize val="0"/>
          </c:dLbls>
          <c:cat>
            <c:numRef>
              <c:f>Blad1!$B$4:$B$15</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Blad1!$F$4:$F$15</c:f>
              <c:numCache>
                <c:formatCode>General</c:formatCode>
                <c:ptCount val="12"/>
                <c:pt idx="0">
                  <c:v>0</c:v>
                </c:pt>
                <c:pt idx="1">
                  <c:v>3</c:v>
                </c:pt>
                <c:pt idx="2">
                  <c:v>16</c:v>
                </c:pt>
                <c:pt idx="3">
                  <c:v>38</c:v>
                </c:pt>
                <c:pt idx="4">
                  <c:v>61</c:v>
                </c:pt>
                <c:pt idx="5">
                  <c:v>76</c:v>
                </c:pt>
                <c:pt idx="6">
                  <c:v>88</c:v>
                </c:pt>
                <c:pt idx="7">
                  <c:v>85</c:v>
                </c:pt>
                <c:pt idx="8">
                  <c:v>87</c:v>
                </c:pt>
                <c:pt idx="9">
                  <c:v>75</c:v>
                </c:pt>
                <c:pt idx="10">
                  <c:v>77</c:v>
                </c:pt>
                <c:pt idx="11">
                  <c:v>89</c:v>
                </c:pt>
              </c:numCache>
            </c:numRef>
          </c:val>
          <c:smooth val="0"/>
        </c:ser>
        <c:ser>
          <c:idx val="2"/>
          <c:order val="2"/>
          <c:tx>
            <c:strRef>
              <c:f>Blad1!$I$2:$I$3</c:f>
              <c:strCache>
                <c:ptCount val="1"/>
                <c:pt idx="0">
                  <c:v>crazy users</c:v>
                </c:pt>
              </c:strCache>
            </c:strRef>
          </c:tx>
          <c:marker>
            <c:symbol val="none"/>
          </c:marker>
          <c:dLbls>
            <c:dLbl>
              <c:idx val="11"/>
              <c:layout>
                <c:manualLayout>
                  <c:x val="2.7777780815592828E-2"/>
                  <c:y val="1.6666666666666666E-2"/>
                </c:manualLayout>
              </c:layout>
              <c:showLegendKey val="0"/>
              <c:showVal val="1"/>
              <c:showCatName val="0"/>
              <c:showSerName val="0"/>
              <c:showPercent val="0"/>
              <c:showBubbleSize val="0"/>
            </c:dLbl>
            <c:txPr>
              <a:bodyPr/>
              <a:lstStyle/>
              <a:p>
                <a:pPr>
                  <a:defRPr sz="1800"/>
                </a:pPr>
                <a:endParaRPr lang="nl-BE"/>
              </a:p>
            </c:txPr>
            <c:showLegendKey val="0"/>
            <c:showVal val="0"/>
            <c:showCatName val="0"/>
            <c:showSerName val="0"/>
            <c:showPercent val="0"/>
            <c:showBubbleSize val="0"/>
          </c:dLbls>
          <c:cat>
            <c:numRef>
              <c:f>Blad1!$B$4:$B$15</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Blad1!$I$4:$I$15</c:f>
              <c:numCache>
                <c:formatCode>General</c:formatCode>
                <c:ptCount val="12"/>
                <c:pt idx="0">
                  <c:v>0</c:v>
                </c:pt>
                <c:pt idx="1">
                  <c:v>0</c:v>
                </c:pt>
                <c:pt idx="2">
                  <c:v>2</c:v>
                </c:pt>
                <c:pt idx="3">
                  <c:v>11</c:v>
                </c:pt>
                <c:pt idx="4">
                  <c:v>12</c:v>
                </c:pt>
                <c:pt idx="5">
                  <c:v>20</c:v>
                </c:pt>
                <c:pt idx="6">
                  <c:v>27</c:v>
                </c:pt>
                <c:pt idx="7">
                  <c:v>27</c:v>
                </c:pt>
                <c:pt idx="8">
                  <c:v>24</c:v>
                </c:pt>
                <c:pt idx="9">
                  <c:v>27</c:v>
                </c:pt>
                <c:pt idx="10">
                  <c:v>28</c:v>
                </c:pt>
                <c:pt idx="11">
                  <c:v>30</c:v>
                </c:pt>
              </c:numCache>
            </c:numRef>
          </c:val>
          <c:smooth val="0"/>
        </c:ser>
        <c:dLbls>
          <c:showLegendKey val="0"/>
          <c:showVal val="0"/>
          <c:showCatName val="0"/>
          <c:showSerName val="0"/>
          <c:showPercent val="0"/>
          <c:showBubbleSize val="0"/>
        </c:dLbls>
        <c:marker val="1"/>
        <c:smooth val="0"/>
        <c:axId val="50391296"/>
        <c:axId val="50270208"/>
      </c:lineChart>
      <c:catAx>
        <c:axId val="50391296"/>
        <c:scaling>
          <c:orientation val="minMax"/>
        </c:scaling>
        <c:delete val="0"/>
        <c:axPos val="b"/>
        <c:numFmt formatCode="General" sourceLinked="1"/>
        <c:majorTickMark val="out"/>
        <c:minorTickMark val="none"/>
        <c:tickLblPos val="nextTo"/>
        <c:txPr>
          <a:bodyPr/>
          <a:lstStyle/>
          <a:p>
            <a:pPr>
              <a:defRPr sz="2400"/>
            </a:pPr>
            <a:endParaRPr lang="nl-BE"/>
          </a:p>
        </c:txPr>
        <c:crossAx val="50270208"/>
        <c:crosses val="autoZero"/>
        <c:auto val="1"/>
        <c:lblAlgn val="ctr"/>
        <c:lblOffset val="100"/>
        <c:noMultiLvlLbl val="0"/>
      </c:catAx>
      <c:valAx>
        <c:axId val="50270208"/>
        <c:scaling>
          <c:orientation val="minMax"/>
        </c:scaling>
        <c:delete val="0"/>
        <c:axPos val="l"/>
        <c:majorGridlines/>
        <c:numFmt formatCode="General" sourceLinked="1"/>
        <c:majorTickMark val="out"/>
        <c:minorTickMark val="none"/>
        <c:tickLblPos val="nextTo"/>
        <c:txPr>
          <a:bodyPr/>
          <a:lstStyle/>
          <a:p>
            <a:pPr>
              <a:defRPr sz="2400"/>
            </a:pPr>
            <a:endParaRPr lang="nl-BE"/>
          </a:p>
        </c:txPr>
        <c:crossAx val="50391296"/>
        <c:crosses val="autoZero"/>
        <c:crossBetween val="between"/>
      </c:valAx>
    </c:plotArea>
    <c:legend>
      <c:legendPos val="r"/>
      <c:layout/>
      <c:overlay val="0"/>
      <c:txPr>
        <a:bodyPr/>
        <a:lstStyle/>
        <a:p>
          <a:pPr>
            <a:defRPr sz="2000"/>
          </a:pPr>
          <a:endParaRPr lang="nl-BE"/>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Blad1!$D$2:$D$3</c:f>
              <c:strCache>
                <c:ptCount val="1"/>
                <c:pt idx="0">
                  <c:v>beginner &lt;25 userdays</c:v>
                </c:pt>
              </c:strCache>
            </c:strRef>
          </c:tx>
          <c:marker>
            <c:symbol val="none"/>
          </c:marker>
          <c:cat>
            <c:numRef>
              <c:f>Blad1!$B$4:$B$15</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Blad1!$D$4:$D$15</c:f>
              <c:numCache>
                <c:formatCode>General</c:formatCode>
                <c:ptCount val="12"/>
                <c:pt idx="0">
                  <c:v>6</c:v>
                </c:pt>
                <c:pt idx="1">
                  <c:v>30</c:v>
                </c:pt>
                <c:pt idx="2">
                  <c:v>495</c:v>
                </c:pt>
                <c:pt idx="3">
                  <c:v>1904</c:v>
                </c:pt>
                <c:pt idx="4">
                  <c:v>2938</c:v>
                </c:pt>
                <c:pt idx="5">
                  <c:v>3845</c:v>
                </c:pt>
                <c:pt idx="6">
                  <c:v>5004</c:v>
                </c:pt>
                <c:pt idx="7">
                  <c:v>6389</c:v>
                </c:pt>
                <c:pt idx="8">
                  <c:v>7052</c:v>
                </c:pt>
                <c:pt idx="9">
                  <c:v>7145</c:v>
                </c:pt>
                <c:pt idx="10">
                  <c:v>6525</c:v>
                </c:pt>
                <c:pt idx="11">
                  <c:v>7602</c:v>
                </c:pt>
              </c:numCache>
            </c:numRef>
          </c:val>
          <c:smooth val="0"/>
        </c:ser>
        <c:ser>
          <c:idx val="1"/>
          <c:order val="1"/>
          <c:tx>
            <c:strRef>
              <c:f>Blad1!$G$2:$G$3</c:f>
              <c:strCache>
                <c:ptCount val="1"/>
                <c:pt idx="0">
                  <c:v>engaged &lt;100 userdays</c:v>
                </c:pt>
              </c:strCache>
            </c:strRef>
          </c:tx>
          <c:marker>
            <c:symbol val="none"/>
          </c:marker>
          <c:cat>
            <c:numRef>
              <c:f>Blad1!$B$4:$B$15</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Blad1!$G$4:$G$15</c:f>
              <c:numCache>
                <c:formatCode>General</c:formatCode>
                <c:ptCount val="12"/>
                <c:pt idx="0">
                  <c:v>0</c:v>
                </c:pt>
                <c:pt idx="1">
                  <c:v>110</c:v>
                </c:pt>
                <c:pt idx="2">
                  <c:v>718</c:v>
                </c:pt>
                <c:pt idx="3">
                  <c:v>1801</c:v>
                </c:pt>
                <c:pt idx="4">
                  <c:v>2909</c:v>
                </c:pt>
                <c:pt idx="5">
                  <c:v>3813</c:v>
                </c:pt>
                <c:pt idx="6">
                  <c:v>4449</c:v>
                </c:pt>
                <c:pt idx="7">
                  <c:v>3787</c:v>
                </c:pt>
                <c:pt idx="8">
                  <c:v>4142</c:v>
                </c:pt>
                <c:pt idx="9">
                  <c:v>3535</c:v>
                </c:pt>
                <c:pt idx="10">
                  <c:v>3454</c:v>
                </c:pt>
                <c:pt idx="11">
                  <c:v>3995</c:v>
                </c:pt>
              </c:numCache>
            </c:numRef>
          </c:val>
          <c:smooth val="0"/>
        </c:ser>
        <c:ser>
          <c:idx val="2"/>
          <c:order val="2"/>
          <c:tx>
            <c:strRef>
              <c:f>Blad1!$J$2:$J$3</c:f>
              <c:strCache>
                <c:ptCount val="1"/>
                <c:pt idx="0">
                  <c:v>crazy userdays</c:v>
                </c:pt>
              </c:strCache>
            </c:strRef>
          </c:tx>
          <c:marker>
            <c:symbol val="none"/>
          </c:marker>
          <c:cat>
            <c:numRef>
              <c:f>Blad1!$B$4:$B$15</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Blad1!$J$4:$J$15</c:f>
              <c:numCache>
                <c:formatCode>General</c:formatCode>
                <c:ptCount val="12"/>
                <c:pt idx="0">
                  <c:v>0</c:v>
                </c:pt>
                <c:pt idx="1">
                  <c:v>0</c:v>
                </c:pt>
                <c:pt idx="2">
                  <c:v>219</c:v>
                </c:pt>
                <c:pt idx="3">
                  <c:v>1554</c:v>
                </c:pt>
                <c:pt idx="4">
                  <c:v>2165</c:v>
                </c:pt>
                <c:pt idx="5">
                  <c:v>3451</c:v>
                </c:pt>
                <c:pt idx="6">
                  <c:v>5058</c:v>
                </c:pt>
                <c:pt idx="7">
                  <c:v>5168</c:v>
                </c:pt>
                <c:pt idx="8">
                  <c:v>4859</c:v>
                </c:pt>
                <c:pt idx="9">
                  <c:v>5069</c:v>
                </c:pt>
                <c:pt idx="10">
                  <c:v>5489</c:v>
                </c:pt>
                <c:pt idx="11">
                  <c:v>5714</c:v>
                </c:pt>
              </c:numCache>
            </c:numRef>
          </c:val>
          <c:smooth val="0"/>
        </c:ser>
        <c:dLbls>
          <c:showLegendKey val="0"/>
          <c:showVal val="0"/>
          <c:showCatName val="0"/>
          <c:showSerName val="0"/>
          <c:showPercent val="0"/>
          <c:showBubbleSize val="0"/>
        </c:dLbls>
        <c:marker val="1"/>
        <c:smooth val="0"/>
        <c:axId val="50296320"/>
        <c:axId val="50297856"/>
      </c:lineChart>
      <c:catAx>
        <c:axId val="50296320"/>
        <c:scaling>
          <c:orientation val="minMax"/>
        </c:scaling>
        <c:delete val="0"/>
        <c:axPos val="b"/>
        <c:numFmt formatCode="General" sourceLinked="1"/>
        <c:majorTickMark val="out"/>
        <c:minorTickMark val="none"/>
        <c:tickLblPos val="nextTo"/>
        <c:txPr>
          <a:bodyPr/>
          <a:lstStyle/>
          <a:p>
            <a:pPr>
              <a:defRPr sz="2400"/>
            </a:pPr>
            <a:endParaRPr lang="nl-BE"/>
          </a:p>
        </c:txPr>
        <c:crossAx val="50297856"/>
        <c:crosses val="autoZero"/>
        <c:auto val="1"/>
        <c:lblAlgn val="ctr"/>
        <c:lblOffset val="100"/>
        <c:noMultiLvlLbl val="0"/>
      </c:catAx>
      <c:valAx>
        <c:axId val="50297856"/>
        <c:scaling>
          <c:orientation val="minMax"/>
        </c:scaling>
        <c:delete val="0"/>
        <c:axPos val="l"/>
        <c:majorGridlines/>
        <c:numFmt formatCode="General" sourceLinked="1"/>
        <c:majorTickMark val="out"/>
        <c:minorTickMark val="none"/>
        <c:tickLblPos val="nextTo"/>
        <c:txPr>
          <a:bodyPr/>
          <a:lstStyle/>
          <a:p>
            <a:pPr>
              <a:defRPr sz="2400"/>
            </a:pPr>
            <a:endParaRPr lang="nl-BE"/>
          </a:p>
        </c:txPr>
        <c:crossAx val="50296320"/>
        <c:crosses val="autoZero"/>
        <c:crossBetween val="between"/>
      </c:valAx>
    </c:plotArea>
    <c:legend>
      <c:legendPos val="r"/>
      <c:layout/>
      <c:overlay val="0"/>
      <c:txPr>
        <a:bodyPr/>
        <a:lstStyle/>
        <a:p>
          <a:pPr>
            <a:defRPr sz="2000"/>
          </a:pPr>
          <a:endParaRPr lang="nl-BE"/>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Blad1!$E$2:$E$3</c:f>
              <c:strCache>
                <c:ptCount val="1"/>
                <c:pt idx="0">
                  <c:v>beginner &lt;25 edits</c:v>
                </c:pt>
              </c:strCache>
            </c:strRef>
          </c:tx>
          <c:marker>
            <c:symbol val="none"/>
          </c:marker>
          <c:cat>
            <c:numRef>
              <c:f>Blad1!$B$4:$B$15</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Blad1!$E$4:$E$15</c:f>
              <c:numCache>
                <c:formatCode>General</c:formatCode>
                <c:ptCount val="12"/>
                <c:pt idx="0">
                  <c:v>1295</c:v>
                </c:pt>
                <c:pt idx="1">
                  <c:v>7785</c:v>
                </c:pt>
                <c:pt idx="2">
                  <c:v>118659</c:v>
                </c:pt>
                <c:pt idx="3">
                  <c:v>432176</c:v>
                </c:pt>
                <c:pt idx="4">
                  <c:v>615018</c:v>
                </c:pt>
                <c:pt idx="5">
                  <c:v>418756</c:v>
                </c:pt>
                <c:pt idx="6">
                  <c:v>743840</c:v>
                </c:pt>
                <c:pt idx="7">
                  <c:v>628329</c:v>
                </c:pt>
                <c:pt idx="8">
                  <c:v>682904</c:v>
                </c:pt>
                <c:pt idx="9">
                  <c:v>765014</c:v>
                </c:pt>
                <c:pt idx="10">
                  <c:v>428633</c:v>
                </c:pt>
                <c:pt idx="11">
                  <c:v>410692</c:v>
                </c:pt>
              </c:numCache>
            </c:numRef>
          </c:val>
          <c:smooth val="0"/>
        </c:ser>
        <c:ser>
          <c:idx val="1"/>
          <c:order val="1"/>
          <c:tx>
            <c:strRef>
              <c:f>Blad1!$H$2:$H$3</c:f>
              <c:strCache>
                <c:ptCount val="1"/>
                <c:pt idx="0">
                  <c:v>engaged &lt;100 edits</c:v>
                </c:pt>
              </c:strCache>
            </c:strRef>
          </c:tx>
          <c:marker>
            <c:symbol val="none"/>
          </c:marker>
          <c:cat>
            <c:numRef>
              <c:f>Blad1!$B$4:$B$15</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Blad1!$H$4:$H$15</c:f>
              <c:numCache>
                <c:formatCode>General</c:formatCode>
                <c:ptCount val="12"/>
                <c:pt idx="0">
                  <c:v>0</c:v>
                </c:pt>
                <c:pt idx="1">
                  <c:v>13421</c:v>
                </c:pt>
                <c:pt idx="2">
                  <c:v>263023</c:v>
                </c:pt>
                <c:pt idx="3">
                  <c:v>855345</c:v>
                </c:pt>
                <c:pt idx="4">
                  <c:v>943758</c:v>
                </c:pt>
                <c:pt idx="5">
                  <c:v>1488936</c:v>
                </c:pt>
                <c:pt idx="6">
                  <c:v>1716247</c:v>
                </c:pt>
                <c:pt idx="7">
                  <c:v>959849</c:v>
                </c:pt>
                <c:pt idx="8">
                  <c:v>1431895</c:v>
                </c:pt>
                <c:pt idx="9">
                  <c:v>1059112</c:v>
                </c:pt>
                <c:pt idx="10">
                  <c:v>1232743</c:v>
                </c:pt>
                <c:pt idx="11">
                  <c:v>1473341</c:v>
                </c:pt>
              </c:numCache>
            </c:numRef>
          </c:val>
          <c:smooth val="0"/>
        </c:ser>
        <c:ser>
          <c:idx val="2"/>
          <c:order val="2"/>
          <c:tx>
            <c:strRef>
              <c:f>Blad1!$K$2:$K$3</c:f>
              <c:strCache>
                <c:ptCount val="1"/>
                <c:pt idx="0">
                  <c:v>crazy edits</c:v>
                </c:pt>
              </c:strCache>
            </c:strRef>
          </c:tx>
          <c:marker>
            <c:symbol val="none"/>
          </c:marker>
          <c:cat>
            <c:numRef>
              <c:f>Blad1!$B$4:$B$15</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Blad1!$K$4:$K$15</c:f>
              <c:numCache>
                <c:formatCode>General</c:formatCode>
                <c:ptCount val="12"/>
                <c:pt idx="0">
                  <c:v>0</c:v>
                </c:pt>
                <c:pt idx="1">
                  <c:v>0</c:v>
                </c:pt>
                <c:pt idx="2">
                  <c:v>55134</c:v>
                </c:pt>
                <c:pt idx="3">
                  <c:v>1020040</c:v>
                </c:pt>
                <c:pt idx="4">
                  <c:v>1592154</c:v>
                </c:pt>
                <c:pt idx="5">
                  <c:v>1712396</c:v>
                </c:pt>
                <c:pt idx="6">
                  <c:v>4822199</c:v>
                </c:pt>
                <c:pt idx="7">
                  <c:v>4306429</c:v>
                </c:pt>
                <c:pt idx="8">
                  <c:v>5547889</c:v>
                </c:pt>
                <c:pt idx="9">
                  <c:v>4857363</c:v>
                </c:pt>
                <c:pt idx="10">
                  <c:v>4975960</c:v>
                </c:pt>
                <c:pt idx="11">
                  <c:v>4678934</c:v>
                </c:pt>
              </c:numCache>
            </c:numRef>
          </c:val>
          <c:smooth val="0"/>
        </c:ser>
        <c:dLbls>
          <c:showLegendKey val="0"/>
          <c:showVal val="0"/>
          <c:showCatName val="0"/>
          <c:showSerName val="0"/>
          <c:showPercent val="0"/>
          <c:showBubbleSize val="0"/>
        </c:dLbls>
        <c:marker val="1"/>
        <c:smooth val="0"/>
        <c:axId val="50328320"/>
        <c:axId val="50329856"/>
      </c:lineChart>
      <c:catAx>
        <c:axId val="50328320"/>
        <c:scaling>
          <c:orientation val="minMax"/>
        </c:scaling>
        <c:delete val="0"/>
        <c:axPos val="b"/>
        <c:numFmt formatCode="General" sourceLinked="1"/>
        <c:majorTickMark val="out"/>
        <c:minorTickMark val="none"/>
        <c:tickLblPos val="nextTo"/>
        <c:txPr>
          <a:bodyPr/>
          <a:lstStyle/>
          <a:p>
            <a:pPr>
              <a:defRPr sz="2000"/>
            </a:pPr>
            <a:endParaRPr lang="nl-BE"/>
          </a:p>
        </c:txPr>
        <c:crossAx val="50329856"/>
        <c:crosses val="autoZero"/>
        <c:auto val="1"/>
        <c:lblAlgn val="ctr"/>
        <c:lblOffset val="100"/>
        <c:noMultiLvlLbl val="0"/>
      </c:catAx>
      <c:valAx>
        <c:axId val="50329856"/>
        <c:scaling>
          <c:orientation val="minMax"/>
        </c:scaling>
        <c:delete val="0"/>
        <c:axPos val="l"/>
        <c:majorGridlines/>
        <c:numFmt formatCode="General" sourceLinked="1"/>
        <c:majorTickMark val="out"/>
        <c:minorTickMark val="none"/>
        <c:tickLblPos val="nextTo"/>
        <c:txPr>
          <a:bodyPr/>
          <a:lstStyle/>
          <a:p>
            <a:pPr>
              <a:defRPr sz="2000"/>
            </a:pPr>
            <a:endParaRPr lang="nl-BE"/>
          </a:p>
        </c:txPr>
        <c:crossAx val="50328320"/>
        <c:crosses val="autoZero"/>
        <c:crossBetween val="between"/>
      </c:valAx>
    </c:plotArea>
    <c:legend>
      <c:legendPos val="r"/>
      <c:layout/>
      <c:overlay val="0"/>
      <c:txPr>
        <a:bodyPr/>
        <a:lstStyle/>
        <a:p>
          <a:pPr>
            <a:defRPr sz="2000"/>
          </a:pPr>
          <a:endParaRPr lang="nl-BE"/>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E09851-3116-47C7-9155-471D109E3FA4}" type="datetimeFigureOut">
              <a:rPr lang="nl-BE" smtClean="0"/>
              <a:t>3/04/2017</a:t>
            </a:fld>
            <a:endParaRPr lang="nl-BE"/>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4C592C-8090-4B89-9062-05915CCDB752}" type="slidenum">
              <a:rPr lang="nl-BE" smtClean="0"/>
              <a:t>‹nr.›</a:t>
            </a:fld>
            <a:endParaRPr lang="nl-BE"/>
          </a:p>
        </p:txBody>
      </p:sp>
    </p:spTree>
    <p:extLst>
      <p:ext uri="{BB962C8B-B14F-4D97-AF65-F5344CB8AC3E}">
        <p14:creationId xmlns:p14="http://schemas.microsoft.com/office/powerpoint/2010/main" val="342153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linkedin.com/in/joost-schouppe-60393948"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twitter.com/joostjakob" TargetMode="External"/><Relationship Id="rId5" Type="http://schemas.openxmlformats.org/officeDocument/2006/relationships/hyperlink" Target="http://www.openstreetmap.org/user/joost%20schouppe/" TargetMode="External"/><Relationship Id="rId4" Type="http://schemas.openxmlformats.org/officeDocument/2006/relationships/hyperlink" Target="https://stadincijfers.antwerpen.be/dashboard/"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Crazy?</a:t>
            </a:r>
            <a:r>
              <a:rPr lang="nl-BE" baseline="0" dirty="0" smtClean="0"/>
              <a:t> See the </a:t>
            </a:r>
            <a:r>
              <a:rPr lang="nl-BE" baseline="0" dirty="0" err="1" smtClean="0"/>
              <a:t>Mapper</a:t>
            </a:r>
            <a:r>
              <a:rPr lang="nl-BE" baseline="0" dirty="0" smtClean="0"/>
              <a:t> of the </a:t>
            </a:r>
            <a:r>
              <a:rPr lang="nl-BE" baseline="0" dirty="0" err="1" smtClean="0"/>
              <a:t>Month</a:t>
            </a:r>
            <a:r>
              <a:rPr lang="nl-BE" baseline="0" dirty="0" smtClean="0"/>
              <a:t> series</a:t>
            </a:r>
          </a:p>
          <a:p>
            <a:r>
              <a:rPr lang="nl-BE" dirty="0" smtClean="0"/>
              <a:t>https://wiki.openstreetmap.org/wiki/WikiProject_Belgium/Belgian_Mapper_of_the_Month</a:t>
            </a:r>
            <a:endParaRPr lang="nl-BE" dirty="0"/>
          </a:p>
        </p:txBody>
      </p:sp>
      <p:sp>
        <p:nvSpPr>
          <p:cNvPr id="4" name="Tijdelijke aanduiding voor dianummer 3"/>
          <p:cNvSpPr>
            <a:spLocks noGrp="1"/>
          </p:cNvSpPr>
          <p:nvPr>
            <p:ph type="sldNum" sz="quarter" idx="10"/>
          </p:nvPr>
        </p:nvSpPr>
        <p:spPr/>
        <p:txBody>
          <a:bodyPr/>
          <a:lstStyle/>
          <a:p>
            <a:fld id="{584C592C-8090-4B89-9062-05915CCDB752}" type="slidenum">
              <a:rPr lang="nl-BE" smtClean="0"/>
              <a:t>1</a:t>
            </a:fld>
            <a:endParaRPr lang="nl-BE"/>
          </a:p>
        </p:txBody>
      </p:sp>
    </p:spTree>
    <p:extLst>
      <p:ext uri="{BB962C8B-B14F-4D97-AF65-F5344CB8AC3E}">
        <p14:creationId xmlns:p14="http://schemas.microsoft.com/office/powerpoint/2010/main" val="578029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http://www.openstreetmap.org/user/joost%20schouppe/diary</a:t>
            </a:r>
          </a:p>
          <a:p>
            <a:r>
              <a:rPr lang="nl-BE" dirty="0" smtClean="0"/>
              <a:t>https://wiki.openstreetmap.org/wiki/Stats</a:t>
            </a:r>
          </a:p>
          <a:p>
            <a:endParaRPr lang="nl-BE" dirty="0"/>
          </a:p>
        </p:txBody>
      </p:sp>
      <p:sp>
        <p:nvSpPr>
          <p:cNvPr id="4" name="Tijdelijke aanduiding voor dianummer 3"/>
          <p:cNvSpPr>
            <a:spLocks noGrp="1"/>
          </p:cNvSpPr>
          <p:nvPr>
            <p:ph type="sldNum" sz="quarter" idx="10"/>
          </p:nvPr>
        </p:nvSpPr>
        <p:spPr/>
        <p:txBody>
          <a:bodyPr/>
          <a:lstStyle/>
          <a:p>
            <a:fld id="{584C592C-8090-4B89-9062-05915CCDB752}" type="slidenum">
              <a:rPr lang="nl-BE" smtClean="0"/>
              <a:t>10</a:t>
            </a:fld>
            <a:endParaRPr lang="nl-BE"/>
          </a:p>
        </p:txBody>
      </p:sp>
    </p:spTree>
    <p:extLst>
      <p:ext uri="{BB962C8B-B14F-4D97-AF65-F5344CB8AC3E}">
        <p14:creationId xmlns:p14="http://schemas.microsoft.com/office/powerpoint/2010/main" val="2231339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smtClean="0"/>
              <a:t>Quality</a:t>
            </a:r>
            <a:r>
              <a:rPr lang="nl-BE" dirty="0" smtClean="0"/>
              <a:t> </a:t>
            </a:r>
            <a:r>
              <a:rPr lang="nl-BE" dirty="0" err="1" smtClean="0"/>
              <a:t>assurance</a:t>
            </a:r>
            <a:r>
              <a:rPr lang="nl-BE" dirty="0" smtClean="0"/>
              <a:t>,</a:t>
            </a:r>
            <a:r>
              <a:rPr lang="nl-BE" baseline="0" dirty="0" smtClean="0"/>
              <a:t> </a:t>
            </a:r>
            <a:r>
              <a:rPr lang="nl-BE" baseline="0" dirty="0" err="1" smtClean="0"/>
              <a:t>not</a:t>
            </a:r>
            <a:r>
              <a:rPr lang="nl-BE" baseline="0" dirty="0" smtClean="0"/>
              <a:t> </a:t>
            </a:r>
            <a:r>
              <a:rPr lang="nl-BE" baseline="0" dirty="0" err="1" smtClean="0"/>
              <a:t>by</a:t>
            </a:r>
            <a:r>
              <a:rPr lang="nl-BE" baseline="0" dirty="0" smtClean="0"/>
              <a:t> </a:t>
            </a:r>
            <a:r>
              <a:rPr lang="nl-BE" baseline="0" dirty="0" err="1" smtClean="0"/>
              <a:t>processes</a:t>
            </a:r>
            <a:r>
              <a:rPr lang="nl-BE" baseline="0" dirty="0" smtClean="0"/>
              <a:t> but </a:t>
            </a:r>
            <a:r>
              <a:rPr lang="nl-BE" baseline="0" dirty="0" err="1" smtClean="0"/>
              <a:t>by</a:t>
            </a:r>
            <a:r>
              <a:rPr lang="nl-BE" baseline="0" dirty="0" smtClean="0"/>
              <a:t> “</a:t>
            </a:r>
            <a:r>
              <a:rPr lang="nl-BE" baseline="0" dirty="0" err="1" smtClean="0"/>
              <a:t>many</a:t>
            </a:r>
            <a:r>
              <a:rPr lang="nl-BE" baseline="0" dirty="0" smtClean="0"/>
              <a:t> </a:t>
            </a:r>
            <a:r>
              <a:rPr lang="nl-BE" baseline="0" dirty="0" err="1" smtClean="0"/>
              <a:t>eyes</a:t>
            </a:r>
            <a:r>
              <a:rPr lang="nl-BE" baseline="0" dirty="0" smtClean="0"/>
              <a:t>”</a:t>
            </a:r>
            <a:r>
              <a:rPr lang="nl-BE" dirty="0" smtClean="0"/>
              <a:t>,</a:t>
            </a:r>
            <a:r>
              <a:rPr lang="nl-BE" baseline="0" dirty="0" smtClean="0"/>
              <a:t> </a:t>
            </a:r>
            <a:r>
              <a:rPr lang="nl-BE" baseline="0" dirty="0" err="1" smtClean="0"/>
              <a:t>like</a:t>
            </a:r>
            <a:r>
              <a:rPr lang="nl-BE" baseline="0" dirty="0" smtClean="0"/>
              <a:t> in Wikipedia. </a:t>
            </a:r>
            <a:r>
              <a:rPr lang="nl-BE" baseline="0" dirty="0" err="1" smtClean="0"/>
              <a:t>And</a:t>
            </a:r>
            <a:r>
              <a:rPr lang="nl-BE" baseline="0" dirty="0" smtClean="0"/>
              <a:t> </a:t>
            </a:r>
            <a:r>
              <a:rPr lang="nl-BE" baseline="0" dirty="0" err="1" smtClean="0"/>
              <a:t>also</a:t>
            </a:r>
            <a:r>
              <a:rPr lang="nl-BE" baseline="0" dirty="0" smtClean="0"/>
              <a:t> </a:t>
            </a:r>
            <a:r>
              <a:rPr lang="nl-BE" baseline="0" dirty="0" err="1" smtClean="0"/>
              <a:t>by</a:t>
            </a:r>
            <a:r>
              <a:rPr lang="nl-BE" baseline="0" dirty="0" smtClean="0"/>
              <a:t> crazy </a:t>
            </a:r>
            <a:r>
              <a:rPr lang="nl-BE" baseline="0" dirty="0" err="1" smtClean="0"/>
              <a:t>mappers</a:t>
            </a:r>
            <a:r>
              <a:rPr lang="nl-BE" baseline="0" dirty="0" smtClean="0"/>
              <a:t>.</a:t>
            </a:r>
          </a:p>
          <a:p>
            <a:endParaRPr lang="nl-BE" baseline="0" dirty="0" smtClean="0"/>
          </a:p>
          <a:p>
            <a:r>
              <a:rPr lang="nl-BE" baseline="0" dirty="0" err="1" smtClean="0"/>
              <a:t>Don’t</a:t>
            </a:r>
            <a:r>
              <a:rPr lang="nl-BE" baseline="0" dirty="0" smtClean="0"/>
              <a:t> </a:t>
            </a:r>
            <a:r>
              <a:rPr lang="nl-BE" baseline="0" dirty="0" err="1" smtClean="0"/>
              <a:t>ask</a:t>
            </a:r>
            <a:r>
              <a:rPr lang="nl-BE" baseline="0" dirty="0" smtClean="0"/>
              <a:t> </a:t>
            </a:r>
            <a:r>
              <a:rPr lang="nl-BE" baseline="0" dirty="0" err="1" smtClean="0"/>
              <a:t>what</a:t>
            </a:r>
            <a:r>
              <a:rPr lang="nl-BE" baseline="0" dirty="0" smtClean="0"/>
              <a:t> OSM </a:t>
            </a:r>
            <a:r>
              <a:rPr lang="nl-BE" baseline="0" dirty="0" err="1" smtClean="0"/>
              <a:t>can</a:t>
            </a:r>
            <a:r>
              <a:rPr lang="nl-BE" baseline="0" dirty="0" smtClean="0"/>
              <a:t> do </a:t>
            </a:r>
            <a:r>
              <a:rPr lang="nl-BE" baseline="0" dirty="0" err="1" smtClean="0"/>
              <a:t>for</a:t>
            </a:r>
            <a:r>
              <a:rPr lang="nl-BE" baseline="0" dirty="0" smtClean="0"/>
              <a:t> </a:t>
            </a:r>
            <a:r>
              <a:rPr lang="nl-BE" baseline="0" dirty="0" err="1" smtClean="0"/>
              <a:t>you</a:t>
            </a:r>
            <a:r>
              <a:rPr lang="nl-BE" baseline="0" dirty="0" smtClean="0"/>
              <a:t>. </a:t>
            </a:r>
            <a:r>
              <a:rPr lang="nl-BE" baseline="0" dirty="0" err="1" smtClean="0"/>
              <a:t>Ask</a:t>
            </a:r>
            <a:r>
              <a:rPr lang="nl-BE" baseline="0" dirty="0" smtClean="0"/>
              <a:t> </a:t>
            </a:r>
            <a:r>
              <a:rPr lang="nl-BE" baseline="0" dirty="0" err="1" smtClean="0"/>
              <a:t>what</a:t>
            </a:r>
            <a:r>
              <a:rPr lang="nl-BE" baseline="0" dirty="0" smtClean="0"/>
              <a:t> OSM -</a:t>
            </a:r>
            <a:r>
              <a:rPr lang="nl-BE" baseline="0" dirty="0" err="1" smtClean="0"/>
              <a:t>could</a:t>
            </a:r>
            <a:r>
              <a:rPr lang="nl-BE" baseline="0" dirty="0" smtClean="0"/>
              <a:t>- do </a:t>
            </a:r>
            <a:r>
              <a:rPr lang="nl-BE" baseline="0" dirty="0" err="1" smtClean="0"/>
              <a:t>for</a:t>
            </a:r>
            <a:r>
              <a:rPr lang="nl-BE" baseline="0" dirty="0" smtClean="0"/>
              <a:t> </a:t>
            </a:r>
            <a:r>
              <a:rPr lang="nl-BE" baseline="0" dirty="0" err="1" smtClean="0"/>
              <a:t>you</a:t>
            </a:r>
            <a:r>
              <a:rPr lang="nl-BE" baseline="0" dirty="0" smtClean="0"/>
              <a:t>, </a:t>
            </a:r>
            <a:r>
              <a:rPr lang="nl-BE" baseline="0" dirty="0" err="1" smtClean="0"/>
              <a:t>with</a:t>
            </a:r>
            <a:r>
              <a:rPr lang="nl-BE" baseline="0" dirty="0" smtClean="0"/>
              <a:t> a </a:t>
            </a:r>
            <a:r>
              <a:rPr lang="nl-BE" baseline="0" dirty="0" err="1" smtClean="0"/>
              <a:t>little</a:t>
            </a:r>
            <a:r>
              <a:rPr lang="nl-BE" baseline="0" dirty="0" smtClean="0"/>
              <a:t> investment.</a:t>
            </a:r>
          </a:p>
        </p:txBody>
      </p:sp>
      <p:sp>
        <p:nvSpPr>
          <p:cNvPr id="4" name="Tijdelijke aanduiding voor dianummer 3"/>
          <p:cNvSpPr>
            <a:spLocks noGrp="1"/>
          </p:cNvSpPr>
          <p:nvPr>
            <p:ph type="sldNum" sz="quarter" idx="10"/>
          </p:nvPr>
        </p:nvSpPr>
        <p:spPr/>
        <p:txBody>
          <a:bodyPr/>
          <a:lstStyle/>
          <a:p>
            <a:fld id="{584C592C-8090-4B89-9062-05915CCDB752}" type="slidenum">
              <a:rPr lang="nl-BE" smtClean="0"/>
              <a:t>14</a:t>
            </a:fld>
            <a:endParaRPr lang="nl-BE"/>
          </a:p>
        </p:txBody>
      </p:sp>
    </p:spTree>
    <p:extLst>
      <p:ext uri="{BB962C8B-B14F-4D97-AF65-F5344CB8AC3E}">
        <p14:creationId xmlns:p14="http://schemas.microsoft.com/office/powerpoint/2010/main" val="2234882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smtClean="0"/>
              <a:t>Privileged</a:t>
            </a:r>
            <a:r>
              <a:rPr lang="nl-BE" dirty="0" smtClean="0"/>
              <a:t> partnerships </a:t>
            </a:r>
            <a:r>
              <a:rPr lang="nl-BE" dirty="0" err="1" smtClean="0"/>
              <a:t>with</a:t>
            </a:r>
            <a:r>
              <a:rPr lang="nl-BE" dirty="0" smtClean="0"/>
              <a:t> Google, </a:t>
            </a:r>
            <a:r>
              <a:rPr lang="nl-BE" dirty="0" err="1" smtClean="0"/>
              <a:t>Waze</a:t>
            </a:r>
            <a:r>
              <a:rPr lang="nl-BE" dirty="0" smtClean="0"/>
              <a:t>? </a:t>
            </a:r>
            <a:r>
              <a:rPr lang="nl-BE" dirty="0" err="1" smtClean="0"/>
              <a:t>What</a:t>
            </a:r>
            <a:r>
              <a:rPr lang="nl-BE" dirty="0" smtClean="0"/>
              <a:t>?</a:t>
            </a:r>
          </a:p>
          <a:p>
            <a:endParaRPr lang="nl-BE" dirty="0" smtClean="0"/>
          </a:p>
          <a:p>
            <a:r>
              <a:rPr lang="nl-BE" dirty="0" smtClean="0"/>
              <a:t>We want </a:t>
            </a:r>
            <a:r>
              <a:rPr lang="nl-BE" dirty="0" err="1" smtClean="0"/>
              <a:t>you</a:t>
            </a:r>
            <a:r>
              <a:rPr lang="nl-BE" dirty="0" smtClean="0"/>
              <a:t> </a:t>
            </a:r>
            <a:r>
              <a:rPr lang="nl-BE" dirty="0" err="1" smtClean="0"/>
              <a:t>to</a:t>
            </a:r>
            <a:r>
              <a:rPr lang="nl-BE" dirty="0" smtClean="0"/>
              <a:t> love </a:t>
            </a:r>
            <a:r>
              <a:rPr lang="nl-BE" dirty="0" err="1" smtClean="0"/>
              <a:t>your</a:t>
            </a:r>
            <a:r>
              <a:rPr lang="nl-BE" dirty="0" smtClean="0"/>
              <a:t> data as </a:t>
            </a:r>
            <a:r>
              <a:rPr lang="nl-BE" dirty="0" err="1" smtClean="0"/>
              <a:t>much</a:t>
            </a:r>
            <a:r>
              <a:rPr lang="nl-BE" dirty="0" smtClean="0"/>
              <a:t> as we do</a:t>
            </a:r>
          </a:p>
          <a:p>
            <a:r>
              <a:rPr lang="nl-BE" dirty="0" smtClean="0"/>
              <a:t>On</a:t>
            </a:r>
            <a:r>
              <a:rPr lang="nl-BE" baseline="0" dirty="0" smtClean="0"/>
              <a:t> </a:t>
            </a:r>
            <a:r>
              <a:rPr lang="nl-BE" baseline="0" dirty="0" err="1" smtClean="0"/>
              <a:t>metadata</a:t>
            </a:r>
            <a:r>
              <a:rPr lang="nl-BE" baseline="0" dirty="0" smtClean="0"/>
              <a:t>: </a:t>
            </a:r>
            <a:r>
              <a:rPr lang="nl-BE" baseline="0" dirty="0" err="1" smtClean="0"/>
              <a:t>describe</a:t>
            </a:r>
            <a:r>
              <a:rPr lang="nl-BE" baseline="0" dirty="0" smtClean="0"/>
              <a:t> </a:t>
            </a:r>
            <a:r>
              <a:rPr lang="nl-BE" baseline="0" dirty="0" err="1" smtClean="0"/>
              <a:t>processes</a:t>
            </a:r>
            <a:r>
              <a:rPr lang="nl-BE" baseline="0" dirty="0" smtClean="0"/>
              <a:t>, </a:t>
            </a:r>
            <a:r>
              <a:rPr lang="nl-BE" baseline="0" dirty="0" err="1" smtClean="0"/>
              <a:t>varying</a:t>
            </a:r>
            <a:r>
              <a:rPr lang="nl-BE" baseline="0" dirty="0" smtClean="0"/>
              <a:t> level of </a:t>
            </a:r>
            <a:r>
              <a:rPr lang="nl-BE" baseline="0" dirty="0" err="1" smtClean="0"/>
              <a:t>quality</a:t>
            </a:r>
            <a:r>
              <a:rPr lang="nl-BE" baseline="0" dirty="0" smtClean="0"/>
              <a:t>, common </a:t>
            </a:r>
            <a:r>
              <a:rPr lang="nl-BE" baseline="0" dirty="0" err="1" smtClean="0"/>
              <a:t>errors</a:t>
            </a:r>
            <a:r>
              <a:rPr lang="nl-BE" baseline="0" dirty="0" smtClean="0"/>
              <a:t>, …</a:t>
            </a:r>
          </a:p>
          <a:p>
            <a:endParaRPr lang="nl-BE" dirty="0" smtClean="0"/>
          </a:p>
          <a:p>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584C592C-8090-4B89-9062-05915CCDB752}" type="slidenum">
              <a:rPr lang="nl-BE" smtClean="0"/>
              <a:t>15</a:t>
            </a:fld>
            <a:endParaRPr lang="nl-BE"/>
          </a:p>
        </p:txBody>
      </p:sp>
    </p:spTree>
    <p:extLst>
      <p:ext uri="{BB962C8B-B14F-4D97-AF65-F5344CB8AC3E}">
        <p14:creationId xmlns:p14="http://schemas.microsoft.com/office/powerpoint/2010/main" val="1682555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We are a </a:t>
            </a:r>
            <a:r>
              <a:rPr lang="nl-BE" dirty="0" err="1" smtClean="0"/>
              <a:t>quality</a:t>
            </a:r>
            <a:r>
              <a:rPr lang="nl-BE" baseline="0" dirty="0" smtClean="0"/>
              <a:t> </a:t>
            </a:r>
            <a:r>
              <a:rPr lang="nl-BE" baseline="0" dirty="0" err="1" smtClean="0"/>
              <a:t>conscious</a:t>
            </a:r>
            <a:r>
              <a:rPr lang="nl-BE" baseline="0" dirty="0" smtClean="0"/>
              <a:t> </a:t>
            </a:r>
            <a:r>
              <a:rPr lang="nl-BE" baseline="0" dirty="0" err="1" smtClean="0"/>
              <a:t>bunch</a:t>
            </a:r>
            <a:r>
              <a:rPr lang="nl-BE" baseline="0" dirty="0" smtClean="0"/>
              <a:t>, </a:t>
            </a:r>
            <a:r>
              <a:rPr lang="nl-BE" baseline="0" dirty="0" err="1" smtClean="0"/>
              <a:t>our</a:t>
            </a:r>
            <a:r>
              <a:rPr lang="nl-BE" baseline="0" dirty="0" smtClean="0"/>
              <a:t> community is a </a:t>
            </a:r>
            <a:r>
              <a:rPr lang="nl-BE" baseline="0" dirty="0" err="1" smtClean="0"/>
              <a:t>passionate</a:t>
            </a:r>
            <a:r>
              <a:rPr lang="nl-BE" baseline="0" dirty="0" smtClean="0"/>
              <a:t> </a:t>
            </a:r>
            <a:r>
              <a:rPr lang="nl-BE" baseline="0" dirty="0" err="1" smtClean="0"/>
              <a:t>one</a:t>
            </a:r>
            <a:r>
              <a:rPr lang="nl-BE" baseline="0" dirty="0" smtClean="0"/>
              <a:t>. </a:t>
            </a:r>
            <a:r>
              <a:rPr lang="nl-BE" baseline="0" dirty="0" err="1" smtClean="0"/>
              <a:t>If</a:t>
            </a:r>
            <a:r>
              <a:rPr lang="nl-BE" baseline="0" dirty="0" smtClean="0"/>
              <a:t> </a:t>
            </a:r>
            <a:r>
              <a:rPr lang="nl-BE" baseline="0" dirty="0" err="1" smtClean="0"/>
              <a:t>you’re</a:t>
            </a:r>
            <a:r>
              <a:rPr lang="nl-BE" baseline="0" dirty="0" smtClean="0"/>
              <a:t> data </a:t>
            </a:r>
            <a:r>
              <a:rPr lang="nl-BE" baseline="0" dirty="0" err="1" smtClean="0"/>
              <a:t>needs</a:t>
            </a:r>
            <a:r>
              <a:rPr lang="nl-BE" baseline="0" dirty="0" smtClean="0"/>
              <a:t> cleaning, look no </a:t>
            </a:r>
            <a:r>
              <a:rPr lang="nl-BE" baseline="0" dirty="0" err="1" smtClean="0"/>
              <a:t>further</a:t>
            </a:r>
            <a:r>
              <a:rPr lang="nl-BE" baseline="0" dirty="0" smtClean="0"/>
              <a:t>. As we </a:t>
            </a:r>
            <a:r>
              <a:rPr lang="nl-BE" baseline="0" dirty="0" err="1" smtClean="0"/>
              <a:t>integrate</a:t>
            </a:r>
            <a:r>
              <a:rPr lang="nl-BE" baseline="0" dirty="0" smtClean="0"/>
              <a:t>, we </a:t>
            </a:r>
            <a:r>
              <a:rPr lang="nl-BE" baseline="0" dirty="0" err="1" smtClean="0"/>
              <a:t>will</a:t>
            </a:r>
            <a:r>
              <a:rPr lang="nl-BE" baseline="0" dirty="0" smtClean="0"/>
              <a:t> fix </a:t>
            </a:r>
            <a:r>
              <a:rPr lang="nl-BE" baseline="0" dirty="0" err="1" smtClean="0"/>
              <a:t>huge</a:t>
            </a:r>
            <a:r>
              <a:rPr lang="nl-BE" baseline="0" dirty="0" smtClean="0"/>
              <a:t> </a:t>
            </a:r>
            <a:r>
              <a:rPr lang="nl-BE" baseline="0" dirty="0" err="1" smtClean="0"/>
              <a:t>amounts</a:t>
            </a:r>
            <a:r>
              <a:rPr lang="nl-BE" baseline="0" dirty="0" smtClean="0"/>
              <a:t> of data. </a:t>
            </a:r>
            <a:endParaRPr lang="nl-BE" dirty="0"/>
          </a:p>
        </p:txBody>
      </p:sp>
      <p:sp>
        <p:nvSpPr>
          <p:cNvPr id="4" name="Tijdelijke aanduiding voor dianummer 3"/>
          <p:cNvSpPr>
            <a:spLocks noGrp="1"/>
          </p:cNvSpPr>
          <p:nvPr>
            <p:ph type="sldNum" sz="quarter" idx="10"/>
          </p:nvPr>
        </p:nvSpPr>
        <p:spPr/>
        <p:txBody>
          <a:bodyPr/>
          <a:lstStyle/>
          <a:p>
            <a:fld id="{584C592C-8090-4B89-9062-05915CCDB752}" type="slidenum">
              <a:rPr lang="nl-BE" smtClean="0"/>
              <a:t>16</a:t>
            </a:fld>
            <a:endParaRPr lang="nl-BE"/>
          </a:p>
        </p:txBody>
      </p:sp>
    </p:spTree>
    <p:extLst>
      <p:ext uri="{BB962C8B-B14F-4D97-AF65-F5344CB8AC3E}">
        <p14:creationId xmlns:p14="http://schemas.microsoft.com/office/powerpoint/2010/main" val="2123301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smtClean="0"/>
              <a:t>Why</a:t>
            </a:r>
            <a:r>
              <a:rPr lang="nl-BE" dirty="0" smtClean="0"/>
              <a:t> is Google the “common </a:t>
            </a:r>
            <a:r>
              <a:rPr lang="nl-BE" dirty="0" err="1" smtClean="0"/>
              <a:t>enemy</a:t>
            </a:r>
            <a:r>
              <a:rPr lang="nl-BE" dirty="0" smtClean="0"/>
              <a:t>”? </a:t>
            </a:r>
            <a:r>
              <a:rPr lang="nl-BE" dirty="0" err="1" smtClean="0"/>
              <a:t>Because</a:t>
            </a:r>
            <a:r>
              <a:rPr lang="nl-BE" baseline="0" dirty="0" smtClean="0"/>
              <a:t> of power: </a:t>
            </a:r>
            <a:r>
              <a:rPr lang="nl-BE" baseline="0" dirty="0" err="1" smtClean="0"/>
              <a:t>they</a:t>
            </a:r>
            <a:r>
              <a:rPr lang="nl-BE" baseline="0" dirty="0" smtClean="0"/>
              <a:t> </a:t>
            </a:r>
            <a:r>
              <a:rPr lang="nl-BE" baseline="0" dirty="0" err="1" smtClean="0"/>
              <a:t>own</a:t>
            </a:r>
            <a:r>
              <a:rPr lang="nl-BE" baseline="0" dirty="0" smtClean="0"/>
              <a:t> the data, control </a:t>
            </a:r>
            <a:r>
              <a:rPr lang="nl-BE" baseline="0" dirty="0" err="1" smtClean="0"/>
              <a:t>what</a:t>
            </a:r>
            <a:r>
              <a:rPr lang="nl-BE" baseline="0" dirty="0" smtClean="0"/>
              <a:t> is in </a:t>
            </a:r>
            <a:r>
              <a:rPr lang="nl-BE" baseline="0" dirty="0" err="1" smtClean="0"/>
              <a:t>it</a:t>
            </a:r>
            <a:r>
              <a:rPr lang="nl-BE" baseline="0" dirty="0" smtClean="0"/>
              <a:t>, control </a:t>
            </a:r>
            <a:r>
              <a:rPr lang="nl-BE" baseline="0" dirty="0" err="1" smtClean="0"/>
              <a:t>what</a:t>
            </a:r>
            <a:r>
              <a:rPr lang="nl-BE" baseline="0" dirty="0" smtClean="0"/>
              <a:t> </a:t>
            </a:r>
            <a:r>
              <a:rPr lang="nl-BE" baseline="0" dirty="0" err="1" smtClean="0"/>
              <a:t>you</a:t>
            </a:r>
            <a:r>
              <a:rPr lang="nl-BE" baseline="0" dirty="0" smtClean="0"/>
              <a:t> </a:t>
            </a:r>
            <a:r>
              <a:rPr lang="nl-BE" baseline="0" dirty="0" err="1" smtClean="0"/>
              <a:t>see</a:t>
            </a:r>
            <a:r>
              <a:rPr lang="nl-BE" baseline="0" dirty="0" smtClean="0"/>
              <a:t>. OSM is the last chance </a:t>
            </a:r>
            <a:r>
              <a:rPr lang="nl-BE" baseline="0" dirty="0" err="1" smtClean="0"/>
              <a:t>for</a:t>
            </a:r>
            <a:r>
              <a:rPr lang="nl-BE" baseline="0" dirty="0" smtClean="0"/>
              <a:t> </a:t>
            </a:r>
            <a:r>
              <a:rPr lang="nl-BE" baseline="0" dirty="0" err="1" smtClean="0"/>
              <a:t>government</a:t>
            </a:r>
            <a:r>
              <a:rPr lang="nl-BE" baseline="0" dirty="0" smtClean="0"/>
              <a:t> </a:t>
            </a:r>
            <a:r>
              <a:rPr lang="nl-BE" baseline="0" dirty="0" err="1" smtClean="0"/>
              <a:t>to</a:t>
            </a:r>
            <a:r>
              <a:rPr lang="nl-BE" baseline="0" dirty="0" smtClean="0"/>
              <a:t> </a:t>
            </a:r>
            <a:r>
              <a:rPr lang="nl-BE" baseline="0" dirty="0" err="1" smtClean="0"/>
              <a:t>not</a:t>
            </a:r>
            <a:r>
              <a:rPr lang="nl-BE" baseline="0" dirty="0" smtClean="0"/>
              <a:t> </a:t>
            </a:r>
            <a:r>
              <a:rPr lang="nl-BE" baseline="0" dirty="0" err="1" smtClean="0"/>
              <a:t>become</a:t>
            </a:r>
            <a:r>
              <a:rPr lang="nl-BE" baseline="0" dirty="0" smtClean="0"/>
              <a:t> Encyclopedia </a:t>
            </a:r>
            <a:r>
              <a:rPr lang="nl-BE" baseline="0" dirty="0" err="1" smtClean="0"/>
              <a:t>Brittanica</a:t>
            </a:r>
            <a:endParaRPr lang="nl-BE" baseline="0" dirty="0" smtClean="0"/>
          </a:p>
          <a:p>
            <a:endParaRPr lang="nl-BE" baseline="0" dirty="0" smtClean="0"/>
          </a:p>
          <a:p>
            <a:r>
              <a:rPr lang="nl-BE" baseline="0" dirty="0" err="1" smtClean="0"/>
              <a:t>All</a:t>
            </a:r>
            <a:r>
              <a:rPr lang="nl-BE" baseline="0" dirty="0" smtClean="0"/>
              <a:t> these “cool new </a:t>
            </a:r>
            <a:r>
              <a:rPr lang="nl-BE" baseline="0" dirty="0" err="1" smtClean="0"/>
              <a:t>things</a:t>
            </a:r>
            <a:r>
              <a:rPr lang="nl-BE" baseline="0" dirty="0" smtClean="0"/>
              <a:t>” turn out </a:t>
            </a:r>
            <a:r>
              <a:rPr lang="nl-BE" baseline="0" dirty="0" err="1" smtClean="0"/>
              <a:t>to</a:t>
            </a:r>
            <a:r>
              <a:rPr lang="nl-BE" baseline="0" dirty="0" smtClean="0"/>
              <a:t> </a:t>
            </a:r>
            <a:r>
              <a:rPr lang="nl-BE" baseline="0" dirty="0" err="1" smtClean="0"/>
              <a:t>be</a:t>
            </a:r>
            <a:r>
              <a:rPr lang="nl-BE" baseline="0" dirty="0" smtClean="0"/>
              <a:t> the </a:t>
            </a:r>
            <a:r>
              <a:rPr lang="nl-BE" baseline="0" dirty="0" err="1" smtClean="0"/>
              <a:t>exploiters</a:t>
            </a:r>
            <a:r>
              <a:rPr lang="nl-BE" baseline="0" dirty="0" smtClean="0"/>
              <a:t> of the </a:t>
            </a:r>
            <a:r>
              <a:rPr lang="nl-BE" baseline="0" dirty="0" err="1" smtClean="0"/>
              <a:t>future</a:t>
            </a:r>
            <a:r>
              <a:rPr lang="nl-BE" baseline="0" dirty="0" smtClean="0"/>
              <a:t>, </a:t>
            </a:r>
            <a:r>
              <a:rPr lang="nl-BE" baseline="0" dirty="0" err="1" smtClean="0"/>
              <a:t>working</a:t>
            </a:r>
            <a:r>
              <a:rPr lang="nl-BE" baseline="0" dirty="0" smtClean="0"/>
              <a:t> below or </a:t>
            </a:r>
            <a:r>
              <a:rPr lang="nl-BE" baseline="0" dirty="0" err="1" smtClean="0"/>
              <a:t>against</a:t>
            </a:r>
            <a:r>
              <a:rPr lang="nl-BE" baseline="0" dirty="0" smtClean="0"/>
              <a:t> </a:t>
            </a:r>
            <a:r>
              <a:rPr lang="nl-BE" baseline="0" dirty="0" err="1" smtClean="0"/>
              <a:t>government</a:t>
            </a:r>
            <a:endParaRPr lang="nl-BE" baseline="0" dirty="0" smtClean="0"/>
          </a:p>
          <a:p>
            <a:endParaRPr lang="nl-BE" baseline="0" dirty="0" smtClean="0"/>
          </a:p>
          <a:p>
            <a:r>
              <a:rPr lang="nl-BE" baseline="0" dirty="0" smtClean="0"/>
              <a:t>We are </a:t>
            </a:r>
            <a:r>
              <a:rPr lang="nl-BE" baseline="0" dirty="0" err="1" smtClean="0"/>
              <a:t>absurdly</a:t>
            </a:r>
            <a:r>
              <a:rPr lang="nl-BE" baseline="0" dirty="0" smtClean="0"/>
              <a:t> </a:t>
            </a:r>
            <a:r>
              <a:rPr lang="nl-BE" baseline="0" dirty="0" err="1" smtClean="0"/>
              <a:t>cost-effective</a:t>
            </a:r>
            <a:endParaRPr lang="nl-BE" baseline="0" dirty="0" smtClean="0"/>
          </a:p>
          <a:p>
            <a:endParaRPr lang="nl-BE" dirty="0"/>
          </a:p>
        </p:txBody>
      </p:sp>
      <p:sp>
        <p:nvSpPr>
          <p:cNvPr id="4" name="Tijdelijke aanduiding voor dianummer 3"/>
          <p:cNvSpPr>
            <a:spLocks noGrp="1"/>
          </p:cNvSpPr>
          <p:nvPr>
            <p:ph type="sldNum" sz="quarter" idx="10"/>
          </p:nvPr>
        </p:nvSpPr>
        <p:spPr/>
        <p:txBody>
          <a:bodyPr/>
          <a:lstStyle/>
          <a:p>
            <a:fld id="{584C592C-8090-4B89-9062-05915CCDB752}" type="slidenum">
              <a:rPr lang="nl-BE" smtClean="0"/>
              <a:t>17</a:t>
            </a:fld>
            <a:endParaRPr lang="nl-BE"/>
          </a:p>
        </p:txBody>
      </p:sp>
    </p:spTree>
    <p:extLst>
      <p:ext uri="{BB962C8B-B14F-4D97-AF65-F5344CB8AC3E}">
        <p14:creationId xmlns:p14="http://schemas.microsoft.com/office/powerpoint/2010/main" val="4099088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aseline="0" dirty="0" smtClean="0"/>
          </a:p>
          <a:p>
            <a:r>
              <a:rPr lang="nl-BE" baseline="0" dirty="0" smtClean="0"/>
              <a:t>Taken </a:t>
            </a:r>
            <a:r>
              <a:rPr lang="nl-BE" baseline="0" dirty="0" err="1" smtClean="0"/>
              <a:t>from</a:t>
            </a:r>
            <a:r>
              <a:rPr lang="nl-BE" baseline="0" dirty="0" smtClean="0"/>
              <a:t> </a:t>
            </a:r>
            <a:r>
              <a:rPr lang="nl-BE" sz="1200" b="0" i="0" u="none" strike="noStrike" kern="1200" baseline="0" dirty="0" smtClean="0">
                <a:solidFill>
                  <a:schemeClr val="tx1"/>
                </a:solidFill>
                <a:latin typeface="+mn-lt"/>
                <a:ea typeface="+mn-ea"/>
                <a:cs typeface="+mn-cs"/>
              </a:rPr>
              <a:t>http://j.mp/ccog2015</a:t>
            </a:r>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584C592C-8090-4B89-9062-05915CCDB752}" type="slidenum">
              <a:rPr lang="nl-BE" smtClean="0"/>
              <a:t>18</a:t>
            </a:fld>
            <a:endParaRPr lang="nl-BE"/>
          </a:p>
        </p:txBody>
      </p:sp>
    </p:spTree>
    <p:extLst>
      <p:ext uri="{BB962C8B-B14F-4D97-AF65-F5344CB8AC3E}">
        <p14:creationId xmlns:p14="http://schemas.microsoft.com/office/powerpoint/2010/main" val="2192528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An</a:t>
            </a:r>
            <a:r>
              <a:rPr lang="nl-BE" baseline="0" dirty="0" smtClean="0"/>
              <a:t> easy way </a:t>
            </a:r>
            <a:r>
              <a:rPr lang="nl-BE" baseline="0" dirty="0" err="1" smtClean="0"/>
              <a:t>to</a:t>
            </a:r>
            <a:r>
              <a:rPr lang="nl-BE" baseline="0" dirty="0" smtClean="0"/>
              <a:t> </a:t>
            </a:r>
            <a:r>
              <a:rPr lang="nl-BE" baseline="0" dirty="0" err="1" smtClean="0"/>
              <a:t>achieve</a:t>
            </a:r>
            <a:r>
              <a:rPr lang="nl-BE" baseline="0" dirty="0" smtClean="0"/>
              <a:t> </a:t>
            </a:r>
            <a:r>
              <a:rPr lang="nl-BE" baseline="0" dirty="0" err="1" smtClean="0"/>
              <a:t>this</a:t>
            </a:r>
            <a:r>
              <a:rPr lang="nl-BE" baseline="0" dirty="0" smtClean="0"/>
              <a:t> is, is </a:t>
            </a:r>
            <a:r>
              <a:rPr lang="nl-BE" baseline="0" dirty="0" err="1" smtClean="0"/>
              <a:t>by</a:t>
            </a:r>
            <a:r>
              <a:rPr lang="nl-BE" baseline="0" dirty="0" smtClean="0"/>
              <a:t> </a:t>
            </a:r>
            <a:r>
              <a:rPr lang="nl-BE" baseline="0" dirty="0" err="1" smtClean="0"/>
              <a:t>migrating</a:t>
            </a:r>
            <a:r>
              <a:rPr lang="nl-BE" baseline="0" dirty="0" smtClean="0"/>
              <a:t> data </a:t>
            </a:r>
            <a:r>
              <a:rPr lang="nl-BE" baseline="0" dirty="0" err="1" smtClean="0"/>
              <a:t>to</a:t>
            </a:r>
            <a:r>
              <a:rPr lang="nl-BE" baseline="0" dirty="0" smtClean="0"/>
              <a:t> OSM.</a:t>
            </a:r>
          </a:p>
          <a:p>
            <a:endParaRPr lang="nl-BE" dirty="0" smtClean="0"/>
          </a:p>
          <a:p>
            <a:r>
              <a:rPr lang="nl-BE" dirty="0" err="1" smtClean="0"/>
              <a:t>Urbis</a:t>
            </a:r>
            <a:r>
              <a:rPr lang="nl-BE" dirty="0" smtClean="0"/>
              <a:t> buildings </a:t>
            </a:r>
            <a:r>
              <a:rPr lang="nl-BE" dirty="0" err="1" smtClean="0"/>
              <a:t>were</a:t>
            </a:r>
            <a:r>
              <a:rPr lang="nl-BE" baseline="0" dirty="0" smtClean="0"/>
              <a:t> </a:t>
            </a:r>
            <a:r>
              <a:rPr lang="nl-BE" baseline="0" dirty="0" err="1" smtClean="0"/>
              <a:t>imported</a:t>
            </a:r>
            <a:r>
              <a:rPr lang="nl-BE" baseline="0" dirty="0" smtClean="0"/>
              <a:t> </a:t>
            </a:r>
            <a:r>
              <a:rPr lang="nl-BE" baseline="0" dirty="0" err="1" smtClean="0"/>
              <a:t>quite</a:t>
            </a:r>
            <a:r>
              <a:rPr lang="nl-BE" baseline="0" dirty="0" smtClean="0"/>
              <a:t> </a:t>
            </a:r>
            <a:r>
              <a:rPr lang="nl-BE" baseline="0" dirty="0" err="1" smtClean="0"/>
              <a:t>soon</a:t>
            </a:r>
            <a:r>
              <a:rPr lang="nl-BE" baseline="0" dirty="0" smtClean="0"/>
              <a:t> </a:t>
            </a:r>
            <a:r>
              <a:rPr lang="nl-BE" baseline="0" dirty="0" err="1" smtClean="0"/>
              <a:t>into</a:t>
            </a:r>
            <a:r>
              <a:rPr lang="nl-BE" baseline="0" dirty="0" smtClean="0"/>
              <a:t> OSM</a:t>
            </a:r>
          </a:p>
          <a:p>
            <a:r>
              <a:rPr lang="nl-BE" baseline="0" dirty="0" err="1" smtClean="0"/>
              <a:t>They</a:t>
            </a:r>
            <a:r>
              <a:rPr lang="nl-BE" baseline="0" dirty="0" smtClean="0"/>
              <a:t> are </a:t>
            </a:r>
            <a:r>
              <a:rPr lang="nl-BE" baseline="0" dirty="0" err="1" smtClean="0"/>
              <a:t>now</a:t>
            </a:r>
            <a:r>
              <a:rPr lang="nl-BE" baseline="0" dirty="0" smtClean="0"/>
              <a:t> </a:t>
            </a:r>
            <a:r>
              <a:rPr lang="nl-BE" baseline="0" dirty="0" err="1" smtClean="0"/>
              <a:t>available</a:t>
            </a:r>
            <a:r>
              <a:rPr lang="nl-BE" baseline="0" dirty="0" smtClean="0"/>
              <a:t> in </a:t>
            </a:r>
            <a:r>
              <a:rPr lang="nl-BE" baseline="0" dirty="0" err="1" smtClean="0"/>
              <a:t>our</a:t>
            </a:r>
            <a:r>
              <a:rPr lang="nl-BE" baseline="0" dirty="0" smtClean="0"/>
              <a:t> standard map, </a:t>
            </a:r>
            <a:r>
              <a:rPr lang="nl-BE" baseline="0" dirty="0" err="1" smtClean="0"/>
              <a:t>enriched</a:t>
            </a:r>
            <a:r>
              <a:rPr lang="nl-BE" baseline="0" dirty="0" smtClean="0"/>
              <a:t> </a:t>
            </a:r>
            <a:r>
              <a:rPr lang="nl-BE" baseline="0" dirty="0" err="1" smtClean="0"/>
              <a:t>with</a:t>
            </a:r>
            <a:r>
              <a:rPr lang="nl-BE" baseline="0" dirty="0" smtClean="0"/>
              <a:t> POI info</a:t>
            </a:r>
            <a:endParaRPr lang="nl-BE" dirty="0"/>
          </a:p>
        </p:txBody>
      </p:sp>
      <p:sp>
        <p:nvSpPr>
          <p:cNvPr id="4" name="Tijdelijke aanduiding voor dianummer 3"/>
          <p:cNvSpPr>
            <a:spLocks noGrp="1"/>
          </p:cNvSpPr>
          <p:nvPr>
            <p:ph type="sldNum" sz="quarter" idx="10"/>
          </p:nvPr>
        </p:nvSpPr>
        <p:spPr/>
        <p:txBody>
          <a:bodyPr/>
          <a:lstStyle/>
          <a:p>
            <a:fld id="{584C592C-8090-4B89-9062-05915CCDB752}" type="slidenum">
              <a:rPr lang="nl-BE" smtClean="0"/>
              <a:t>19</a:t>
            </a:fld>
            <a:endParaRPr lang="nl-BE"/>
          </a:p>
        </p:txBody>
      </p:sp>
    </p:spTree>
    <p:extLst>
      <p:ext uri="{BB962C8B-B14F-4D97-AF65-F5344CB8AC3E}">
        <p14:creationId xmlns:p14="http://schemas.microsoft.com/office/powerpoint/2010/main" val="2707037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But </a:t>
            </a:r>
            <a:r>
              <a:rPr lang="nl-BE" dirty="0" err="1" smtClean="0"/>
              <a:t>also</a:t>
            </a:r>
            <a:r>
              <a:rPr lang="nl-BE" dirty="0" smtClean="0"/>
              <a:t> in </a:t>
            </a:r>
            <a:r>
              <a:rPr lang="nl-BE" dirty="0" err="1" smtClean="0"/>
              <a:t>thematic</a:t>
            </a:r>
            <a:r>
              <a:rPr lang="nl-BE" dirty="0" smtClean="0"/>
              <a:t> </a:t>
            </a:r>
            <a:r>
              <a:rPr lang="nl-BE" dirty="0" err="1" smtClean="0"/>
              <a:t>maps</a:t>
            </a:r>
            <a:r>
              <a:rPr lang="nl-BE" dirty="0" smtClean="0"/>
              <a:t> </a:t>
            </a:r>
            <a:r>
              <a:rPr lang="nl-BE" dirty="0" err="1" smtClean="0"/>
              <a:t>like</a:t>
            </a:r>
            <a:r>
              <a:rPr lang="nl-BE" dirty="0" smtClean="0"/>
              <a:t> </a:t>
            </a:r>
            <a:r>
              <a:rPr lang="nl-BE" dirty="0" err="1" smtClean="0"/>
              <a:t>this</a:t>
            </a:r>
            <a:r>
              <a:rPr lang="nl-BE" dirty="0" smtClean="0"/>
              <a:t> </a:t>
            </a:r>
            <a:r>
              <a:rPr lang="nl-BE" dirty="0" err="1" smtClean="0"/>
              <a:t>cycle</a:t>
            </a:r>
            <a:r>
              <a:rPr lang="nl-BE" dirty="0" smtClean="0"/>
              <a:t> map</a:t>
            </a:r>
          </a:p>
          <a:p>
            <a:endParaRPr lang="nl-B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smtClean="0"/>
              <a:t>A </a:t>
            </a:r>
            <a:r>
              <a:rPr lang="nl-BE" baseline="0" dirty="0" err="1" smtClean="0"/>
              <a:t>little</a:t>
            </a:r>
            <a:r>
              <a:rPr lang="nl-BE" baseline="0" dirty="0" smtClean="0"/>
              <a:t> </a:t>
            </a:r>
            <a:r>
              <a:rPr lang="nl-BE" baseline="0" dirty="0" err="1" smtClean="0"/>
              <a:t>note</a:t>
            </a:r>
            <a:r>
              <a:rPr lang="nl-BE" baseline="0" dirty="0" smtClean="0"/>
              <a:t> on data model: OSM has no </a:t>
            </a:r>
            <a:r>
              <a:rPr lang="nl-BE" baseline="0" dirty="0" err="1" smtClean="0"/>
              <a:t>thematic</a:t>
            </a:r>
            <a:r>
              <a:rPr lang="nl-BE" baseline="0" dirty="0" smtClean="0"/>
              <a:t> </a:t>
            </a:r>
            <a:r>
              <a:rPr lang="nl-BE" baseline="0" dirty="0" err="1" smtClean="0"/>
              <a:t>layers</a:t>
            </a:r>
            <a:r>
              <a:rPr lang="nl-BE" baseline="0" dirty="0" smtClean="0"/>
              <a:t>. </a:t>
            </a:r>
            <a:r>
              <a:rPr lang="nl-BE" baseline="0" dirty="0" err="1" smtClean="0"/>
              <a:t>Everything</a:t>
            </a:r>
            <a:r>
              <a:rPr lang="nl-BE" baseline="0" dirty="0" smtClean="0"/>
              <a:t> is </a:t>
            </a:r>
            <a:r>
              <a:rPr lang="nl-BE" baseline="0" dirty="0" err="1" smtClean="0"/>
              <a:t>integrated</a:t>
            </a:r>
            <a:r>
              <a:rPr lang="nl-BE" baseline="0" dirty="0" smtClean="0"/>
              <a:t> </a:t>
            </a:r>
            <a:r>
              <a:rPr lang="nl-BE" baseline="0" dirty="0" err="1" smtClean="0"/>
              <a:t>with</a:t>
            </a:r>
            <a:r>
              <a:rPr lang="nl-BE" baseline="0" dirty="0" smtClean="0"/>
              <a:t> </a:t>
            </a:r>
            <a:r>
              <a:rPr lang="nl-BE" baseline="0" dirty="0" err="1" smtClean="0"/>
              <a:t>everything</a:t>
            </a:r>
            <a:r>
              <a:rPr lang="nl-BE" baseline="0" dirty="0" smtClean="0"/>
              <a:t>. </a:t>
            </a:r>
            <a:r>
              <a:rPr lang="nl-BE" baseline="0" dirty="0" err="1" smtClean="0"/>
              <a:t>While</a:t>
            </a:r>
            <a:r>
              <a:rPr lang="nl-BE" baseline="0" dirty="0" smtClean="0"/>
              <a:t> </a:t>
            </a:r>
            <a:r>
              <a:rPr lang="nl-BE" baseline="0" dirty="0" err="1" smtClean="0"/>
              <a:t>that</a:t>
            </a:r>
            <a:r>
              <a:rPr lang="nl-BE" baseline="0" dirty="0" smtClean="0"/>
              <a:t> </a:t>
            </a:r>
            <a:r>
              <a:rPr lang="nl-BE" baseline="0" dirty="0" err="1" smtClean="0"/>
              <a:t>sometimes</a:t>
            </a:r>
            <a:r>
              <a:rPr lang="nl-BE" baseline="0" dirty="0" smtClean="0"/>
              <a:t> means </a:t>
            </a:r>
            <a:r>
              <a:rPr lang="nl-BE" baseline="0" dirty="0" err="1" smtClean="0"/>
              <a:t>things</a:t>
            </a:r>
            <a:r>
              <a:rPr lang="nl-BE" baseline="0" dirty="0" smtClean="0"/>
              <a:t> break, more </a:t>
            </a:r>
            <a:r>
              <a:rPr lang="nl-BE" baseline="0" dirty="0" err="1" smtClean="0"/>
              <a:t>often</a:t>
            </a:r>
            <a:r>
              <a:rPr lang="nl-BE" baseline="0" dirty="0" smtClean="0"/>
              <a:t> </a:t>
            </a:r>
            <a:r>
              <a:rPr lang="nl-BE" baseline="0" dirty="0" err="1" smtClean="0"/>
              <a:t>it</a:t>
            </a:r>
            <a:r>
              <a:rPr lang="nl-BE" baseline="0" dirty="0" smtClean="0"/>
              <a:t> means </a:t>
            </a:r>
            <a:r>
              <a:rPr lang="nl-BE" baseline="0" dirty="0" err="1" smtClean="0"/>
              <a:t>that</a:t>
            </a:r>
            <a:r>
              <a:rPr lang="nl-BE" baseline="0" dirty="0" smtClean="0"/>
              <a:t> </a:t>
            </a:r>
            <a:r>
              <a:rPr lang="nl-BE" baseline="0" dirty="0" err="1" smtClean="0"/>
              <a:t>when</a:t>
            </a:r>
            <a:r>
              <a:rPr lang="nl-BE" baseline="0" dirty="0" smtClean="0"/>
              <a:t> </a:t>
            </a:r>
            <a:r>
              <a:rPr lang="nl-BE" baseline="0" dirty="0" err="1" smtClean="0"/>
              <a:t>you</a:t>
            </a:r>
            <a:r>
              <a:rPr lang="nl-BE" baseline="0" dirty="0" smtClean="0"/>
              <a:t> zoom </a:t>
            </a:r>
            <a:r>
              <a:rPr lang="nl-BE" baseline="0" dirty="0" err="1" smtClean="0"/>
              <a:t>to</a:t>
            </a:r>
            <a:r>
              <a:rPr lang="nl-BE" baseline="0" dirty="0" smtClean="0"/>
              <a:t> fix </a:t>
            </a:r>
            <a:r>
              <a:rPr lang="nl-BE" baseline="0" dirty="0" err="1" smtClean="0"/>
              <a:t>an</a:t>
            </a:r>
            <a:r>
              <a:rPr lang="nl-BE" baseline="0" dirty="0" smtClean="0"/>
              <a:t> error, </a:t>
            </a:r>
            <a:r>
              <a:rPr lang="nl-BE" baseline="0" dirty="0" err="1" smtClean="0"/>
              <a:t>you</a:t>
            </a:r>
            <a:r>
              <a:rPr lang="nl-BE" baseline="0" dirty="0" smtClean="0"/>
              <a:t> fix </a:t>
            </a:r>
            <a:r>
              <a:rPr lang="nl-BE" baseline="0" dirty="0" err="1" smtClean="0"/>
              <a:t>errors</a:t>
            </a:r>
            <a:r>
              <a:rPr lang="nl-BE" baseline="0" dirty="0" smtClean="0"/>
              <a:t> in “</a:t>
            </a:r>
            <a:r>
              <a:rPr lang="nl-BE" baseline="0" dirty="0" err="1" smtClean="0"/>
              <a:t>all</a:t>
            </a:r>
            <a:r>
              <a:rPr lang="nl-BE" baseline="0" dirty="0" smtClean="0"/>
              <a:t> </a:t>
            </a:r>
            <a:r>
              <a:rPr lang="nl-BE" baseline="0" dirty="0" err="1" smtClean="0"/>
              <a:t>thematic</a:t>
            </a:r>
            <a:r>
              <a:rPr lang="nl-BE" baseline="0" dirty="0" smtClean="0"/>
              <a:t> </a:t>
            </a:r>
            <a:r>
              <a:rPr lang="nl-BE" baseline="0" dirty="0" err="1" smtClean="0"/>
              <a:t>layers</a:t>
            </a:r>
            <a:r>
              <a:rPr lang="nl-BE"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err="1" smtClean="0"/>
              <a:t>This</a:t>
            </a:r>
            <a:r>
              <a:rPr lang="nl-BE" baseline="0" dirty="0" smtClean="0"/>
              <a:t> “haphazard fixing”, </a:t>
            </a:r>
            <a:r>
              <a:rPr lang="nl-BE" baseline="0" dirty="0" err="1" smtClean="0"/>
              <a:t>powered</a:t>
            </a:r>
            <a:r>
              <a:rPr lang="nl-BE" baseline="0" dirty="0" smtClean="0"/>
              <a:t> </a:t>
            </a:r>
            <a:r>
              <a:rPr lang="nl-BE" baseline="0" dirty="0" err="1" smtClean="0"/>
              <a:t>by</a:t>
            </a:r>
            <a:r>
              <a:rPr lang="nl-BE" baseline="0" dirty="0" smtClean="0"/>
              <a:t> love </a:t>
            </a:r>
            <a:r>
              <a:rPr lang="nl-BE" baseline="0" dirty="0" err="1" smtClean="0"/>
              <a:t>for</a:t>
            </a:r>
            <a:r>
              <a:rPr lang="nl-BE" baseline="0" dirty="0" smtClean="0"/>
              <a:t> the data, is </a:t>
            </a:r>
            <a:r>
              <a:rPr lang="nl-BE" baseline="0" dirty="0" err="1" smtClean="0"/>
              <a:t>maybe</a:t>
            </a:r>
            <a:r>
              <a:rPr lang="nl-BE" baseline="0" dirty="0" smtClean="0"/>
              <a:t> </a:t>
            </a:r>
            <a:r>
              <a:rPr lang="nl-BE" baseline="0" dirty="0" err="1" smtClean="0"/>
              <a:t>our</a:t>
            </a:r>
            <a:r>
              <a:rPr lang="nl-BE" baseline="0" dirty="0" smtClean="0"/>
              <a:t> </a:t>
            </a:r>
            <a:r>
              <a:rPr lang="nl-BE" baseline="0" dirty="0" err="1" smtClean="0"/>
              <a:t>stronges</a:t>
            </a:r>
            <a:r>
              <a:rPr lang="nl-BE" baseline="0" dirty="0" smtClean="0"/>
              <a:t> point. Data </a:t>
            </a:r>
            <a:r>
              <a:rPr lang="nl-BE" baseline="0" dirty="0" err="1" smtClean="0"/>
              <a:t>use</a:t>
            </a:r>
            <a:r>
              <a:rPr lang="nl-BE" baseline="0" dirty="0" smtClean="0"/>
              <a:t> = data fixing. NOT a </a:t>
            </a:r>
            <a:r>
              <a:rPr lang="nl-BE" baseline="0" dirty="0" err="1" smtClean="0"/>
              <a:t>consumer</a:t>
            </a:r>
            <a:r>
              <a:rPr lang="nl-BE" baseline="0" dirty="0" smtClean="0"/>
              <a:t> product, but a product </a:t>
            </a:r>
            <a:r>
              <a:rPr lang="nl-BE" baseline="0" dirty="0" err="1" smtClean="0"/>
              <a:t>that</a:t>
            </a:r>
            <a:r>
              <a:rPr lang="nl-BE" baseline="0" dirty="0" smtClean="0"/>
              <a:t> is the most </a:t>
            </a:r>
            <a:r>
              <a:rPr lang="nl-BE" baseline="0" dirty="0" err="1" smtClean="0"/>
              <a:t>effective</a:t>
            </a:r>
            <a:r>
              <a:rPr lang="nl-BE" baseline="0" dirty="0" smtClean="0"/>
              <a:t> in </a:t>
            </a:r>
            <a:r>
              <a:rPr lang="nl-BE" baseline="0" dirty="0" err="1" smtClean="0"/>
              <a:t>turning</a:t>
            </a:r>
            <a:r>
              <a:rPr lang="nl-BE" baseline="0" dirty="0" smtClean="0"/>
              <a:t> users </a:t>
            </a:r>
            <a:r>
              <a:rPr lang="nl-BE" baseline="0" dirty="0" err="1" smtClean="0"/>
              <a:t>into</a:t>
            </a:r>
            <a:r>
              <a:rPr lang="nl-BE" baseline="0" dirty="0" smtClean="0"/>
              <a:t> producers</a:t>
            </a:r>
            <a:endParaRPr lang="nl-BE" dirty="0" smtClean="0"/>
          </a:p>
          <a:p>
            <a:endParaRPr lang="nl-BE" baseline="0" dirty="0" smtClean="0"/>
          </a:p>
          <a:p>
            <a:endParaRPr lang="nl-BE" baseline="0" dirty="0" smtClean="0"/>
          </a:p>
          <a:p>
            <a:endParaRPr lang="nl-BE" dirty="0" smtClean="0"/>
          </a:p>
          <a:p>
            <a:endParaRPr lang="nl-BE" dirty="0" smtClean="0"/>
          </a:p>
        </p:txBody>
      </p:sp>
      <p:sp>
        <p:nvSpPr>
          <p:cNvPr id="4" name="Tijdelijke aanduiding voor dianummer 3"/>
          <p:cNvSpPr>
            <a:spLocks noGrp="1"/>
          </p:cNvSpPr>
          <p:nvPr>
            <p:ph type="sldNum" sz="quarter" idx="10"/>
          </p:nvPr>
        </p:nvSpPr>
        <p:spPr/>
        <p:txBody>
          <a:bodyPr/>
          <a:lstStyle/>
          <a:p>
            <a:fld id="{584C592C-8090-4B89-9062-05915CCDB752}" type="slidenum">
              <a:rPr lang="nl-BE" smtClean="0"/>
              <a:t>20</a:t>
            </a:fld>
            <a:endParaRPr lang="nl-BE"/>
          </a:p>
        </p:txBody>
      </p:sp>
    </p:spTree>
    <p:extLst>
      <p:ext uri="{BB962C8B-B14F-4D97-AF65-F5344CB8AC3E}">
        <p14:creationId xmlns:p14="http://schemas.microsoft.com/office/powerpoint/2010/main" val="352890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smtClean="0"/>
              <a:t>And</a:t>
            </a:r>
            <a:r>
              <a:rPr lang="nl-BE" dirty="0" smtClean="0"/>
              <a:t> of</a:t>
            </a:r>
            <a:r>
              <a:rPr lang="nl-BE" baseline="0" dirty="0" smtClean="0"/>
              <a:t> course in the </a:t>
            </a:r>
            <a:r>
              <a:rPr lang="nl-BE" baseline="0" dirty="0" err="1" smtClean="0"/>
              <a:t>hundreds</a:t>
            </a:r>
            <a:r>
              <a:rPr lang="nl-BE" baseline="0" dirty="0" smtClean="0"/>
              <a:t> </a:t>
            </a:r>
            <a:r>
              <a:rPr lang="nl-BE" baseline="0" dirty="0" err="1" smtClean="0"/>
              <a:t>to</a:t>
            </a:r>
            <a:r>
              <a:rPr lang="nl-BE" baseline="0" dirty="0" smtClean="0"/>
              <a:t> </a:t>
            </a:r>
            <a:r>
              <a:rPr lang="nl-BE" baseline="0" dirty="0" err="1" smtClean="0"/>
              <a:t>thousands</a:t>
            </a:r>
            <a:r>
              <a:rPr lang="nl-BE" baseline="0" dirty="0" smtClean="0"/>
              <a:t> </a:t>
            </a:r>
            <a:r>
              <a:rPr lang="nl-BE" baseline="0" dirty="0" err="1" smtClean="0"/>
              <a:t>other</a:t>
            </a:r>
            <a:r>
              <a:rPr lang="nl-BE" baseline="0" dirty="0" smtClean="0"/>
              <a:t> </a:t>
            </a:r>
            <a:r>
              <a:rPr lang="nl-BE" baseline="0" dirty="0" err="1" smtClean="0"/>
              <a:t>maps</a:t>
            </a:r>
            <a:r>
              <a:rPr lang="nl-BE" baseline="0" dirty="0" smtClean="0"/>
              <a:t>, </a:t>
            </a:r>
            <a:r>
              <a:rPr lang="nl-BE" baseline="0" dirty="0" err="1" smtClean="0"/>
              <a:t>like</a:t>
            </a:r>
            <a:r>
              <a:rPr lang="nl-BE" baseline="0" dirty="0" smtClean="0"/>
              <a:t> </a:t>
            </a:r>
            <a:r>
              <a:rPr lang="nl-BE" baseline="0" dirty="0" err="1" smtClean="0"/>
              <a:t>topo</a:t>
            </a:r>
            <a:r>
              <a:rPr lang="nl-BE" baseline="0" dirty="0" smtClean="0"/>
              <a:t> </a:t>
            </a:r>
            <a:r>
              <a:rPr lang="nl-BE" baseline="0" dirty="0" err="1" smtClean="0"/>
              <a:t>maps</a:t>
            </a:r>
            <a:r>
              <a:rPr lang="nl-BE" baseline="0" dirty="0" smtClean="0"/>
              <a:t> </a:t>
            </a:r>
            <a:r>
              <a:rPr lang="nl-BE" baseline="0" dirty="0" err="1" smtClean="0"/>
              <a:t>with</a:t>
            </a:r>
            <a:r>
              <a:rPr lang="nl-BE" baseline="0" dirty="0" smtClean="0"/>
              <a:t> </a:t>
            </a:r>
            <a:r>
              <a:rPr lang="nl-BE" baseline="0" dirty="0" err="1" smtClean="0"/>
              <a:t>hill</a:t>
            </a:r>
            <a:r>
              <a:rPr lang="nl-BE" baseline="0" dirty="0" smtClean="0"/>
              <a:t> </a:t>
            </a:r>
            <a:r>
              <a:rPr lang="nl-BE" baseline="0" dirty="0" err="1" smtClean="0"/>
              <a:t>shades</a:t>
            </a:r>
            <a:r>
              <a:rPr lang="nl-BE" baseline="0" dirty="0" smtClean="0"/>
              <a:t>, or the </a:t>
            </a:r>
            <a:r>
              <a:rPr lang="nl-BE" baseline="0" dirty="0" err="1" smtClean="0"/>
              <a:t>basemaps</a:t>
            </a:r>
            <a:r>
              <a:rPr lang="nl-BE" baseline="0" dirty="0" smtClean="0"/>
              <a:t> </a:t>
            </a:r>
            <a:r>
              <a:rPr lang="nl-BE" baseline="0" dirty="0" err="1" smtClean="0"/>
              <a:t>provided</a:t>
            </a:r>
            <a:r>
              <a:rPr lang="nl-BE" baseline="0" dirty="0" smtClean="0"/>
              <a:t> </a:t>
            </a:r>
            <a:r>
              <a:rPr lang="nl-BE" baseline="0" dirty="0" err="1" smtClean="0"/>
              <a:t>by</a:t>
            </a:r>
            <a:r>
              <a:rPr lang="nl-BE" baseline="0" dirty="0" smtClean="0"/>
              <a:t> </a:t>
            </a:r>
            <a:r>
              <a:rPr lang="nl-BE" baseline="0" dirty="0" err="1" smtClean="0"/>
              <a:t>Mapbox</a:t>
            </a:r>
            <a:r>
              <a:rPr lang="nl-BE" baseline="0" dirty="0" smtClean="0"/>
              <a:t> </a:t>
            </a:r>
            <a:r>
              <a:rPr lang="nl-BE" baseline="0" dirty="0" err="1" smtClean="0"/>
              <a:t>to</a:t>
            </a:r>
            <a:r>
              <a:rPr lang="nl-BE" baseline="0" dirty="0" smtClean="0"/>
              <a:t> </a:t>
            </a:r>
            <a:r>
              <a:rPr lang="nl-BE" baseline="0" dirty="0" err="1" smtClean="0"/>
              <a:t>huge</a:t>
            </a:r>
            <a:r>
              <a:rPr lang="nl-BE" baseline="0" dirty="0" smtClean="0"/>
              <a:t> </a:t>
            </a:r>
            <a:r>
              <a:rPr lang="nl-BE" baseline="0" dirty="0" err="1" smtClean="0"/>
              <a:t>clients</a:t>
            </a:r>
            <a:r>
              <a:rPr lang="nl-BE" baseline="0" dirty="0" smtClean="0"/>
              <a:t> </a:t>
            </a:r>
            <a:r>
              <a:rPr lang="nl-BE" baseline="0" dirty="0" err="1" smtClean="0"/>
              <a:t>around</a:t>
            </a:r>
            <a:r>
              <a:rPr lang="nl-BE" baseline="0" dirty="0" smtClean="0"/>
              <a:t> the </a:t>
            </a:r>
            <a:r>
              <a:rPr lang="nl-BE" baseline="0" dirty="0" err="1" smtClean="0"/>
              <a:t>world</a:t>
            </a:r>
            <a:endParaRPr lang="nl-BE" dirty="0"/>
          </a:p>
        </p:txBody>
      </p:sp>
      <p:sp>
        <p:nvSpPr>
          <p:cNvPr id="4" name="Tijdelijke aanduiding voor dianummer 3"/>
          <p:cNvSpPr>
            <a:spLocks noGrp="1"/>
          </p:cNvSpPr>
          <p:nvPr>
            <p:ph type="sldNum" sz="quarter" idx="10"/>
          </p:nvPr>
        </p:nvSpPr>
        <p:spPr/>
        <p:txBody>
          <a:bodyPr/>
          <a:lstStyle/>
          <a:p>
            <a:fld id="{584C592C-8090-4B89-9062-05915CCDB752}" type="slidenum">
              <a:rPr lang="nl-BE" smtClean="0"/>
              <a:t>21</a:t>
            </a:fld>
            <a:endParaRPr lang="nl-BE"/>
          </a:p>
        </p:txBody>
      </p:sp>
    </p:spTree>
    <p:extLst>
      <p:ext uri="{BB962C8B-B14F-4D97-AF65-F5344CB8AC3E}">
        <p14:creationId xmlns:p14="http://schemas.microsoft.com/office/powerpoint/2010/main" val="2481657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smtClean="0"/>
              <a:t>And</a:t>
            </a:r>
            <a:r>
              <a:rPr lang="nl-BE" dirty="0" smtClean="0"/>
              <a:t> of course </a:t>
            </a:r>
            <a:r>
              <a:rPr lang="nl-BE" dirty="0" err="1" smtClean="0"/>
              <a:t>to</a:t>
            </a:r>
            <a:r>
              <a:rPr lang="nl-BE" dirty="0" smtClean="0"/>
              <a:t> </a:t>
            </a:r>
            <a:r>
              <a:rPr lang="nl-BE" dirty="0" err="1" smtClean="0"/>
              <a:t>several</a:t>
            </a:r>
            <a:r>
              <a:rPr lang="nl-BE" dirty="0" smtClean="0"/>
              <a:t> </a:t>
            </a:r>
            <a:r>
              <a:rPr lang="nl-BE" dirty="0" err="1" smtClean="0"/>
              <a:t>apps</a:t>
            </a:r>
            <a:r>
              <a:rPr lang="nl-BE" dirty="0" smtClean="0"/>
              <a:t> </a:t>
            </a:r>
            <a:r>
              <a:rPr lang="nl-BE" dirty="0" err="1" smtClean="0"/>
              <a:t>for</a:t>
            </a:r>
            <a:r>
              <a:rPr lang="nl-BE" baseline="0" dirty="0" smtClean="0"/>
              <a:t> offline </a:t>
            </a:r>
            <a:r>
              <a:rPr lang="nl-BE" baseline="0" dirty="0" err="1" smtClean="0"/>
              <a:t>navigation</a:t>
            </a:r>
            <a:r>
              <a:rPr lang="nl-BE" baseline="0" dirty="0" smtClean="0"/>
              <a:t>, </a:t>
            </a:r>
            <a:r>
              <a:rPr lang="nl-BE" baseline="0" dirty="0" err="1" smtClean="0"/>
              <a:t>with</a:t>
            </a:r>
            <a:r>
              <a:rPr lang="nl-BE" baseline="0" dirty="0" smtClean="0"/>
              <a:t> </a:t>
            </a:r>
            <a:r>
              <a:rPr lang="nl-BE" baseline="0" dirty="0" err="1" smtClean="0"/>
              <a:t>literally</a:t>
            </a:r>
            <a:r>
              <a:rPr lang="nl-BE" baseline="0" dirty="0" smtClean="0"/>
              <a:t> </a:t>
            </a:r>
            <a:r>
              <a:rPr lang="nl-BE" baseline="0" dirty="0" err="1" smtClean="0"/>
              <a:t>millions</a:t>
            </a:r>
            <a:r>
              <a:rPr lang="nl-BE" baseline="0" dirty="0" smtClean="0"/>
              <a:t> of users</a:t>
            </a:r>
          </a:p>
          <a:p>
            <a:endParaRPr lang="nl-BE" baseline="0" dirty="0" smtClean="0"/>
          </a:p>
          <a:p>
            <a:r>
              <a:rPr lang="nl-BE" baseline="0" dirty="0" smtClean="0"/>
              <a:t>Go </a:t>
            </a:r>
            <a:r>
              <a:rPr lang="nl-BE" baseline="0" dirty="0" err="1" smtClean="0"/>
              <a:t>ride</a:t>
            </a:r>
            <a:r>
              <a:rPr lang="nl-BE" baseline="0" dirty="0" smtClean="0"/>
              <a:t>, go </a:t>
            </a:r>
            <a:r>
              <a:rPr lang="nl-BE" baseline="0" dirty="0" err="1" smtClean="0"/>
              <a:t>hike</a:t>
            </a:r>
            <a:r>
              <a:rPr lang="nl-BE" baseline="0" dirty="0" smtClean="0"/>
              <a:t>, </a:t>
            </a:r>
            <a:r>
              <a:rPr lang="nl-BE" baseline="0" dirty="0" err="1" smtClean="0"/>
              <a:t>tweak</a:t>
            </a:r>
            <a:r>
              <a:rPr lang="nl-BE" baseline="0" dirty="0" smtClean="0"/>
              <a:t> </a:t>
            </a:r>
            <a:r>
              <a:rPr lang="nl-BE" baseline="0" dirty="0" err="1" smtClean="0"/>
              <a:t>your</a:t>
            </a:r>
            <a:r>
              <a:rPr lang="nl-BE" baseline="0" dirty="0" smtClean="0"/>
              <a:t> </a:t>
            </a:r>
            <a:r>
              <a:rPr lang="nl-BE" baseline="0" dirty="0" err="1" smtClean="0"/>
              <a:t>maps</a:t>
            </a:r>
            <a:r>
              <a:rPr lang="nl-BE" baseline="0" dirty="0" smtClean="0"/>
              <a:t>, make </a:t>
            </a:r>
            <a:r>
              <a:rPr lang="nl-BE" baseline="0" dirty="0" err="1" smtClean="0"/>
              <a:t>your</a:t>
            </a:r>
            <a:r>
              <a:rPr lang="nl-BE" baseline="0" dirty="0" smtClean="0"/>
              <a:t> </a:t>
            </a:r>
            <a:r>
              <a:rPr lang="nl-BE" baseline="0" dirty="0" err="1" smtClean="0"/>
              <a:t>own</a:t>
            </a:r>
            <a:r>
              <a:rPr lang="nl-BE" baseline="0" dirty="0" smtClean="0"/>
              <a:t> </a:t>
            </a:r>
            <a:r>
              <a:rPr lang="nl-BE" baseline="0" dirty="0" err="1" smtClean="0"/>
              <a:t>version</a:t>
            </a:r>
            <a:r>
              <a:rPr lang="nl-BE" baseline="0" dirty="0" smtClean="0"/>
              <a:t> of the </a:t>
            </a:r>
            <a:r>
              <a:rPr lang="nl-BE" baseline="0" dirty="0" err="1" smtClean="0"/>
              <a:t>app</a:t>
            </a:r>
            <a:endParaRPr lang="nl-BE" baseline="0" dirty="0" smtClean="0"/>
          </a:p>
          <a:p>
            <a:r>
              <a:rPr lang="nl-BE" baseline="0" dirty="0" smtClean="0"/>
              <a:t>Oh, </a:t>
            </a:r>
            <a:r>
              <a:rPr lang="nl-BE" baseline="0" dirty="0" err="1" smtClean="0"/>
              <a:t>and</a:t>
            </a:r>
            <a:r>
              <a:rPr lang="nl-BE" baseline="0" dirty="0" smtClean="0"/>
              <a:t> </a:t>
            </a:r>
            <a:r>
              <a:rPr lang="nl-BE" baseline="0" dirty="0" err="1" smtClean="0"/>
              <a:t>contribute</a:t>
            </a:r>
            <a:r>
              <a:rPr lang="nl-BE" baseline="0" dirty="0" smtClean="0"/>
              <a:t> </a:t>
            </a:r>
            <a:r>
              <a:rPr lang="nl-BE" baseline="0" dirty="0" err="1" smtClean="0"/>
              <a:t>POIs</a:t>
            </a:r>
            <a:r>
              <a:rPr lang="nl-BE" baseline="0" dirty="0" smtClean="0"/>
              <a:t>, gps tracks, error </a:t>
            </a:r>
            <a:r>
              <a:rPr lang="nl-BE" baseline="0" dirty="0" err="1" smtClean="0"/>
              <a:t>reports</a:t>
            </a:r>
            <a:endParaRPr lang="nl-BE" dirty="0"/>
          </a:p>
        </p:txBody>
      </p:sp>
      <p:sp>
        <p:nvSpPr>
          <p:cNvPr id="4" name="Tijdelijke aanduiding voor dianummer 3"/>
          <p:cNvSpPr>
            <a:spLocks noGrp="1"/>
          </p:cNvSpPr>
          <p:nvPr>
            <p:ph type="sldNum" sz="quarter" idx="10"/>
          </p:nvPr>
        </p:nvSpPr>
        <p:spPr/>
        <p:txBody>
          <a:bodyPr/>
          <a:lstStyle/>
          <a:p>
            <a:fld id="{584C592C-8090-4B89-9062-05915CCDB752}" type="slidenum">
              <a:rPr lang="nl-BE" smtClean="0"/>
              <a:t>22</a:t>
            </a:fld>
            <a:endParaRPr lang="nl-BE"/>
          </a:p>
        </p:txBody>
      </p:sp>
    </p:spTree>
    <p:extLst>
      <p:ext uri="{BB962C8B-B14F-4D97-AF65-F5344CB8AC3E}">
        <p14:creationId xmlns:p14="http://schemas.microsoft.com/office/powerpoint/2010/main" val="1225334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charset="0"/>
              <a:buChar char="•"/>
            </a:pPr>
            <a:r>
              <a:rPr lang="nl-BE" baseline="0" dirty="0" smtClean="0"/>
              <a:t>OSM </a:t>
            </a:r>
            <a:r>
              <a:rPr lang="nl-BE" baseline="0" dirty="0" err="1" smtClean="0"/>
              <a:t>afficionado</a:t>
            </a:r>
            <a:r>
              <a:rPr lang="nl-BE" baseline="0" dirty="0" smtClean="0"/>
              <a:t>: editing </a:t>
            </a:r>
            <a:r>
              <a:rPr lang="nl-BE" baseline="0" dirty="0" err="1" smtClean="0"/>
              <a:t>almost</a:t>
            </a:r>
            <a:r>
              <a:rPr lang="nl-BE" baseline="0" dirty="0" smtClean="0"/>
              <a:t> </a:t>
            </a:r>
            <a:r>
              <a:rPr lang="nl-BE" baseline="0" dirty="0" err="1" smtClean="0"/>
              <a:t>every</a:t>
            </a:r>
            <a:r>
              <a:rPr lang="nl-BE" baseline="0" dirty="0" smtClean="0"/>
              <a:t> </a:t>
            </a:r>
            <a:r>
              <a:rPr lang="nl-BE" baseline="0" dirty="0" err="1" smtClean="0"/>
              <a:t>day</a:t>
            </a:r>
            <a:r>
              <a:rPr lang="nl-BE" baseline="0" dirty="0" smtClean="0"/>
              <a:t>; </a:t>
            </a:r>
            <a:r>
              <a:rPr lang="nl-BE" baseline="0" dirty="0" err="1" smtClean="0"/>
              <a:t>organizer</a:t>
            </a:r>
            <a:r>
              <a:rPr lang="nl-BE" baseline="0" dirty="0" smtClean="0"/>
              <a:t> in </a:t>
            </a:r>
            <a:r>
              <a:rPr lang="nl-BE" baseline="0" dirty="0" err="1" smtClean="0"/>
              <a:t>OSMbe</a:t>
            </a:r>
            <a:r>
              <a:rPr lang="nl-BE" baseline="0" dirty="0" smtClean="0"/>
              <a:t> community. Crazy </a:t>
            </a:r>
            <a:r>
              <a:rPr lang="nl-BE" baseline="0" dirty="0" err="1" smtClean="0"/>
              <a:t>about</a:t>
            </a:r>
            <a:r>
              <a:rPr lang="nl-BE" baseline="0" dirty="0" smtClean="0"/>
              <a:t> </a:t>
            </a:r>
            <a:r>
              <a:rPr lang="nl-BE" baseline="0" dirty="0" err="1" smtClean="0"/>
              <a:t>mapping</a:t>
            </a:r>
            <a:r>
              <a:rPr lang="nl-BE" baseline="0" dirty="0" smtClean="0"/>
              <a:t>.</a:t>
            </a:r>
          </a:p>
          <a:p>
            <a:pPr marL="171450" indent="-171450">
              <a:buFont typeface="Arial" charset="0"/>
              <a:buChar char="•"/>
            </a:pPr>
            <a:r>
              <a:rPr lang="nl-BE" baseline="0" dirty="0" err="1" smtClean="0"/>
              <a:t>Government</a:t>
            </a:r>
            <a:r>
              <a:rPr lang="nl-BE" baseline="0" dirty="0" smtClean="0"/>
              <a:t>: </a:t>
            </a:r>
            <a:r>
              <a:rPr lang="nl-BE" baseline="0" dirty="0" err="1" smtClean="0"/>
              <a:t>statistics</a:t>
            </a:r>
            <a:r>
              <a:rPr lang="nl-BE" baseline="0" dirty="0" smtClean="0"/>
              <a:t>, </a:t>
            </a:r>
            <a:r>
              <a:rPr lang="nl-BE" baseline="0" dirty="0" err="1" smtClean="0"/>
              <a:t>geostatistics</a:t>
            </a:r>
            <a:r>
              <a:rPr lang="nl-BE" baseline="0" dirty="0" smtClean="0"/>
              <a:t>, GIS – in </a:t>
            </a:r>
            <a:r>
              <a:rPr lang="nl-BE" baseline="0" dirty="0" err="1" smtClean="0"/>
              <a:t>Antwerp</a:t>
            </a:r>
            <a:r>
              <a:rPr lang="nl-BE" baseline="0" dirty="0" smtClean="0"/>
              <a:t>, “</a:t>
            </a:r>
            <a:r>
              <a:rPr lang="nl-BE" baseline="0" dirty="0" err="1" smtClean="0"/>
              <a:t>largest</a:t>
            </a:r>
            <a:r>
              <a:rPr lang="nl-BE" baseline="0" dirty="0" smtClean="0"/>
              <a:t> </a:t>
            </a:r>
            <a:r>
              <a:rPr lang="nl-BE" baseline="0" dirty="0" err="1" smtClean="0"/>
              <a:t>city</a:t>
            </a:r>
            <a:r>
              <a:rPr lang="nl-BE" baseline="0" dirty="0" smtClean="0"/>
              <a:t>” in Belgium</a:t>
            </a:r>
          </a:p>
          <a:p>
            <a:pPr marL="171450" indent="-171450">
              <a:buFont typeface="Arial" charset="0"/>
              <a:buChar char="•"/>
            </a:pPr>
            <a:r>
              <a:rPr lang="nl-BE" baseline="0" dirty="0" smtClean="0"/>
              <a:t>Travel, </a:t>
            </a:r>
            <a:r>
              <a:rPr lang="nl-BE" baseline="0" dirty="0" err="1" smtClean="0"/>
              <a:t>hike</a:t>
            </a:r>
            <a:r>
              <a:rPr lang="nl-BE" baseline="0" dirty="0" smtClean="0"/>
              <a:t>, dog</a:t>
            </a:r>
          </a:p>
          <a:p>
            <a:pPr marL="171450" indent="-171450">
              <a:buFont typeface="Arial" charset="0"/>
              <a:buChar char="•"/>
            </a:pPr>
            <a:endParaRPr lang="nl-BE" baseline="0" dirty="0" smtClean="0"/>
          </a:p>
          <a:p>
            <a:pPr lvl="1"/>
            <a:r>
              <a:rPr lang="nl-BE" dirty="0" smtClean="0">
                <a:hlinkClick r:id="rId3"/>
              </a:rPr>
              <a:t>https://www.linkedin.com/in/joost-schouppe-60393948</a:t>
            </a:r>
            <a:r>
              <a:rPr lang="nl-BE" dirty="0" smtClean="0"/>
              <a:t> </a:t>
            </a:r>
          </a:p>
          <a:p>
            <a:pPr lvl="1"/>
            <a:r>
              <a:rPr lang="nl-BE" dirty="0" smtClean="0">
                <a:hlinkClick r:id="rId4"/>
              </a:rPr>
              <a:t>https://stadincijfers.antwerpen.be/dashboard/</a:t>
            </a:r>
            <a:r>
              <a:rPr lang="nl-BE" dirty="0" smtClean="0"/>
              <a:t> </a:t>
            </a:r>
          </a:p>
          <a:p>
            <a:pPr lvl="1"/>
            <a:r>
              <a:rPr lang="nl-BE" dirty="0" smtClean="0">
                <a:hlinkClick r:id="rId5"/>
              </a:rPr>
              <a:t>http://www.openstreetmap.org/user/joost%20schouppe/</a:t>
            </a:r>
            <a:r>
              <a:rPr lang="nl-BE" dirty="0" smtClean="0"/>
              <a:t> </a:t>
            </a:r>
          </a:p>
          <a:p>
            <a:pPr lvl="1"/>
            <a:r>
              <a:rPr lang="nl-BE" dirty="0" smtClean="0">
                <a:hlinkClick r:id="rId6"/>
              </a:rPr>
              <a:t>https://twitter.com/joostjakob</a:t>
            </a:r>
            <a:r>
              <a:rPr lang="nl-BE" dirty="0" smtClean="0"/>
              <a:t> </a:t>
            </a:r>
          </a:p>
          <a:p>
            <a:pPr marL="171450" indent="-171450">
              <a:buFont typeface="Arial" charset="0"/>
              <a:buChar char="•"/>
            </a:pPr>
            <a:endParaRPr lang="nl-BE" baseline="0" dirty="0" smtClean="0"/>
          </a:p>
          <a:p>
            <a:pPr marL="171450" indent="-171450">
              <a:buFont typeface="Arial" charset="0"/>
              <a:buChar char="•"/>
            </a:pPr>
            <a:endParaRPr lang="en-US" dirty="0" smtClean="0"/>
          </a:p>
        </p:txBody>
      </p:sp>
      <p:sp>
        <p:nvSpPr>
          <p:cNvPr id="4" name="Tijdelijke aanduiding voor dianummer 3"/>
          <p:cNvSpPr>
            <a:spLocks noGrp="1"/>
          </p:cNvSpPr>
          <p:nvPr>
            <p:ph type="sldNum" sz="quarter" idx="10"/>
          </p:nvPr>
        </p:nvSpPr>
        <p:spPr/>
        <p:txBody>
          <a:bodyPr/>
          <a:lstStyle/>
          <a:p>
            <a:fld id="{584C592C-8090-4B89-9062-05915CCDB752}" type="slidenum">
              <a:rPr lang="nl-BE" smtClean="0"/>
              <a:t>2</a:t>
            </a:fld>
            <a:endParaRPr lang="nl-BE"/>
          </a:p>
        </p:txBody>
      </p:sp>
    </p:spTree>
    <p:extLst>
      <p:ext uri="{BB962C8B-B14F-4D97-AF65-F5344CB8AC3E}">
        <p14:creationId xmlns:p14="http://schemas.microsoft.com/office/powerpoint/2010/main" val="4085647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The –</a:t>
            </a:r>
            <a:r>
              <a:rPr lang="nl-BE" baseline="0" dirty="0" err="1" smtClean="0"/>
              <a:t>enriched</a:t>
            </a:r>
            <a:r>
              <a:rPr lang="nl-BE" baseline="0" dirty="0" smtClean="0"/>
              <a:t>- data </a:t>
            </a:r>
            <a:r>
              <a:rPr lang="nl-BE" baseline="0" dirty="0" err="1" smtClean="0"/>
              <a:t>itself</a:t>
            </a:r>
            <a:r>
              <a:rPr lang="nl-BE" baseline="0" dirty="0" smtClean="0"/>
              <a:t> is </a:t>
            </a:r>
            <a:r>
              <a:rPr lang="nl-BE" baseline="0" dirty="0" err="1" smtClean="0"/>
              <a:t>readily</a:t>
            </a:r>
            <a:r>
              <a:rPr lang="nl-BE" baseline="0" dirty="0" smtClean="0"/>
              <a:t> </a:t>
            </a:r>
            <a:r>
              <a:rPr lang="nl-BE" baseline="0" dirty="0" err="1" smtClean="0"/>
              <a:t>available</a:t>
            </a:r>
            <a:r>
              <a:rPr lang="nl-BE" baseline="0" dirty="0" smtClean="0"/>
              <a:t>, </a:t>
            </a:r>
            <a:r>
              <a:rPr lang="nl-BE" baseline="0" dirty="0" err="1" smtClean="0"/>
              <a:t>within</a:t>
            </a:r>
            <a:r>
              <a:rPr lang="nl-BE" baseline="0" dirty="0" smtClean="0"/>
              <a:t> </a:t>
            </a:r>
            <a:r>
              <a:rPr lang="nl-BE" baseline="0" dirty="0" err="1" smtClean="0"/>
              <a:t>global</a:t>
            </a:r>
            <a:r>
              <a:rPr lang="nl-BE" baseline="0" dirty="0" smtClean="0"/>
              <a:t> tools </a:t>
            </a:r>
            <a:r>
              <a:rPr lang="nl-BE" baseline="0" dirty="0" err="1" smtClean="0"/>
              <a:t>with</a:t>
            </a:r>
            <a:r>
              <a:rPr lang="nl-BE" baseline="0" dirty="0" smtClean="0"/>
              <a:t> a </a:t>
            </a:r>
            <a:r>
              <a:rPr lang="nl-BE" baseline="0" dirty="0" err="1" smtClean="0"/>
              <a:t>globally</a:t>
            </a:r>
            <a:r>
              <a:rPr lang="nl-BE" baseline="0" dirty="0" smtClean="0"/>
              <a:t> </a:t>
            </a:r>
            <a:r>
              <a:rPr lang="nl-BE" baseline="0" dirty="0" err="1" smtClean="0"/>
              <a:t>usable</a:t>
            </a:r>
            <a:r>
              <a:rPr lang="nl-BE" baseline="0" dirty="0" smtClean="0"/>
              <a:t> data model</a:t>
            </a:r>
          </a:p>
          <a:p>
            <a:endParaRPr lang="nl-BE" baseline="0" dirty="0" smtClean="0"/>
          </a:p>
          <a:p>
            <a:r>
              <a:rPr lang="nl-BE" baseline="0" dirty="0" err="1" smtClean="0"/>
              <a:t>This</a:t>
            </a:r>
            <a:r>
              <a:rPr lang="nl-BE" baseline="0" dirty="0" smtClean="0"/>
              <a:t> is “</a:t>
            </a:r>
            <a:r>
              <a:rPr lang="nl-BE" baseline="0" dirty="0" err="1" smtClean="0"/>
              <a:t>linked</a:t>
            </a:r>
            <a:r>
              <a:rPr lang="nl-BE" baseline="0" dirty="0" smtClean="0"/>
              <a:t> open data”, </a:t>
            </a:r>
            <a:r>
              <a:rPr lang="nl-BE" baseline="0" dirty="0" err="1" smtClean="0"/>
              <a:t>not</a:t>
            </a:r>
            <a:r>
              <a:rPr lang="nl-BE" baseline="0" dirty="0" smtClean="0"/>
              <a:t> as a “project”, </a:t>
            </a:r>
            <a:r>
              <a:rPr lang="nl-BE" baseline="0" dirty="0" err="1" smtClean="0"/>
              <a:t>just</a:t>
            </a:r>
            <a:r>
              <a:rPr lang="nl-BE" baseline="0" dirty="0" smtClean="0"/>
              <a:t> as a </a:t>
            </a:r>
            <a:r>
              <a:rPr lang="nl-BE" baseline="0" dirty="0" err="1" smtClean="0"/>
              <a:t>thing</a:t>
            </a:r>
            <a:r>
              <a:rPr lang="nl-BE" baseline="0" dirty="0" smtClean="0"/>
              <a:t> </a:t>
            </a:r>
            <a:r>
              <a:rPr lang="nl-BE" baseline="0" dirty="0" err="1" smtClean="0"/>
              <a:t>that</a:t>
            </a:r>
            <a:r>
              <a:rPr lang="nl-BE" baseline="0" dirty="0" smtClean="0"/>
              <a:t> is </a:t>
            </a:r>
            <a:r>
              <a:rPr lang="nl-BE" baseline="0" dirty="0" err="1" smtClean="0"/>
              <a:t>there</a:t>
            </a:r>
            <a:endParaRPr lang="nl-BE" baseline="0" dirty="0" smtClean="0"/>
          </a:p>
        </p:txBody>
      </p:sp>
      <p:sp>
        <p:nvSpPr>
          <p:cNvPr id="4" name="Tijdelijke aanduiding voor dianummer 3"/>
          <p:cNvSpPr>
            <a:spLocks noGrp="1"/>
          </p:cNvSpPr>
          <p:nvPr>
            <p:ph type="sldNum" sz="quarter" idx="10"/>
          </p:nvPr>
        </p:nvSpPr>
        <p:spPr/>
        <p:txBody>
          <a:bodyPr/>
          <a:lstStyle/>
          <a:p>
            <a:fld id="{584C592C-8090-4B89-9062-05915CCDB752}" type="slidenum">
              <a:rPr lang="nl-BE" smtClean="0"/>
              <a:t>23</a:t>
            </a:fld>
            <a:endParaRPr lang="nl-BE"/>
          </a:p>
        </p:txBody>
      </p:sp>
    </p:spTree>
    <p:extLst>
      <p:ext uri="{BB962C8B-B14F-4D97-AF65-F5344CB8AC3E}">
        <p14:creationId xmlns:p14="http://schemas.microsoft.com/office/powerpoint/2010/main" val="1832452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84C592C-8090-4B89-9062-05915CCDB752}" type="slidenum">
              <a:rPr lang="nl-BE" smtClean="0"/>
              <a:t>24</a:t>
            </a:fld>
            <a:endParaRPr lang="nl-BE"/>
          </a:p>
        </p:txBody>
      </p:sp>
    </p:spTree>
    <p:extLst>
      <p:ext uri="{BB962C8B-B14F-4D97-AF65-F5344CB8AC3E}">
        <p14:creationId xmlns:p14="http://schemas.microsoft.com/office/powerpoint/2010/main" val="4019921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smtClean="0"/>
              <a:t>OpenAdresses</a:t>
            </a:r>
            <a:endParaRPr lang="nl-BE" dirty="0" smtClean="0"/>
          </a:p>
          <a:p>
            <a:pPr marL="171450" indent="-171450">
              <a:buFont typeface="Wingdings"/>
              <a:buChar char="Ø"/>
            </a:pPr>
            <a:r>
              <a:rPr lang="nl-BE" dirty="0" smtClean="0"/>
              <a:t>The </a:t>
            </a:r>
            <a:r>
              <a:rPr lang="nl-BE" dirty="0" err="1" smtClean="0"/>
              <a:t>only</a:t>
            </a:r>
            <a:r>
              <a:rPr lang="nl-BE" dirty="0" smtClean="0"/>
              <a:t> </a:t>
            </a:r>
            <a:r>
              <a:rPr lang="nl-BE" dirty="0" err="1" smtClean="0"/>
              <a:t>alternative</a:t>
            </a:r>
            <a:r>
              <a:rPr lang="nl-BE" dirty="0" smtClean="0"/>
              <a:t> model: “</a:t>
            </a:r>
            <a:r>
              <a:rPr lang="nl-BE" dirty="0" err="1" smtClean="0"/>
              <a:t>linked</a:t>
            </a:r>
            <a:r>
              <a:rPr lang="nl-BE" dirty="0" smtClean="0"/>
              <a:t> open data”, or</a:t>
            </a:r>
            <a:r>
              <a:rPr lang="nl-BE" baseline="0" dirty="0" smtClean="0"/>
              <a:t> </a:t>
            </a:r>
            <a:r>
              <a:rPr lang="nl-BE" baseline="0" dirty="0" err="1" smtClean="0"/>
              <a:t>merged</a:t>
            </a:r>
            <a:r>
              <a:rPr lang="nl-BE" baseline="0" dirty="0" smtClean="0"/>
              <a:t> </a:t>
            </a:r>
            <a:r>
              <a:rPr lang="nl-BE" baseline="0" dirty="0" err="1" smtClean="0"/>
              <a:t>authorative</a:t>
            </a:r>
            <a:r>
              <a:rPr lang="nl-BE" baseline="0" dirty="0" smtClean="0"/>
              <a:t> datasets</a:t>
            </a:r>
            <a:endParaRPr lang="nl-BE" dirty="0" smtClean="0"/>
          </a:p>
          <a:p>
            <a:pPr marL="171450" indent="-171450">
              <a:buFont typeface="Wingdings"/>
              <a:buChar char="Ø"/>
            </a:pPr>
            <a:r>
              <a:rPr lang="nl-BE" dirty="0" err="1" smtClean="0"/>
              <a:t>Two</a:t>
            </a:r>
            <a:r>
              <a:rPr lang="nl-BE" dirty="0" smtClean="0"/>
              <a:t> clicks </a:t>
            </a:r>
            <a:r>
              <a:rPr lang="nl-BE" dirty="0" err="1" smtClean="0"/>
              <a:t>to</a:t>
            </a:r>
            <a:r>
              <a:rPr lang="nl-BE" dirty="0" smtClean="0"/>
              <a:t> download </a:t>
            </a:r>
            <a:r>
              <a:rPr lang="nl-BE" dirty="0" err="1" smtClean="0"/>
              <a:t>all</a:t>
            </a:r>
            <a:r>
              <a:rPr lang="nl-BE" dirty="0" smtClean="0"/>
              <a:t> the open </a:t>
            </a:r>
            <a:r>
              <a:rPr lang="nl-BE" dirty="0" err="1" smtClean="0"/>
              <a:t>adress</a:t>
            </a:r>
            <a:r>
              <a:rPr lang="nl-BE" dirty="0" smtClean="0"/>
              <a:t> data in the </a:t>
            </a:r>
            <a:r>
              <a:rPr lang="nl-BE" dirty="0" err="1" smtClean="0"/>
              <a:t>world</a:t>
            </a:r>
            <a:r>
              <a:rPr lang="nl-BE" dirty="0" smtClean="0"/>
              <a:t> (</a:t>
            </a:r>
            <a:r>
              <a:rPr lang="nl-BE" dirty="0" err="1" smtClean="0"/>
              <a:t>only</a:t>
            </a:r>
            <a:r>
              <a:rPr lang="nl-BE" dirty="0" smtClean="0"/>
              <a:t> 8 gig)</a:t>
            </a:r>
          </a:p>
          <a:p>
            <a:pPr marL="171450" indent="-171450">
              <a:buFont typeface="Wingdings"/>
              <a:buChar char="Ø"/>
            </a:pPr>
            <a:r>
              <a:rPr lang="nl-BE" dirty="0" err="1" smtClean="0"/>
              <a:t>Why</a:t>
            </a:r>
            <a:r>
              <a:rPr lang="nl-BE" baseline="0" dirty="0" smtClean="0"/>
              <a:t> is </a:t>
            </a:r>
            <a:r>
              <a:rPr lang="nl-BE" baseline="0" dirty="0" err="1" smtClean="0"/>
              <a:t>this</a:t>
            </a:r>
            <a:r>
              <a:rPr lang="nl-BE" baseline="0" dirty="0" smtClean="0"/>
              <a:t> </a:t>
            </a:r>
            <a:r>
              <a:rPr lang="nl-BE" baseline="0" dirty="0" err="1" smtClean="0"/>
              <a:t>an</a:t>
            </a:r>
            <a:r>
              <a:rPr lang="nl-BE" baseline="0" dirty="0" smtClean="0"/>
              <a:t> open source community </a:t>
            </a:r>
            <a:r>
              <a:rPr lang="nl-BE" baseline="0" dirty="0" err="1" smtClean="0"/>
              <a:t>initiative</a:t>
            </a:r>
            <a:r>
              <a:rPr lang="nl-BE" baseline="0" dirty="0" smtClean="0"/>
              <a:t>?</a:t>
            </a:r>
            <a:endParaRPr lang="nl-BE" dirty="0"/>
          </a:p>
        </p:txBody>
      </p:sp>
      <p:sp>
        <p:nvSpPr>
          <p:cNvPr id="4" name="Tijdelijke aanduiding voor dianummer 3"/>
          <p:cNvSpPr>
            <a:spLocks noGrp="1"/>
          </p:cNvSpPr>
          <p:nvPr>
            <p:ph type="sldNum" sz="quarter" idx="10"/>
          </p:nvPr>
        </p:nvSpPr>
        <p:spPr/>
        <p:txBody>
          <a:bodyPr/>
          <a:lstStyle/>
          <a:p>
            <a:fld id="{584C592C-8090-4B89-9062-05915CCDB752}" type="slidenum">
              <a:rPr lang="nl-BE" smtClean="0"/>
              <a:t>25</a:t>
            </a:fld>
            <a:endParaRPr lang="nl-BE"/>
          </a:p>
        </p:txBody>
      </p:sp>
    </p:spTree>
    <p:extLst>
      <p:ext uri="{BB962C8B-B14F-4D97-AF65-F5344CB8AC3E}">
        <p14:creationId xmlns:p14="http://schemas.microsoft.com/office/powerpoint/2010/main" val="367023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dirty="0" smtClean="0"/>
              <a:t>Just </a:t>
            </a:r>
            <a:r>
              <a:rPr lang="nl-BE" dirty="0" err="1" smtClean="0"/>
              <a:t>an</a:t>
            </a:r>
            <a:r>
              <a:rPr lang="nl-BE" dirty="0" smtClean="0"/>
              <a:t> </a:t>
            </a:r>
            <a:r>
              <a:rPr lang="nl-BE" dirty="0" err="1" smtClean="0"/>
              <a:t>example</a:t>
            </a:r>
            <a:r>
              <a:rPr lang="nl-BE" dirty="0" smtClean="0"/>
              <a:t>, </a:t>
            </a:r>
            <a:r>
              <a:rPr lang="nl-BE" dirty="0" err="1" smtClean="0"/>
              <a:t>other</a:t>
            </a:r>
            <a:r>
              <a:rPr lang="nl-BE" dirty="0" smtClean="0"/>
              <a:t> </a:t>
            </a:r>
            <a:r>
              <a:rPr lang="nl-BE" dirty="0" err="1" smtClean="0"/>
              <a:t>workflows</a:t>
            </a:r>
            <a:r>
              <a:rPr lang="nl-BE" dirty="0" smtClean="0"/>
              <a:t> </a:t>
            </a:r>
            <a:r>
              <a:rPr lang="nl-BE" dirty="0" err="1" smtClean="0"/>
              <a:t>possible</a:t>
            </a:r>
            <a:r>
              <a:rPr lang="nl-BE" dirty="0" smtClean="0"/>
              <a:t>. Harder,</a:t>
            </a:r>
            <a:r>
              <a:rPr lang="nl-BE" baseline="0" dirty="0" smtClean="0"/>
              <a:t> or even </a:t>
            </a:r>
            <a:r>
              <a:rPr lang="nl-BE" baseline="0" dirty="0" err="1" smtClean="0"/>
              <a:t>easier</a:t>
            </a:r>
            <a:r>
              <a:rPr lang="nl-BE" baseline="0" dirty="0" smtClean="0"/>
              <a:t> (</a:t>
            </a:r>
            <a:r>
              <a:rPr lang="nl-BE" baseline="0" dirty="0" err="1" smtClean="0"/>
              <a:t>mapcontrib</a:t>
            </a:r>
            <a:r>
              <a:rPr lang="nl-BE" baseline="0" dirty="0" smtClean="0"/>
              <a:t>!)</a:t>
            </a:r>
            <a:endParaRPr lang="nl-BE" dirty="0" smtClean="0"/>
          </a:p>
          <a:p>
            <a:pPr marL="171450" indent="-171450">
              <a:buFontTx/>
              <a:buChar char="-"/>
            </a:pPr>
            <a:r>
              <a:rPr lang="nl-BE" dirty="0" smtClean="0"/>
              <a:t>Frequent</a:t>
            </a:r>
            <a:r>
              <a:rPr lang="nl-BE" baseline="0" dirty="0" smtClean="0"/>
              <a:t> </a:t>
            </a:r>
            <a:r>
              <a:rPr lang="nl-BE" baseline="0" dirty="0" err="1" smtClean="0"/>
              <a:t>geometrical</a:t>
            </a:r>
            <a:r>
              <a:rPr lang="nl-BE" baseline="0" dirty="0" smtClean="0"/>
              <a:t> </a:t>
            </a:r>
            <a:r>
              <a:rPr lang="nl-BE" baseline="0" dirty="0" err="1" smtClean="0"/>
              <a:t>comparison</a:t>
            </a:r>
            <a:r>
              <a:rPr lang="nl-BE" baseline="0" dirty="0" smtClean="0"/>
              <a:t> of open </a:t>
            </a:r>
            <a:r>
              <a:rPr lang="nl-BE" baseline="0" dirty="0" err="1" smtClean="0"/>
              <a:t>and</a:t>
            </a:r>
            <a:r>
              <a:rPr lang="nl-BE" baseline="0" dirty="0" smtClean="0"/>
              <a:t> OSM </a:t>
            </a:r>
            <a:r>
              <a:rPr lang="nl-BE" baseline="0" dirty="0" err="1" smtClean="0"/>
              <a:t>roads</a:t>
            </a:r>
            <a:endParaRPr lang="nl-BE" baseline="0" dirty="0" smtClean="0"/>
          </a:p>
          <a:p>
            <a:pPr marL="171450" indent="-171450">
              <a:buFontTx/>
              <a:buChar char="-"/>
            </a:pPr>
            <a:r>
              <a:rPr lang="nl-BE" baseline="0" dirty="0" err="1" smtClean="0"/>
              <a:t>Creating</a:t>
            </a:r>
            <a:r>
              <a:rPr lang="nl-BE" baseline="0" dirty="0" smtClean="0"/>
              <a:t> </a:t>
            </a:r>
            <a:r>
              <a:rPr lang="nl-BE" baseline="0" dirty="0" err="1" smtClean="0"/>
              <a:t>microtasks</a:t>
            </a:r>
            <a:r>
              <a:rPr lang="nl-BE" baseline="0" dirty="0" smtClean="0"/>
              <a:t> </a:t>
            </a:r>
            <a:r>
              <a:rPr lang="nl-BE" baseline="0" dirty="0" err="1" smtClean="0"/>
              <a:t>for</a:t>
            </a:r>
            <a:r>
              <a:rPr lang="nl-BE" baseline="0" dirty="0" smtClean="0"/>
              <a:t> easy </a:t>
            </a:r>
            <a:r>
              <a:rPr lang="nl-BE" baseline="0" dirty="0" err="1" smtClean="0"/>
              <a:t>fixes</a:t>
            </a:r>
            <a:endParaRPr lang="nl-BE" baseline="0" dirty="0" smtClean="0"/>
          </a:p>
          <a:p>
            <a:pPr marL="171450" indent="-171450">
              <a:buFontTx/>
              <a:buChar char="-"/>
            </a:pPr>
            <a:r>
              <a:rPr lang="nl-BE" baseline="0" dirty="0" err="1" smtClean="0"/>
              <a:t>Creating</a:t>
            </a:r>
            <a:r>
              <a:rPr lang="nl-BE" baseline="0" dirty="0" smtClean="0"/>
              <a:t> </a:t>
            </a:r>
            <a:r>
              <a:rPr lang="nl-BE" baseline="0" dirty="0" err="1" smtClean="0"/>
              <a:t>lists</a:t>
            </a:r>
            <a:r>
              <a:rPr lang="nl-BE" baseline="0" dirty="0" smtClean="0"/>
              <a:t> of </a:t>
            </a:r>
            <a:r>
              <a:rPr lang="nl-BE" baseline="0" dirty="0" err="1" smtClean="0"/>
              <a:t>segments</a:t>
            </a:r>
            <a:r>
              <a:rPr lang="nl-BE" baseline="0" dirty="0" smtClean="0"/>
              <a:t>: “</a:t>
            </a:r>
            <a:r>
              <a:rPr lang="nl-BE" baseline="0" dirty="0" err="1" smtClean="0"/>
              <a:t>validated</a:t>
            </a:r>
            <a:r>
              <a:rPr lang="nl-BE" baseline="0" dirty="0" smtClean="0"/>
              <a:t> </a:t>
            </a:r>
            <a:r>
              <a:rPr lang="nl-BE" baseline="0" dirty="0" err="1" smtClean="0"/>
              <a:t>by</a:t>
            </a:r>
            <a:r>
              <a:rPr lang="nl-BE" baseline="0" dirty="0" smtClean="0"/>
              <a:t> OSM </a:t>
            </a:r>
            <a:r>
              <a:rPr lang="nl-BE" baseline="0" dirty="0" err="1" smtClean="0"/>
              <a:t>mappers</a:t>
            </a:r>
            <a:r>
              <a:rPr lang="nl-BE" baseline="0" dirty="0" smtClean="0"/>
              <a:t>”, “</a:t>
            </a:r>
            <a:r>
              <a:rPr lang="nl-BE" baseline="0" dirty="0" err="1" smtClean="0"/>
              <a:t>invalidated</a:t>
            </a:r>
            <a:r>
              <a:rPr lang="nl-BE" baseline="0" dirty="0" smtClean="0"/>
              <a:t> </a:t>
            </a:r>
            <a:r>
              <a:rPr lang="nl-BE" baseline="0" dirty="0" err="1" smtClean="0"/>
              <a:t>by</a:t>
            </a:r>
            <a:r>
              <a:rPr lang="nl-BE" baseline="0" dirty="0" smtClean="0"/>
              <a:t>  </a:t>
            </a:r>
            <a:r>
              <a:rPr lang="nl-BE" baseline="0" dirty="0" err="1" smtClean="0"/>
              <a:t>mappers</a:t>
            </a:r>
            <a:r>
              <a:rPr lang="nl-BE" baseline="0" dirty="0" smtClean="0"/>
              <a:t>”, “</a:t>
            </a:r>
            <a:r>
              <a:rPr lang="nl-BE" baseline="0" dirty="0" err="1" smtClean="0"/>
              <a:t>needs</a:t>
            </a:r>
            <a:r>
              <a:rPr lang="nl-BE" baseline="0" dirty="0" smtClean="0"/>
              <a:t> </a:t>
            </a:r>
            <a:r>
              <a:rPr lang="nl-BE" baseline="0" dirty="0" err="1" smtClean="0"/>
              <a:t>terrain</a:t>
            </a:r>
            <a:r>
              <a:rPr lang="nl-BE" baseline="0" dirty="0" smtClean="0"/>
              <a:t> </a:t>
            </a:r>
            <a:r>
              <a:rPr lang="nl-BE" baseline="0" dirty="0" err="1" smtClean="0"/>
              <a:t>visit</a:t>
            </a:r>
            <a:r>
              <a:rPr lang="nl-BE" baseline="0" dirty="0" smtClean="0"/>
              <a:t>”, “</a:t>
            </a:r>
            <a:r>
              <a:rPr lang="nl-BE" baseline="0" dirty="0" err="1" smtClean="0"/>
              <a:t>false</a:t>
            </a:r>
            <a:r>
              <a:rPr lang="nl-BE" baseline="0" dirty="0" smtClean="0"/>
              <a:t> </a:t>
            </a:r>
            <a:r>
              <a:rPr lang="nl-BE" baseline="0" dirty="0" err="1" smtClean="0"/>
              <a:t>positive</a:t>
            </a:r>
            <a:r>
              <a:rPr lang="nl-BE" baseline="0" dirty="0" smtClean="0"/>
              <a:t>”</a:t>
            </a:r>
          </a:p>
          <a:p>
            <a:pPr marL="171450" indent="-171450">
              <a:buFontTx/>
              <a:buChar char="-"/>
            </a:pPr>
            <a:r>
              <a:rPr lang="nl-BE" baseline="0" dirty="0" smtClean="0"/>
              <a:t>Feedback </a:t>
            </a:r>
            <a:r>
              <a:rPr lang="nl-BE" baseline="0" dirty="0" err="1" smtClean="0"/>
              <a:t>to</a:t>
            </a:r>
            <a:r>
              <a:rPr lang="nl-BE" baseline="0" dirty="0" smtClean="0"/>
              <a:t> </a:t>
            </a:r>
            <a:r>
              <a:rPr lang="nl-BE" baseline="0" dirty="0" err="1" smtClean="0"/>
              <a:t>government</a:t>
            </a:r>
            <a:r>
              <a:rPr lang="nl-BE" baseline="0" dirty="0" smtClean="0"/>
              <a:t> + </a:t>
            </a:r>
            <a:r>
              <a:rPr lang="nl-BE" baseline="0" dirty="0" err="1" smtClean="0"/>
              <a:t>improved</a:t>
            </a:r>
            <a:r>
              <a:rPr lang="nl-BE" baseline="0" dirty="0" smtClean="0"/>
              <a:t> map &gt; we </a:t>
            </a:r>
            <a:r>
              <a:rPr lang="nl-BE" baseline="0" dirty="0" err="1" smtClean="0"/>
              <a:t>don’t</a:t>
            </a:r>
            <a:r>
              <a:rPr lang="nl-BE" baseline="0" dirty="0" smtClean="0"/>
              <a:t> care as </a:t>
            </a:r>
            <a:r>
              <a:rPr lang="nl-BE" baseline="0" dirty="0" err="1" smtClean="0"/>
              <a:t>much</a:t>
            </a:r>
            <a:r>
              <a:rPr lang="nl-BE" baseline="0" dirty="0" smtClean="0"/>
              <a:t> </a:t>
            </a:r>
            <a:r>
              <a:rPr lang="nl-BE" baseline="0" dirty="0" err="1" smtClean="0"/>
              <a:t>about</a:t>
            </a:r>
            <a:r>
              <a:rPr lang="nl-BE" baseline="0" dirty="0" smtClean="0"/>
              <a:t> </a:t>
            </a:r>
            <a:r>
              <a:rPr lang="nl-BE" baseline="0" dirty="0" err="1" smtClean="0"/>
              <a:t>this</a:t>
            </a:r>
            <a:r>
              <a:rPr lang="nl-BE" baseline="0" dirty="0" smtClean="0"/>
              <a:t>, </a:t>
            </a:r>
            <a:r>
              <a:rPr lang="nl-BE" baseline="0" dirty="0" err="1" smtClean="0"/>
              <a:t>so</a:t>
            </a:r>
            <a:r>
              <a:rPr lang="nl-BE" baseline="0" dirty="0" smtClean="0"/>
              <a:t> </a:t>
            </a:r>
            <a:r>
              <a:rPr lang="nl-BE" baseline="0" dirty="0" err="1" smtClean="0"/>
              <a:t>this</a:t>
            </a:r>
            <a:r>
              <a:rPr lang="nl-BE" baseline="0" dirty="0" smtClean="0"/>
              <a:t> tool </a:t>
            </a:r>
            <a:r>
              <a:rPr lang="nl-BE" baseline="0" dirty="0" err="1" smtClean="0"/>
              <a:t>doesn’t</a:t>
            </a:r>
            <a:r>
              <a:rPr lang="nl-BE" baseline="0" dirty="0" smtClean="0"/>
              <a:t> </a:t>
            </a:r>
            <a:r>
              <a:rPr lang="nl-BE" baseline="0" dirty="0" err="1" smtClean="0"/>
              <a:t>really</a:t>
            </a:r>
            <a:r>
              <a:rPr lang="nl-BE" baseline="0" dirty="0" smtClean="0"/>
              <a:t> do it. But </a:t>
            </a:r>
            <a:r>
              <a:rPr lang="nl-BE" baseline="0" dirty="0" err="1" smtClean="0"/>
              <a:t>you</a:t>
            </a:r>
            <a:r>
              <a:rPr lang="nl-BE" baseline="0" dirty="0" smtClean="0"/>
              <a:t> </a:t>
            </a:r>
            <a:r>
              <a:rPr lang="nl-BE" baseline="0" dirty="0" err="1" smtClean="0"/>
              <a:t>could</a:t>
            </a:r>
            <a:r>
              <a:rPr lang="nl-BE" baseline="0" dirty="0" smtClean="0"/>
              <a:t> change </a:t>
            </a:r>
            <a:r>
              <a:rPr lang="nl-BE" baseline="0" dirty="0" err="1" smtClean="0"/>
              <a:t>that</a:t>
            </a:r>
            <a:r>
              <a:rPr lang="nl-BE" baseline="0" dirty="0" smtClean="0"/>
              <a:t>.</a:t>
            </a:r>
          </a:p>
          <a:p>
            <a:pPr marL="171450" indent="-171450">
              <a:buFontTx/>
              <a:buChar char="-"/>
            </a:pPr>
            <a:endParaRPr lang="nl-BE" baseline="0" dirty="0" smtClean="0"/>
          </a:p>
          <a:p>
            <a:r>
              <a:rPr lang="nl-BE" dirty="0" smtClean="0"/>
              <a:t>Most</a:t>
            </a:r>
            <a:r>
              <a:rPr lang="nl-BE" baseline="0" dirty="0" smtClean="0"/>
              <a:t> of </a:t>
            </a:r>
            <a:r>
              <a:rPr lang="nl-BE" baseline="0" dirty="0" err="1" smtClean="0"/>
              <a:t>what</a:t>
            </a:r>
            <a:r>
              <a:rPr lang="nl-BE" baseline="0" dirty="0" smtClean="0"/>
              <a:t> we do is </a:t>
            </a:r>
            <a:r>
              <a:rPr lang="nl-BE" baseline="0" dirty="0" err="1" smtClean="0"/>
              <a:t>digitized</a:t>
            </a:r>
            <a:r>
              <a:rPr lang="nl-BE" baseline="0" dirty="0" smtClean="0"/>
              <a:t> </a:t>
            </a:r>
            <a:r>
              <a:rPr lang="nl-BE" baseline="0" dirty="0" err="1" smtClean="0"/>
              <a:t>fresh</a:t>
            </a:r>
            <a:endParaRPr lang="nl-BE" baseline="0" dirty="0" smtClean="0"/>
          </a:p>
          <a:p>
            <a:r>
              <a:rPr lang="nl-BE" baseline="0" dirty="0" smtClean="0"/>
              <a:t>But we </a:t>
            </a:r>
            <a:r>
              <a:rPr lang="nl-BE" baseline="0" dirty="0" err="1" smtClean="0"/>
              <a:t>use</a:t>
            </a:r>
            <a:r>
              <a:rPr lang="nl-BE" baseline="0" dirty="0" smtClean="0"/>
              <a:t> open data </a:t>
            </a:r>
            <a:r>
              <a:rPr lang="nl-BE" baseline="0" dirty="0" err="1" smtClean="0"/>
              <a:t>when</a:t>
            </a:r>
            <a:r>
              <a:rPr lang="nl-BE" baseline="0" dirty="0" smtClean="0"/>
              <a:t> </a:t>
            </a:r>
            <a:r>
              <a:rPr lang="nl-BE" baseline="0" dirty="0" err="1" smtClean="0"/>
              <a:t>that</a:t>
            </a:r>
            <a:r>
              <a:rPr lang="nl-BE" baseline="0" dirty="0" smtClean="0"/>
              <a:t> </a:t>
            </a:r>
            <a:r>
              <a:rPr lang="nl-BE" baseline="0" dirty="0" err="1" smtClean="0"/>
              <a:t>makes</a:t>
            </a:r>
            <a:r>
              <a:rPr lang="nl-BE" baseline="0" dirty="0" smtClean="0"/>
              <a:t> sense</a:t>
            </a:r>
          </a:p>
          <a:p>
            <a:r>
              <a:rPr lang="nl-BE" baseline="0" dirty="0" smtClean="0"/>
              <a:t>We </a:t>
            </a:r>
            <a:r>
              <a:rPr lang="nl-BE" baseline="0" dirty="0" err="1" smtClean="0"/>
              <a:t>use</a:t>
            </a:r>
            <a:r>
              <a:rPr lang="nl-BE" baseline="0" dirty="0" smtClean="0"/>
              <a:t> </a:t>
            </a:r>
            <a:r>
              <a:rPr lang="nl-BE" baseline="0" dirty="0" err="1" smtClean="0"/>
              <a:t>artificial</a:t>
            </a:r>
            <a:r>
              <a:rPr lang="nl-BE" baseline="0" dirty="0" smtClean="0"/>
              <a:t> intelligence </a:t>
            </a:r>
            <a:r>
              <a:rPr lang="nl-BE" baseline="0" dirty="0" err="1" smtClean="0"/>
              <a:t>when</a:t>
            </a:r>
            <a:r>
              <a:rPr lang="nl-BE" baseline="0" dirty="0" smtClean="0"/>
              <a:t> </a:t>
            </a:r>
            <a:r>
              <a:rPr lang="nl-BE" baseline="0" dirty="0" err="1" smtClean="0"/>
              <a:t>that</a:t>
            </a:r>
            <a:r>
              <a:rPr lang="nl-BE" baseline="0" dirty="0" smtClean="0"/>
              <a:t> </a:t>
            </a:r>
            <a:r>
              <a:rPr lang="nl-BE" baseline="0" dirty="0" err="1" smtClean="0"/>
              <a:t>makes</a:t>
            </a:r>
            <a:r>
              <a:rPr lang="nl-BE" baseline="0" dirty="0" smtClean="0"/>
              <a:t> sense</a:t>
            </a:r>
          </a:p>
        </p:txBody>
      </p:sp>
      <p:sp>
        <p:nvSpPr>
          <p:cNvPr id="4" name="Tijdelijke aanduiding voor dianummer 3"/>
          <p:cNvSpPr>
            <a:spLocks noGrp="1"/>
          </p:cNvSpPr>
          <p:nvPr>
            <p:ph type="sldNum" sz="quarter" idx="10"/>
          </p:nvPr>
        </p:nvSpPr>
        <p:spPr/>
        <p:txBody>
          <a:bodyPr/>
          <a:lstStyle/>
          <a:p>
            <a:fld id="{584C592C-8090-4B89-9062-05915CCDB752}" type="slidenum">
              <a:rPr lang="nl-BE" smtClean="0"/>
              <a:t>26</a:t>
            </a:fld>
            <a:endParaRPr lang="nl-BE"/>
          </a:p>
        </p:txBody>
      </p:sp>
    </p:spTree>
    <p:extLst>
      <p:ext uri="{BB962C8B-B14F-4D97-AF65-F5344CB8AC3E}">
        <p14:creationId xmlns:p14="http://schemas.microsoft.com/office/powerpoint/2010/main" val="2334626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smtClean="0"/>
              <a:t>Example</a:t>
            </a:r>
            <a:r>
              <a:rPr lang="nl-BE" dirty="0" smtClean="0"/>
              <a:t> made in five minutes</a:t>
            </a:r>
            <a:endParaRPr lang="nl-BE" dirty="0"/>
          </a:p>
        </p:txBody>
      </p:sp>
      <p:sp>
        <p:nvSpPr>
          <p:cNvPr id="4" name="Tijdelijke aanduiding voor dianummer 3"/>
          <p:cNvSpPr>
            <a:spLocks noGrp="1"/>
          </p:cNvSpPr>
          <p:nvPr>
            <p:ph type="sldNum" sz="quarter" idx="10"/>
          </p:nvPr>
        </p:nvSpPr>
        <p:spPr/>
        <p:txBody>
          <a:bodyPr/>
          <a:lstStyle/>
          <a:p>
            <a:fld id="{584C592C-8090-4B89-9062-05915CCDB752}" type="slidenum">
              <a:rPr lang="nl-BE" smtClean="0"/>
              <a:t>27</a:t>
            </a:fld>
            <a:endParaRPr lang="nl-BE"/>
          </a:p>
        </p:txBody>
      </p:sp>
    </p:spTree>
    <p:extLst>
      <p:ext uri="{BB962C8B-B14F-4D97-AF65-F5344CB8AC3E}">
        <p14:creationId xmlns:p14="http://schemas.microsoft.com/office/powerpoint/2010/main" val="992285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smtClean="0"/>
              <a:t>We’re</a:t>
            </a:r>
            <a:r>
              <a:rPr lang="nl-BE" dirty="0" smtClean="0"/>
              <a:t> </a:t>
            </a:r>
            <a:r>
              <a:rPr lang="nl-BE" dirty="0" err="1" smtClean="0"/>
              <a:t>talking</a:t>
            </a:r>
            <a:r>
              <a:rPr lang="nl-BE" dirty="0" smtClean="0"/>
              <a:t> </a:t>
            </a:r>
            <a:r>
              <a:rPr lang="nl-BE" dirty="0" err="1" smtClean="0"/>
              <a:t>about</a:t>
            </a:r>
            <a:r>
              <a:rPr lang="nl-BE" dirty="0" smtClean="0"/>
              <a:t> </a:t>
            </a:r>
            <a:r>
              <a:rPr lang="nl-BE" dirty="0" err="1" smtClean="0"/>
              <a:t>minimal</a:t>
            </a:r>
            <a:r>
              <a:rPr lang="nl-BE" dirty="0" smtClean="0"/>
              <a:t> </a:t>
            </a:r>
            <a:r>
              <a:rPr lang="nl-BE" dirty="0" err="1" smtClean="0"/>
              <a:t>investments</a:t>
            </a:r>
            <a:r>
              <a:rPr lang="nl-BE" dirty="0" smtClean="0"/>
              <a:t> </a:t>
            </a:r>
            <a:r>
              <a:rPr lang="nl-BE" dirty="0" err="1" smtClean="0"/>
              <a:t>here</a:t>
            </a:r>
            <a:r>
              <a:rPr lang="nl-BE" dirty="0" smtClean="0"/>
              <a:t>. It</a:t>
            </a:r>
            <a:r>
              <a:rPr lang="nl-BE" baseline="0" dirty="0" smtClean="0"/>
              <a:t> is easy </a:t>
            </a:r>
            <a:r>
              <a:rPr lang="nl-BE" baseline="0" dirty="0" err="1" smtClean="0"/>
              <a:t>to</a:t>
            </a:r>
            <a:r>
              <a:rPr lang="nl-BE" baseline="0" dirty="0" smtClean="0"/>
              <a:t> focus attention </a:t>
            </a:r>
            <a:r>
              <a:rPr lang="nl-BE" baseline="0" dirty="0" err="1" smtClean="0"/>
              <a:t>to</a:t>
            </a:r>
            <a:r>
              <a:rPr lang="nl-BE" baseline="0" dirty="0" smtClean="0"/>
              <a:t> a subject. A </a:t>
            </a:r>
            <a:r>
              <a:rPr lang="nl-BE" baseline="0" dirty="0" err="1" smtClean="0"/>
              <a:t>little</a:t>
            </a:r>
            <a:r>
              <a:rPr lang="nl-BE" baseline="0" dirty="0" smtClean="0"/>
              <a:t> harder </a:t>
            </a:r>
            <a:r>
              <a:rPr lang="nl-BE" baseline="0" dirty="0" err="1" smtClean="0"/>
              <a:t>to</a:t>
            </a:r>
            <a:r>
              <a:rPr lang="nl-BE" baseline="0" dirty="0" smtClean="0"/>
              <a:t> </a:t>
            </a:r>
            <a:r>
              <a:rPr lang="nl-BE" baseline="0" dirty="0" err="1" smtClean="0"/>
              <a:t>maintain</a:t>
            </a:r>
            <a:r>
              <a:rPr lang="nl-BE" baseline="0" dirty="0" smtClean="0"/>
              <a:t> focus </a:t>
            </a:r>
            <a:r>
              <a:rPr lang="nl-BE" baseline="0" dirty="0" smtClean="0">
                <a:sym typeface="Wingdings" panose="05000000000000000000" pitchFamily="2" charset="2"/>
              </a:rPr>
              <a:t></a:t>
            </a:r>
          </a:p>
          <a:p>
            <a:r>
              <a:rPr lang="nl-BE" baseline="0" dirty="0" smtClean="0">
                <a:sym typeface="Wingdings" panose="05000000000000000000" pitchFamily="2" charset="2"/>
              </a:rPr>
              <a:t>Tools are made </a:t>
            </a:r>
            <a:r>
              <a:rPr lang="nl-BE" baseline="0" dirty="0" err="1" smtClean="0">
                <a:sym typeface="Wingdings" panose="05000000000000000000" pitchFamily="2" charset="2"/>
              </a:rPr>
              <a:t>from</a:t>
            </a:r>
            <a:r>
              <a:rPr lang="nl-BE" baseline="0" dirty="0" smtClean="0">
                <a:sym typeface="Wingdings" panose="05000000000000000000" pitchFamily="2" charset="2"/>
              </a:rPr>
              <a:t> a </a:t>
            </a:r>
            <a:r>
              <a:rPr lang="nl-BE" baseline="0" dirty="0" err="1" smtClean="0">
                <a:sym typeface="Wingdings" panose="05000000000000000000" pitchFamily="2" charset="2"/>
              </a:rPr>
              <a:t>mapper’s</a:t>
            </a:r>
            <a:r>
              <a:rPr lang="nl-BE" baseline="0" dirty="0" smtClean="0">
                <a:sym typeface="Wingdings" panose="05000000000000000000" pitchFamily="2" charset="2"/>
              </a:rPr>
              <a:t> </a:t>
            </a:r>
            <a:r>
              <a:rPr lang="nl-BE" baseline="0" dirty="0" err="1" smtClean="0">
                <a:sym typeface="Wingdings" panose="05000000000000000000" pitchFamily="2" charset="2"/>
              </a:rPr>
              <a:t>perspective</a:t>
            </a:r>
            <a:r>
              <a:rPr lang="nl-BE" baseline="0" dirty="0" smtClean="0">
                <a:sym typeface="Wingdings" panose="05000000000000000000" pitchFamily="2" charset="2"/>
              </a:rPr>
              <a:t>, </a:t>
            </a:r>
            <a:r>
              <a:rPr lang="nl-BE" baseline="0" dirty="0" err="1" smtClean="0">
                <a:sym typeface="Wingdings" panose="05000000000000000000" pitchFamily="2" charset="2"/>
              </a:rPr>
              <a:t>not</a:t>
            </a:r>
            <a:r>
              <a:rPr lang="nl-BE" baseline="0" dirty="0" smtClean="0">
                <a:sym typeface="Wingdings" panose="05000000000000000000" pitchFamily="2" charset="2"/>
              </a:rPr>
              <a:t> a </a:t>
            </a:r>
            <a:r>
              <a:rPr lang="nl-BE" baseline="0" dirty="0" err="1" smtClean="0">
                <a:sym typeface="Wingdings" panose="05000000000000000000" pitchFamily="2" charset="2"/>
              </a:rPr>
              <a:t>gov</a:t>
            </a:r>
            <a:r>
              <a:rPr lang="nl-BE" baseline="0" dirty="0" smtClean="0">
                <a:sym typeface="Wingdings" panose="05000000000000000000" pitchFamily="2" charset="2"/>
              </a:rPr>
              <a:t> </a:t>
            </a:r>
            <a:r>
              <a:rPr lang="nl-BE" baseline="0" dirty="0" err="1" smtClean="0">
                <a:sym typeface="Wingdings" panose="05000000000000000000" pitchFamily="2" charset="2"/>
              </a:rPr>
              <a:t>perspective</a:t>
            </a:r>
            <a:endParaRPr lang="nl-BE" dirty="0"/>
          </a:p>
        </p:txBody>
      </p:sp>
      <p:sp>
        <p:nvSpPr>
          <p:cNvPr id="4" name="Tijdelijke aanduiding voor dianummer 3"/>
          <p:cNvSpPr>
            <a:spLocks noGrp="1"/>
          </p:cNvSpPr>
          <p:nvPr>
            <p:ph type="sldNum" sz="quarter" idx="10"/>
          </p:nvPr>
        </p:nvSpPr>
        <p:spPr/>
        <p:txBody>
          <a:bodyPr/>
          <a:lstStyle/>
          <a:p>
            <a:fld id="{584C592C-8090-4B89-9062-05915CCDB752}" type="slidenum">
              <a:rPr lang="nl-BE" smtClean="0"/>
              <a:t>28</a:t>
            </a:fld>
            <a:endParaRPr lang="nl-BE"/>
          </a:p>
        </p:txBody>
      </p:sp>
    </p:spTree>
    <p:extLst>
      <p:ext uri="{BB962C8B-B14F-4D97-AF65-F5344CB8AC3E}">
        <p14:creationId xmlns:p14="http://schemas.microsoft.com/office/powerpoint/2010/main" val="33624473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84C592C-8090-4B89-9062-05915CCDB752}" type="slidenum">
              <a:rPr lang="nl-BE" smtClean="0"/>
              <a:t>29</a:t>
            </a:fld>
            <a:endParaRPr lang="nl-BE"/>
          </a:p>
        </p:txBody>
      </p:sp>
    </p:spTree>
    <p:extLst>
      <p:ext uri="{BB962C8B-B14F-4D97-AF65-F5344CB8AC3E}">
        <p14:creationId xmlns:p14="http://schemas.microsoft.com/office/powerpoint/2010/main" val="38965348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Do </a:t>
            </a:r>
            <a:r>
              <a:rPr lang="nl-BE" dirty="0" err="1" smtClean="0"/>
              <a:t>you</a:t>
            </a:r>
            <a:r>
              <a:rPr lang="nl-BE" dirty="0" smtClean="0"/>
              <a:t> </a:t>
            </a:r>
            <a:r>
              <a:rPr lang="nl-BE" dirty="0" err="1" smtClean="0"/>
              <a:t>really</a:t>
            </a:r>
            <a:r>
              <a:rPr lang="nl-BE" baseline="0" dirty="0" smtClean="0"/>
              <a:t> </a:t>
            </a:r>
            <a:r>
              <a:rPr lang="nl-BE" baseline="0" dirty="0" err="1" smtClean="0"/>
              <a:t>need</a:t>
            </a:r>
            <a:r>
              <a:rPr lang="nl-BE" baseline="0" dirty="0" smtClean="0"/>
              <a:t> </a:t>
            </a:r>
            <a:r>
              <a:rPr lang="nl-BE" baseline="0" dirty="0" err="1" smtClean="0"/>
              <a:t>to</a:t>
            </a:r>
            <a:r>
              <a:rPr lang="nl-BE" baseline="0" dirty="0" smtClean="0"/>
              <a:t> </a:t>
            </a:r>
            <a:r>
              <a:rPr lang="nl-BE" baseline="0" dirty="0" err="1" smtClean="0"/>
              <a:t>know</a:t>
            </a:r>
            <a:r>
              <a:rPr lang="nl-BE" baseline="0" dirty="0" smtClean="0"/>
              <a:t> </a:t>
            </a:r>
            <a:r>
              <a:rPr lang="nl-BE" baseline="0" dirty="0" err="1" smtClean="0"/>
              <a:t>where</a:t>
            </a:r>
            <a:r>
              <a:rPr lang="nl-BE" baseline="0" dirty="0" smtClean="0"/>
              <a:t> </a:t>
            </a:r>
            <a:r>
              <a:rPr lang="nl-BE" baseline="0" dirty="0" err="1" smtClean="0"/>
              <a:t>your</a:t>
            </a:r>
            <a:r>
              <a:rPr lang="nl-BE" baseline="0" dirty="0" smtClean="0"/>
              <a:t> </a:t>
            </a:r>
            <a:r>
              <a:rPr lang="nl-BE" baseline="0" dirty="0" err="1" smtClean="0"/>
              <a:t>cycle</a:t>
            </a:r>
            <a:r>
              <a:rPr lang="nl-BE" baseline="0" dirty="0" smtClean="0"/>
              <a:t> </a:t>
            </a:r>
            <a:r>
              <a:rPr lang="nl-BE" baseline="0" dirty="0" err="1" smtClean="0"/>
              <a:t>lanes</a:t>
            </a:r>
            <a:r>
              <a:rPr lang="nl-BE" baseline="0" dirty="0" smtClean="0"/>
              <a:t> are, </a:t>
            </a:r>
            <a:r>
              <a:rPr lang="nl-BE" baseline="0" dirty="0" err="1" smtClean="0"/>
              <a:t>if</a:t>
            </a:r>
            <a:r>
              <a:rPr lang="nl-BE" baseline="0" dirty="0" smtClean="0"/>
              <a:t> </a:t>
            </a:r>
            <a:r>
              <a:rPr lang="nl-BE" baseline="0" dirty="0" err="1" smtClean="0"/>
              <a:t>you</a:t>
            </a:r>
            <a:r>
              <a:rPr lang="nl-BE" baseline="0" dirty="0" smtClean="0"/>
              <a:t> </a:t>
            </a:r>
            <a:r>
              <a:rPr lang="nl-BE" baseline="0" dirty="0" err="1" smtClean="0"/>
              <a:t>already</a:t>
            </a:r>
            <a:r>
              <a:rPr lang="nl-BE" baseline="0" dirty="0" smtClean="0"/>
              <a:t> </a:t>
            </a:r>
            <a:r>
              <a:rPr lang="nl-BE" baseline="0" dirty="0" err="1" smtClean="0"/>
              <a:t>know</a:t>
            </a:r>
            <a:r>
              <a:rPr lang="nl-BE" baseline="0" dirty="0" smtClean="0"/>
              <a:t> </a:t>
            </a:r>
            <a:r>
              <a:rPr lang="nl-BE" baseline="0" dirty="0" err="1" smtClean="0"/>
              <a:t>where</a:t>
            </a:r>
            <a:r>
              <a:rPr lang="nl-BE" baseline="0" dirty="0" smtClean="0"/>
              <a:t> the traffic </a:t>
            </a:r>
            <a:r>
              <a:rPr lang="nl-BE" baseline="0" dirty="0" err="1" smtClean="0"/>
              <a:t>signs</a:t>
            </a:r>
            <a:r>
              <a:rPr lang="nl-BE" baseline="0" dirty="0" smtClean="0"/>
              <a:t> are?</a:t>
            </a:r>
          </a:p>
          <a:p>
            <a:endParaRPr lang="nl-BE" baseline="0" dirty="0" smtClean="0"/>
          </a:p>
          <a:p>
            <a:r>
              <a:rPr lang="nl-BE" dirty="0" err="1" smtClean="0"/>
              <a:t>Example</a:t>
            </a:r>
            <a:r>
              <a:rPr lang="nl-BE" dirty="0" smtClean="0"/>
              <a:t> of </a:t>
            </a:r>
            <a:r>
              <a:rPr lang="nl-BE" dirty="0" err="1" smtClean="0"/>
              <a:t>taking</a:t>
            </a:r>
            <a:r>
              <a:rPr lang="nl-BE" baseline="0" dirty="0" smtClean="0"/>
              <a:t> advantage of OS: </a:t>
            </a:r>
            <a:r>
              <a:rPr lang="nl-BE" baseline="0" dirty="0" err="1" smtClean="0"/>
              <a:t>current</a:t>
            </a:r>
            <a:r>
              <a:rPr lang="nl-BE" baseline="0" dirty="0" smtClean="0"/>
              <a:t> </a:t>
            </a:r>
            <a:r>
              <a:rPr lang="nl-BE" baseline="0" dirty="0" err="1" smtClean="0"/>
              <a:t>and</a:t>
            </a:r>
            <a:r>
              <a:rPr lang="nl-BE" baseline="0" dirty="0" smtClean="0"/>
              <a:t> </a:t>
            </a:r>
            <a:r>
              <a:rPr lang="nl-BE" baseline="0" dirty="0" err="1" smtClean="0"/>
              <a:t>future</a:t>
            </a:r>
            <a:r>
              <a:rPr lang="nl-BE" baseline="0" dirty="0" smtClean="0"/>
              <a:t> routing</a:t>
            </a:r>
          </a:p>
          <a:p>
            <a:endParaRPr lang="nl-BE" baseline="0" dirty="0" smtClean="0"/>
          </a:p>
          <a:p>
            <a:r>
              <a:rPr lang="nl-BE" baseline="0" dirty="0" err="1" smtClean="0"/>
              <a:t>When</a:t>
            </a:r>
            <a:r>
              <a:rPr lang="nl-BE" baseline="0" dirty="0" smtClean="0"/>
              <a:t> </a:t>
            </a:r>
            <a:r>
              <a:rPr lang="nl-BE" baseline="0" dirty="0" err="1" smtClean="0"/>
              <a:t>evaluating</a:t>
            </a:r>
            <a:r>
              <a:rPr lang="nl-BE" baseline="0" dirty="0" smtClean="0"/>
              <a:t> OSM: </a:t>
            </a:r>
            <a:r>
              <a:rPr lang="nl-BE" baseline="0" dirty="0" err="1" smtClean="0"/>
              <a:t>consider</a:t>
            </a:r>
            <a:r>
              <a:rPr lang="nl-BE" baseline="0" dirty="0" smtClean="0"/>
              <a:t> time </a:t>
            </a:r>
            <a:r>
              <a:rPr lang="nl-BE" baseline="0" dirty="0" err="1" smtClean="0"/>
              <a:t>dimension</a:t>
            </a:r>
            <a:r>
              <a:rPr lang="nl-BE" baseline="0" dirty="0" smtClean="0"/>
              <a:t>!</a:t>
            </a:r>
          </a:p>
          <a:p>
            <a:endParaRPr lang="nl-BE" baseline="0" dirty="0" smtClean="0"/>
          </a:p>
          <a:p>
            <a:endParaRPr lang="nl-BE" dirty="0"/>
          </a:p>
        </p:txBody>
      </p:sp>
      <p:sp>
        <p:nvSpPr>
          <p:cNvPr id="4" name="Tijdelijke aanduiding voor dianummer 3"/>
          <p:cNvSpPr>
            <a:spLocks noGrp="1"/>
          </p:cNvSpPr>
          <p:nvPr>
            <p:ph type="sldNum" sz="quarter" idx="10"/>
          </p:nvPr>
        </p:nvSpPr>
        <p:spPr/>
        <p:txBody>
          <a:bodyPr/>
          <a:lstStyle/>
          <a:p>
            <a:fld id="{584C592C-8090-4B89-9062-05915CCDB752}" type="slidenum">
              <a:rPr lang="nl-BE" smtClean="0"/>
              <a:t>30</a:t>
            </a:fld>
            <a:endParaRPr lang="nl-BE"/>
          </a:p>
        </p:txBody>
      </p:sp>
    </p:spTree>
    <p:extLst>
      <p:ext uri="{BB962C8B-B14F-4D97-AF65-F5344CB8AC3E}">
        <p14:creationId xmlns:p14="http://schemas.microsoft.com/office/powerpoint/2010/main" val="38965348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smtClean="0"/>
              <a:t>Already</a:t>
            </a:r>
            <a:r>
              <a:rPr lang="nl-BE" dirty="0" smtClean="0"/>
              <a:t>,</a:t>
            </a:r>
            <a:r>
              <a:rPr lang="nl-BE" baseline="0" dirty="0" smtClean="0"/>
              <a:t> at </a:t>
            </a:r>
            <a:r>
              <a:rPr lang="nl-BE" baseline="0" dirty="0" err="1" smtClean="0"/>
              <a:t>certain</a:t>
            </a:r>
            <a:r>
              <a:rPr lang="nl-BE" baseline="0" dirty="0" smtClean="0"/>
              <a:t> </a:t>
            </a:r>
            <a:r>
              <a:rPr lang="nl-BE" baseline="0" dirty="0" err="1" smtClean="0"/>
              <a:t>government</a:t>
            </a:r>
            <a:r>
              <a:rPr lang="nl-BE" baseline="0" dirty="0" smtClean="0"/>
              <a:t> levels, OSM is </a:t>
            </a:r>
            <a:r>
              <a:rPr lang="nl-BE" baseline="0" dirty="0" err="1" smtClean="0"/>
              <a:t>becoming</a:t>
            </a:r>
            <a:r>
              <a:rPr lang="nl-BE" baseline="0" dirty="0" smtClean="0"/>
              <a:t> a standard data source. </a:t>
            </a:r>
            <a:r>
              <a:rPr lang="nl-BE" baseline="0" dirty="0" err="1" smtClean="0"/>
              <a:t>This</a:t>
            </a:r>
            <a:r>
              <a:rPr lang="nl-BE" baseline="0" dirty="0" smtClean="0"/>
              <a:t> schema is a </a:t>
            </a:r>
            <a:r>
              <a:rPr lang="nl-BE" baseline="0" dirty="0" err="1" smtClean="0"/>
              <a:t>generalization</a:t>
            </a:r>
            <a:r>
              <a:rPr lang="nl-BE" baseline="0" dirty="0" smtClean="0"/>
              <a:t> of </a:t>
            </a:r>
            <a:r>
              <a:rPr lang="nl-BE" baseline="0" dirty="0" err="1" smtClean="0"/>
              <a:t>what</a:t>
            </a:r>
            <a:r>
              <a:rPr lang="nl-BE" baseline="0" dirty="0" smtClean="0"/>
              <a:t> is </a:t>
            </a:r>
            <a:r>
              <a:rPr lang="nl-BE" baseline="0" dirty="0" err="1" smtClean="0"/>
              <a:t>already</a:t>
            </a:r>
            <a:r>
              <a:rPr lang="nl-BE" baseline="0" dirty="0" smtClean="0"/>
              <a:t> happening in the City of </a:t>
            </a:r>
            <a:r>
              <a:rPr lang="nl-BE" baseline="0" dirty="0" err="1" smtClean="0"/>
              <a:t>Antwerp</a:t>
            </a:r>
            <a:r>
              <a:rPr lang="nl-BE" baseline="0" dirty="0" smtClean="0"/>
              <a:t>.</a:t>
            </a:r>
          </a:p>
          <a:p>
            <a:endParaRPr lang="nl-B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err="1" smtClean="0"/>
              <a:t>Note</a:t>
            </a:r>
            <a:r>
              <a:rPr lang="nl-BE" baseline="0" dirty="0" smtClean="0"/>
              <a:t> on </a:t>
            </a:r>
            <a:r>
              <a:rPr lang="nl-BE" baseline="0" dirty="0" err="1" smtClean="0"/>
              <a:t>quality</a:t>
            </a:r>
            <a:r>
              <a:rPr lang="nl-BE"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err="1" smtClean="0"/>
              <a:t>network</a:t>
            </a:r>
            <a:r>
              <a:rPr lang="nl-BE" baseline="0" dirty="0" smtClean="0"/>
              <a:t> </a:t>
            </a:r>
            <a:r>
              <a:rPr lang="nl-BE" baseline="0" dirty="0" err="1" smtClean="0"/>
              <a:t>completeness</a:t>
            </a:r>
            <a:r>
              <a:rPr lang="nl-BE" baseline="0" dirty="0" smtClean="0"/>
              <a:t> check </a:t>
            </a:r>
            <a:r>
              <a:rPr lang="nl-BE" baseline="0" dirty="0" err="1" smtClean="0"/>
              <a:t>for</a:t>
            </a:r>
            <a:r>
              <a:rPr lang="nl-BE" baseline="0" dirty="0" smtClean="0"/>
              <a:t> “real </a:t>
            </a:r>
            <a:r>
              <a:rPr lang="nl-BE" baseline="0" dirty="0" err="1" smtClean="0"/>
              <a:t>roads</a:t>
            </a:r>
            <a:r>
              <a:rPr lang="nl-BE" baseline="0" dirty="0" smtClean="0"/>
              <a:t>”: </a:t>
            </a:r>
            <a:r>
              <a:rPr lang="nl-BE" baseline="0" dirty="0" err="1" smtClean="0"/>
              <a:t>similar</a:t>
            </a:r>
            <a:r>
              <a:rPr lang="nl-BE" baseline="0" dirty="0" smtClean="0"/>
              <a:t> </a:t>
            </a:r>
            <a:r>
              <a:rPr lang="nl-BE" baseline="0" dirty="0" err="1" smtClean="0"/>
              <a:t>amount</a:t>
            </a:r>
            <a:r>
              <a:rPr lang="nl-BE" baseline="0" dirty="0" smtClean="0"/>
              <a:t> of </a:t>
            </a:r>
            <a:r>
              <a:rPr lang="nl-BE" baseline="0" dirty="0" err="1" smtClean="0"/>
              <a:t>errors</a:t>
            </a:r>
            <a:r>
              <a:rPr lang="nl-BE" baseline="0" dirty="0" smtClean="0"/>
              <a:t> on </a:t>
            </a:r>
            <a:r>
              <a:rPr lang="nl-BE" baseline="0" dirty="0" err="1" smtClean="0"/>
              <a:t>both</a:t>
            </a:r>
            <a:r>
              <a:rPr lang="nl-BE" baseline="0" dirty="0" smtClean="0"/>
              <a:t> sides of the </a:t>
            </a:r>
            <a:r>
              <a:rPr lang="nl-BE" baseline="0" dirty="0" err="1" smtClean="0"/>
              <a:t>devide</a:t>
            </a:r>
            <a:endParaRPr lang="nl-BE" baseline="0" dirty="0" smtClean="0"/>
          </a:p>
          <a:p>
            <a:endParaRPr lang="nl-BE" dirty="0"/>
          </a:p>
        </p:txBody>
      </p:sp>
      <p:sp>
        <p:nvSpPr>
          <p:cNvPr id="4" name="Tijdelijke aanduiding voor dianummer 3"/>
          <p:cNvSpPr>
            <a:spLocks noGrp="1"/>
          </p:cNvSpPr>
          <p:nvPr>
            <p:ph type="sldNum" sz="quarter" idx="10"/>
          </p:nvPr>
        </p:nvSpPr>
        <p:spPr/>
        <p:txBody>
          <a:bodyPr/>
          <a:lstStyle/>
          <a:p>
            <a:fld id="{584C592C-8090-4B89-9062-05915CCDB752}" type="slidenum">
              <a:rPr lang="nl-BE" smtClean="0"/>
              <a:t>31</a:t>
            </a:fld>
            <a:endParaRPr lang="nl-BE"/>
          </a:p>
        </p:txBody>
      </p:sp>
    </p:spTree>
    <p:extLst>
      <p:ext uri="{BB962C8B-B14F-4D97-AF65-F5344CB8AC3E}">
        <p14:creationId xmlns:p14="http://schemas.microsoft.com/office/powerpoint/2010/main" val="3307996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Open</a:t>
            </a:r>
            <a:r>
              <a:rPr lang="nl-BE" baseline="0" dirty="0" smtClean="0"/>
              <a:t> </a:t>
            </a:r>
            <a:r>
              <a:rPr lang="nl-BE" baseline="0" dirty="0" err="1" smtClean="0"/>
              <a:t>methods</a:t>
            </a:r>
            <a:r>
              <a:rPr lang="nl-BE" baseline="0" dirty="0" smtClean="0"/>
              <a:t>: do we </a:t>
            </a:r>
            <a:r>
              <a:rPr lang="nl-BE" baseline="0" dirty="0" err="1" smtClean="0"/>
              <a:t>need</a:t>
            </a:r>
            <a:r>
              <a:rPr lang="nl-BE" baseline="0" dirty="0" smtClean="0"/>
              <a:t> </a:t>
            </a:r>
            <a:r>
              <a:rPr lang="nl-BE" baseline="0" dirty="0" err="1" smtClean="0"/>
              <a:t>Flemish</a:t>
            </a:r>
            <a:r>
              <a:rPr lang="nl-BE" baseline="0" dirty="0" smtClean="0"/>
              <a:t> Google Streetview? </a:t>
            </a:r>
            <a:r>
              <a:rPr lang="nl-BE" baseline="0" dirty="0" err="1" smtClean="0"/>
              <a:t>And</a:t>
            </a:r>
            <a:r>
              <a:rPr lang="nl-BE" baseline="0" dirty="0" smtClean="0"/>
              <a:t> </a:t>
            </a:r>
            <a:r>
              <a:rPr lang="nl-BE" baseline="0" dirty="0" err="1" smtClean="0"/>
              <a:t>if</a:t>
            </a:r>
            <a:r>
              <a:rPr lang="nl-BE" baseline="0" dirty="0" smtClean="0"/>
              <a:t> we do, </a:t>
            </a:r>
            <a:r>
              <a:rPr lang="nl-BE" baseline="0" dirty="0" err="1" smtClean="0"/>
              <a:t>why</a:t>
            </a:r>
            <a:r>
              <a:rPr lang="nl-BE" baseline="0" dirty="0" smtClean="0"/>
              <a:t> </a:t>
            </a:r>
            <a:r>
              <a:rPr lang="nl-BE" baseline="0" dirty="0" err="1" smtClean="0"/>
              <a:t>not</a:t>
            </a:r>
            <a:r>
              <a:rPr lang="nl-BE" baseline="0" dirty="0" smtClean="0"/>
              <a:t> make </a:t>
            </a:r>
            <a:r>
              <a:rPr lang="nl-BE" baseline="0" dirty="0" err="1" smtClean="0"/>
              <a:t>it</a:t>
            </a:r>
            <a:r>
              <a:rPr lang="nl-BE" baseline="0" dirty="0" smtClean="0"/>
              <a:t> Open </a:t>
            </a:r>
            <a:r>
              <a:rPr lang="nl-BE" baseline="0" dirty="0" err="1" smtClean="0"/>
              <a:t>Flemish</a:t>
            </a:r>
            <a:r>
              <a:rPr lang="nl-BE" baseline="0" smtClean="0"/>
              <a:t> Streetview?</a:t>
            </a:r>
            <a:endParaRPr lang="nl-BE" dirty="0"/>
          </a:p>
        </p:txBody>
      </p:sp>
      <p:sp>
        <p:nvSpPr>
          <p:cNvPr id="4" name="Tijdelijke aanduiding voor dianummer 3"/>
          <p:cNvSpPr>
            <a:spLocks noGrp="1"/>
          </p:cNvSpPr>
          <p:nvPr>
            <p:ph type="sldNum" sz="quarter" idx="10"/>
          </p:nvPr>
        </p:nvSpPr>
        <p:spPr/>
        <p:txBody>
          <a:bodyPr/>
          <a:lstStyle/>
          <a:p>
            <a:fld id="{584C592C-8090-4B89-9062-05915CCDB752}" type="slidenum">
              <a:rPr lang="nl-BE" smtClean="0"/>
              <a:t>33</a:t>
            </a:fld>
            <a:endParaRPr lang="nl-BE"/>
          </a:p>
        </p:txBody>
      </p:sp>
    </p:spTree>
    <p:extLst>
      <p:ext uri="{BB962C8B-B14F-4D97-AF65-F5344CB8AC3E}">
        <p14:creationId xmlns:p14="http://schemas.microsoft.com/office/powerpoint/2010/main" val="1998664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t>If we're going to talk about what OSM and government mapping can mean to each other, let's first clarify what OSM is and how our approach differs from government.</a:t>
            </a:r>
            <a:endParaRPr lang="nl-BE" dirty="0"/>
          </a:p>
        </p:txBody>
      </p:sp>
      <p:sp>
        <p:nvSpPr>
          <p:cNvPr id="4" name="Tijdelijke aanduiding voor dianummer 3"/>
          <p:cNvSpPr>
            <a:spLocks noGrp="1"/>
          </p:cNvSpPr>
          <p:nvPr>
            <p:ph type="sldNum" sz="quarter" idx="10"/>
          </p:nvPr>
        </p:nvSpPr>
        <p:spPr/>
        <p:txBody>
          <a:bodyPr/>
          <a:lstStyle/>
          <a:p>
            <a:fld id="{584C592C-8090-4B89-9062-05915CCDB752}" type="slidenum">
              <a:rPr lang="nl-BE" smtClean="0"/>
              <a:t>3</a:t>
            </a:fld>
            <a:endParaRPr lang="nl-BE"/>
          </a:p>
        </p:txBody>
      </p:sp>
    </p:spTree>
    <p:extLst>
      <p:ext uri="{BB962C8B-B14F-4D97-AF65-F5344CB8AC3E}">
        <p14:creationId xmlns:p14="http://schemas.microsoft.com/office/powerpoint/2010/main" val="3607496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t>Governments start with a problem. "We want to know where our roads are". So they start defining what a road is. "Well, a road is a government-managed thing that cars drive on." Then they start building a system that fits this definition. After a while, the goal is reached, and a beautiful dataset is created. If the government is smart, it will keep the dataset up to date. Maybe it will even have</a:t>
            </a:r>
            <a:r>
              <a:rPr lang="en-US" baseline="0" dirty="0" smtClean="0"/>
              <a:t> a nice history.</a:t>
            </a:r>
            <a:endParaRPr lang="nl-BE" dirty="0"/>
          </a:p>
        </p:txBody>
      </p:sp>
      <p:sp>
        <p:nvSpPr>
          <p:cNvPr id="4" name="Tijdelijke aanduiding voor dianummer 3"/>
          <p:cNvSpPr>
            <a:spLocks noGrp="1"/>
          </p:cNvSpPr>
          <p:nvPr>
            <p:ph type="sldNum" sz="quarter" idx="10"/>
          </p:nvPr>
        </p:nvSpPr>
        <p:spPr/>
        <p:txBody>
          <a:bodyPr/>
          <a:lstStyle/>
          <a:p>
            <a:fld id="{584C592C-8090-4B89-9062-05915CCDB752}" type="slidenum">
              <a:rPr lang="nl-BE" smtClean="0"/>
              <a:t>4</a:t>
            </a:fld>
            <a:endParaRPr lang="nl-BE"/>
          </a:p>
        </p:txBody>
      </p:sp>
    </p:spTree>
    <p:extLst>
      <p:ext uri="{BB962C8B-B14F-4D97-AF65-F5344CB8AC3E}">
        <p14:creationId xmlns:p14="http://schemas.microsoft.com/office/powerpoint/2010/main" val="554611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t>Then, the government discovers that it wants to do more things. In the case of roads, it discovers that there are also other types of roads, </a:t>
            </a:r>
            <a:r>
              <a:rPr lang="en-US" dirty="0" err="1" smtClean="0"/>
              <a:t>suchs</a:t>
            </a:r>
            <a:r>
              <a:rPr lang="en-US" dirty="0" smtClean="0"/>
              <a:t> as paths and tracks. They were forgotten because another level of government or a different branch needs to manage those.</a:t>
            </a:r>
          </a:p>
          <a:p>
            <a:r>
              <a:rPr lang="en-US" dirty="0" smtClean="0"/>
              <a:t>So they add the data.</a:t>
            </a:r>
            <a:endParaRPr lang="nl-BE" dirty="0"/>
          </a:p>
        </p:txBody>
      </p:sp>
      <p:sp>
        <p:nvSpPr>
          <p:cNvPr id="4" name="Tijdelijke aanduiding voor dianummer 3"/>
          <p:cNvSpPr>
            <a:spLocks noGrp="1"/>
          </p:cNvSpPr>
          <p:nvPr>
            <p:ph type="sldNum" sz="quarter" idx="10"/>
          </p:nvPr>
        </p:nvSpPr>
        <p:spPr/>
        <p:txBody>
          <a:bodyPr/>
          <a:lstStyle/>
          <a:p>
            <a:fld id="{584C592C-8090-4B89-9062-05915CCDB752}" type="slidenum">
              <a:rPr lang="nl-BE" smtClean="0"/>
              <a:t>5</a:t>
            </a:fld>
            <a:endParaRPr lang="nl-BE"/>
          </a:p>
        </p:txBody>
      </p:sp>
    </p:spTree>
    <p:extLst>
      <p:ext uri="{BB962C8B-B14F-4D97-AF65-F5344CB8AC3E}">
        <p14:creationId xmlns:p14="http://schemas.microsoft.com/office/powerpoint/2010/main" val="1304171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t>But then you need to keep that data up to date. So we start collaborating with a specialist in slow roads, and you get a patchwork of updates.</a:t>
            </a:r>
          </a:p>
          <a:p>
            <a:endParaRPr lang="en-US" dirty="0" smtClean="0"/>
          </a:p>
          <a:p>
            <a:r>
              <a:rPr lang="en-US" dirty="0" smtClean="0"/>
              <a:t>Now that we have this beautiful road network, shouldn't we allow for mapping </a:t>
            </a:r>
            <a:r>
              <a:rPr lang="en-US" dirty="0" err="1" smtClean="0"/>
              <a:t>cycleways</a:t>
            </a:r>
            <a:r>
              <a:rPr lang="en-US" dirty="0" smtClean="0"/>
              <a:t>, turn restrictions, max speeds, access restriction?</a:t>
            </a:r>
            <a:endParaRPr lang="nl-BE" dirty="0"/>
          </a:p>
        </p:txBody>
      </p:sp>
      <p:sp>
        <p:nvSpPr>
          <p:cNvPr id="4" name="Tijdelijke aanduiding voor dianummer 3"/>
          <p:cNvSpPr>
            <a:spLocks noGrp="1"/>
          </p:cNvSpPr>
          <p:nvPr>
            <p:ph type="sldNum" sz="quarter" idx="10"/>
          </p:nvPr>
        </p:nvSpPr>
        <p:spPr/>
        <p:txBody>
          <a:bodyPr/>
          <a:lstStyle/>
          <a:p>
            <a:fld id="{584C592C-8090-4B89-9062-05915CCDB752}" type="slidenum">
              <a:rPr lang="nl-BE" smtClean="0"/>
              <a:t>6</a:t>
            </a:fld>
            <a:endParaRPr lang="nl-BE"/>
          </a:p>
        </p:txBody>
      </p:sp>
    </p:spTree>
    <p:extLst>
      <p:ext uri="{BB962C8B-B14F-4D97-AF65-F5344CB8AC3E}">
        <p14:creationId xmlns:p14="http://schemas.microsoft.com/office/powerpoint/2010/main" val="4076862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t>OSM works quite differently. Our first problem was "we need some data we can use". </a:t>
            </a:r>
          </a:p>
          <a:p>
            <a:r>
              <a:rPr lang="en-US" dirty="0" smtClean="0"/>
              <a:t>What exactly you want to use it for, and how exactly you want to do it, depends on the mapper and the data user. </a:t>
            </a:r>
          </a:p>
          <a:p>
            <a:r>
              <a:rPr lang="en-US" dirty="0" smtClean="0"/>
              <a:t>We don't start with road type A, then move on to road type B, and so on. We do everything at once. </a:t>
            </a:r>
          </a:p>
          <a:p>
            <a:r>
              <a:rPr lang="en-US" dirty="0" smtClean="0"/>
              <a:t>As we're working on one thing, so suddenly the map becomes usable for something else. </a:t>
            </a:r>
          </a:p>
          <a:p>
            <a:r>
              <a:rPr lang="en-US" dirty="0" smtClean="0"/>
              <a:t>Those users in turn become new mappers, who bring their own interests to the community.</a:t>
            </a:r>
            <a:endParaRPr lang="nl-BE" dirty="0"/>
          </a:p>
        </p:txBody>
      </p:sp>
      <p:sp>
        <p:nvSpPr>
          <p:cNvPr id="4" name="Tijdelijke aanduiding voor dianummer 3"/>
          <p:cNvSpPr>
            <a:spLocks noGrp="1"/>
          </p:cNvSpPr>
          <p:nvPr>
            <p:ph type="sldNum" sz="quarter" idx="10"/>
          </p:nvPr>
        </p:nvSpPr>
        <p:spPr/>
        <p:txBody>
          <a:bodyPr/>
          <a:lstStyle/>
          <a:p>
            <a:fld id="{584C592C-8090-4B89-9062-05915CCDB752}" type="slidenum">
              <a:rPr lang="nl-BE" smtClean="0"/>
              <a:t>7</a:t>
            </a:fld>
            <a:endParaRPr lang="nl-BE"/>
          </a:p>
        </p:txBody>
      </p:sp>
    </p:spTree>
    <p:extLst>
      <p:ext uri="{BB962C8B-B14F-4D97-AF65-F5344CB8AC3E}">
        <p14:creationId xmlns:p14="http://schemas.microsoft.com/office/powerpoint/2010/main" val="1395279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t>So it is not that when we approach our goal, the interest in the subject goes down. This might be true at the individual level, for some. But as the map gets "completed", there are always more things to do. While some people were hard at work adding all the main roads, other people started fine tuning the data model for </a:t>
            </a:r>
            <a:r>
              <a:rPr lang="en-US" dirty="0" err="1" smtClean="0"/>
              <a:t>cycleways</a:t>
            </a:r>
            <a:r>
              <a:rPr lang="en-US" dirty="0" smtClean="0"/>
              <a:t>.</a:t>
            </a:r>
            <a:endParaRPr lang="nl-BE" dirty="0"/>
          </a:p>
        </p:txBody>
      </p:sp>
      <p:sp>
        <p:nvSpPr>
          <p:cNvPr id="4" name="Tijdelijke aanduiding voor dianummer 3"/>
          <p:cNvSpPr>
            <a:spLocks noGrp="1"/>
          </p:cNvSpPr>
          <p:nvPr>
            <p:ph type="sldNum" sz="quarter" idx="10"/>
          </p:nvPr>
        </p:nvSpPr>
        <p:spPr/>
        <p:txBody>
          <a:bodyPr/>
          <a:lstStyle/>
          <a:p>
            <a:fld id="{584C592C-8090-4B89-9062-05915CCDB752}" type="slidenum">
              <a:rPr lang="nl-BE" smtClean="0"/>
              <a:t>8</a:t>
            </a:fld>
            <a:endParaRPr lang="nl-BE"/>
          </a:p>
        </p:txBody>
      </p:sp>
    </p:spTree>
    <p:extLst>
      <p:ext uri="{BB962C8B-B14F-4D97-AF65-F5344CB8AC3E}">
        <p14:creationId xmlns:p14="http://schemas.microsoft.com/office/powerpoint/2010/main" val="2591359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t>There is no problem with integrating these new models. Everything is integrated by default. This is sometimes hard for data consumers. You need to study our messy documentation to realize you need to query nodes, ways and relations, in two</a:t>
            </a:r>
            <a:r>
              <a:rPr lang="en-US" baseline="0" dirty="0" smtClean="0"/>
              <a:t> ways,</a:t>
            </a:r>
            <a:r>
              <a:rPr lang="en-US" dirty="0" smtClean="0"/>
              <a:t> just to get all the ATMs.</a:t>
            </a:r>
          </a:p>
          <a:p>
            <a:endParaRPr lang="en-US" dirty="0" smtClean="0"/>
          </a:p>
          <a:p>
            <a:r>
              <a:rPr lang="en-US" dirty="0" smtClean="0"/>
              <a:t>But we don’t have separate</a:t>
            </a:r>
            <a:r>
              <a:rPr lang="en-US" baseline="0" dirty="0" smtClean="0"/>
              <a:t> projects. While people are adding new roads, others are already adding </a:t>
            </a:r>
            <a:r>
              <a:rPr lang="en-US" baseline="0" dirty="0" err="1" smtClean="0"/>
              <a:t>cycleways</a:t>
            </a:r>
            <a:r>
              <a:rPr lang="en-US" baseline="0" dirty="0" smtClean="0"/>
              <a:t> and </a:t>
            </a:r>
            <a:r>
              <a:rPr lang="en-US" baseline="0" dirty="0" err="1" smtClean="0"/>
              <a:t>maxspeeds</a:t>
            </a:r>
            <a:r>
              <a:rPr lang="en-US" baseline="0" dirty="0" smtClean="0"/>
              <a:t>.</a:t>
            </a:r>
            <a:endParaRPr lang="nl-BE" dirty="0" smtClean="0"/>
          </a:p>
          <a:p>
            <a:endParaRPr lang="nl-BE" dirty="0"/>
          </a:p>
          <a:p>
            <a:endParaRPr lang="nl-BE" dirty="0" smtClean="0"/>
          </a:p>
        </p:txBody>
      </p:sp>
      <p:sp>
        <p:nvSpPr>
          <p:cNvPr id="4" name="Tijdelijke aanduiding voor dianummer 3"/>
          <p:cNvSpPr>
            <a:spLocks noGrp="1"/>
          </p:cNvSpPr>
          <p:nvPr>
            <p:ph type="sldNum" sz="quarter" idx="10"/>
          </p:nvPr>
        </p:nvSpPr>
        <p:spPr/>
        <p:txBody>
          <a:bodyPr/>
          <a:lstStyle/>
          <a:p>
            <a:fld id="{584C592C-8090-4B89-9062-05915CCDB752}" type="slidenum">
              <a:rPr lang="nl-BE" smtClean="0"/>
              <a:t>9</a:t>
            </a:fld>
            <a:endParaRPr lang="nl-BE"/>
          </a:p>
        </p:txBody>
      </p:sp>
    </p:spTree>
    <p:extLst>
      <p:ext uri="{BB962C8B-B14F-4D97-AF65-F5344CB8AC3E}">
        <p14:creationId xmlns:p14="http://schemas.microsoft.com/office/powerpoint/2010/main" val="3535684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7BD8572F-7701-4820-89C1-9452B530EEF8}" type="datetimeFigureOut">
              <a:rPr lang="nl-BE" smtClean="0"/>
              <a:t>3/04/2017</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D2B1FC72-B475-4CC8-ACF9-65C586EED00D}" type="slidenum">
              <a:rPr lang="nl-BE" smtClean="0"/>
              <a:t>‹nr.›</a:t>
            </a:fld>
            <a:endParaRPr lang="nl-BE"/>
          </a:p>
        </p:txBody>
      </p:sp>
    </p:spTree>
    <p:extLst>
      <p:ext uri="{BB962C8B-B14F-4D97-AF65-F5344CB8AC3E}">
        <p14:creationId xmlns:p14="http://schemas.microsoft.com/office/powerpoint/2010/main" val="2070442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7BD8572F-7701-4820-89C1-9452B530EEF8}" type="datetimeFigureOut">
              <a:rPr lang="nl-BE" smtClean="0"/>
              <a:t>3/04/2017</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D2B1FC72-B475-4CC8-ACF9-65C586EED00D}" type="slidenum">
              <a:rPr lang="nl-BE" smtClean="0"/>
              <a:t>‹nr.›</a:t>
            </a:fld>
            <a:endParaRPr lang="nl-BE"/>
          </a:p>
        </p:txBody>
      </p:sp>
    </p:spTree>
    <p:extLst>
      <p:ext uri="{BB962C8B-B14F-4D97-AF65-F5344CB8AC3E}">
        <p14:creationId xmlns:p14="http://schemas.microsoft.com/office/powerpoint/2010/main" val="2331801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7BD8572F-7701-4820-89C1-9452B530EEF8}" type="datetimeFigureOut">
              <a:rPr lang="nl-BE" smtClean="0"/>
              <a:t>3/04/2017</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D2B1FC72-B475-4CC8-ACF9-65C586EED00D}" type="slidenum">
              <a:rPr lang="nl-BE" smtClean="0"/>
              <a:t>‹nr.›</a:t>
            </a:fld>
            <a:endParaRPr lang="nl-BE"/>
          </a:p>
        </p:txBody>
      </p:sp>
    </p:spTree>
    <p:extLst>
      <p:ext uri="{BB962C8B-B14F-4D97-AF65-F5344CB8AC3E}">
        <p14:creationId xmlns:p14="http://schemas.microsoft.com/office/powerpoint/2010/main" val="1839233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7BD8572F-7701-4820-89C1-9452B530EEF8}" type="datetimeFigureOut">
              <a:rPr lang="nl-BE" smtClean="0"/>
              <a:t>3/04/2017</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D2B1FC72-B475-4CC8-ACF9-65C586EED00D}" type="slidenum">
              <a:rPr lang="nl-BE" smtClean="0"/>
              <a:t>‹nr.›</a:t>
            </a:fld>
            <a:endParaRPr lang="nl-BE"/>
          </a:p>
        </p:txBody>
      </p:sp>
    </p:spTree>
    <p:extLst>
      <p:ext uri="{BB962C8B-B14F-4D97-AF65-F5344CB8AC3E}">
        <p14:creationId xmlns:p14="http://schemas.microsoft.com/office/powerpoint/2010/main" val="260409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7BD8572F-7701-4820-89C1-9452B530EEF8}" type="datetimeFigureOut">
              <a:rPr lang="nl-BE" smtClean="0"/>
              <a:t>3/04/2017</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D2B1FC72-B475-4CC8-ACF9-65C586EED00D}" type="slidenum">
              <a:rPr lang="nl-BE" smtClean="0"/>
              <a:t>‹nr.›</a:t>
            </a:fld>
            <a:endParaRPr lang="nl-BE"/>
          </a:p>
        </p:txBody>
      </p:sp>
    </p:spTree>
    <p:extLst>
      <p:ext uri="{BB962C8B-B14F-4D97-AF65-F5344CB8AC3E}">
        <p14:creationId xmlns:p14="http://schemas.microsoft.com/office/powerpoint/2010/main" val="3662165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7BD8572F-7701-4820-89C1-9452B530EEF8}" type="datetimeFigureOut">
              <a:rPr lang="nl-BE" smtClean="0"/>
              <a:t>3/04/2017</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D2B1FC72-B475-4CC8-ACF9-65C586EED00D}" type="slidenum">
              <a:rPr lang="nl-BE" smtClean="0"/>
              <a:t>‹nr.›</a:t>
            </a:fld>
            <a:endParaRPr lang="nl-BE"/>
          </a:p>
        </p:txBody>
      </p:sp>
    </p:spTree>
    <p:extLst>
      <p:ext uri="{BB962C8B-B14F-4D97-AF65-F5344CB8AC3E}">
        <p14:creationId xmlns:p14="http://schemas.microsoft.com/office/powerpoint/2010/main" val="149811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7BD8572F-7701-4820-89C1-9452B530EEF8}" type="datetimeFigureOut">
              <a:rPr lang="nl-BE" smtClean="0"/>
              <a:t>3/04/2017</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D2B1FC72-B475-4CC8-ACF9-65C586EED00D}" type="slidenum">
              <a:rPr lang="nl-BE" smtClean="0"/>
              <a:t>‹nr.›</a:t>
            </a:fld>
            <a:endParaRPr lang="nl-BE"/>
          </a:p>
        </p:txBody>
      </p:sp>
    </p:spTree>
    <p:extLst>
      <p:ext uri="{BB962C8B-B14F-4D97-AF65-F5344CB8AC3E}">
        <p14:creationId xmlns:p14="http://schemas.microsoft.com/office/powerpoint/2010/main" val="3581223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7BD8572F-7701-4820-89C1-9452B530EEF8}" type="datetimeFigureOut">
              <a:rPr lang="nl-BE" smtClean="0"/>
              <a:t>3/04/2017</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D2B1FC72-B475-4CC8-ACF9-65C586EED00D}" type="slidenum">
              <a:rPr lang="nl-BE" smtClean="0"/>
              <a:t>‹nr.›</a:t>
            </a:fld>
            <a:endParaRPr lang="nl-BE"/>
          </a:p>
        </p:txBody>
      </p:sp>
    </p:spTree>
    <p:extLst>
      <p:ext uri="{BB962C8B-B14F-4D97-AF65-F5344CB8AC3E}">
        <p14:creationId xmlns:p14="http://schemas.microsoft.com/office/powerpoint/2010/main" val="1738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BD8572F-7701-4820-89C1-9452B530EEF8}" type="datetimeFigureOut">
              <a:rPr lang="nl-BE" smtClean="0"/>
              <a:t>3/04/2017</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D2B1FC72-B475-4CC8-ACF9-65C586EED00D}" type="slidenum">
              <a:rPr lang="nl-BE" smtClean="0"/>
              <a:t>‹nr.›</a:t>
            </a:fld>
            <a:endParaRPr lang="nl-BE"/>
          </a:p>
        </p:txBody>
      </p:sp>
    </p:spTree>
    <p:extLst>
      <p:ext uri="{BB962C8B-B14F-4D97-AF65-F5344CB8AC3E}">
        <p14:creationId xmlns:p14="http://schemas.microsoft.com/office/powerpoint/2010/main" val="2134801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7BD8572F-7701-4820-89C1-9452B530EEF8}" type="datetimeFigureOut">
              <a:rPr lang="nl-BE" smtClean="0"/>
              <a:t>3/04/2017</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D2B1FC72-B475-4CC8-ACF9-65C586EED00D}" type="slidenum">
              <a:rPr lang="nl-BE" smtClean="0"/>
              <a:t>‹nr.›</a:t>
            </a:fld>
            <a:endParaRPr lang="nl-BE"/>
          </a:p>
        </p:txBody>
      </p:sp>
    </p:spTree>
    <p:extLst>
      <p:ext uri="{BB962C8B-B14F-4D97-AF65-F5344CB8AC3E}">
        <p14:creationId xmlns:p14="http://schemas.microsoft.com/office/powerpoint/2010/main" val="2856124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7BD8572F-7701-4820-89C1-9452B530EEF8}" type="datetimeFigureOut">
              <a:rPr lang="nl-BE" smtClean="0"/>
              <a:t>3/04/2017</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D2B1FC72-B475-4CC8-ACF9-65C586EED00D}" type="slidenum">
              <a:rPr lang="nl-BE" smtClean="0"/>
              <a:t>‹nr.›</a:t>
            </a:fld>
            <a:endParaRPr lang="nl-BE"/>
          </a:p>
        </p:txBody>
      </p:sp>
    </p:spTree>
    <p:extLst>
      <p:ext uri="{BB962C8B-B14F-4D97-AF65-F5344CB8AC3E}">
        <p14:creationId xmlns:p14="http://schemas.microsoft.com/office/powerpoint/2010/main" val="67607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D8572F-7701-4820-89C1-9452B530EEF8}" type="datetimeFigureOut">
              <a:rPr lang="nl-BE" smtClean="0"/>
              <a:t>3/04/2017</a:t>
            </a:fld>
            <a:endParaRPr lang="nl-BE"/>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1FC72-B475-4CC8-ACF9-65C586EED00D}" type="slidenum">
              <a:rPr lang="nl-BE" smtClean="0"/>
              <a:t>‹nr.›</a:t>
            </a:fld>
            <a:endParaRPr lang="nl-BE"/>
          </a:p>
        </p:txBody>
      </p:sp>
    </p:spTree>
    <p:extLst>
      <p:ext uri="{BB962C8B-B14F-4D97-AF65-F5344CB8AC3E}">
        <p14:creationId xmlns:p14="http://schemas.microsoft.com/office/powerpoint/2010/main" val="2814947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www.mapcontrib.xyz/t/224865-TreeMapper"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iki.openstreetmap.org/wiki/OpenStreetMap_for_Government"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lists.openstreetmap.org/listinfo/talk"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211960" y="188641"/>
            <a:ext cx="4246240" cy="3411810"/>
          </a:xfrm>
        </p:spPr>
        <p:txBody>
          <a:bodyPr/>
          <a:lstStyle/>
          <a:p>
            <a:r>
              <a:rPr lang="nl-BE" dirty="0" err="1" smtClean="0"/>
              <a:t>OpenStreetMap</a:t>
            </a:r>
            <a:r>
              <a:rPr lang="nl-BE" dirty="0" smtClean="0"/>
              <a:t> </a:t>
            </a:r>
            <a:r>
              <a:rPr lang="nl-BE" dirty="0" err="1" smtClean="0"/>
              <a:t>and</a:t>
            </a:r>
            <a:r>
              <a:rPr lang="nl-BE" dirty="0" smtClean="0"/>
              <a:t> National </a:t>
            </a:r>
            <a:r>
              <a:rPr lang="nl-BE" dirty="0" err="1" smtClean="0"/>
              <a:t>Mapping</a:t>
            </a:r>
            <a:endParaRPr lang="nl-BE" dirty="0"/>
          </a:p>
        </p:txBody>
      </p:sp>
      <p:sp>
        <p:nvSpPr>
          <p:cNvPr id="3" name="Ondertitel 2"/>
          <p:cNvSpPr>
            <a:spLocks noGrp="1"/>
          </p:cNvSpPr>
          <p:nvPr>
            <p:ph type="subTitle" idx="1"/>
          </p:nvPr>
        </p:nvSpPr>
        <p:spPr>
          <a:xfrm>
            <a:off x="4427984" y="3645024"/>
            <a:ext cx="3600400" cy="1157876"/>
          </a:xfrm>
        </p:spPr>
        <p:txBody>
          <a:bodyPr/>
          <a:lstStyle/>
          <a:p>
            <a:r>
              <a:rPr lang="nl-BE" dirty="0" smtClean="0"/>
              <a:t>A </a:t>
            </a:r>
            <a:r>
              <a:rPr lang="nl-BE" dirty="0" err="1" smtClean="0"/>
              <a:t>Flemish</a:t>
            </a:r>
            <a:r>
              <a:rPr lang="nl-BE" dirty="0" smtClean="0"/>
              <a:t>/</a:t>
            </a:r>
            <a:r>
              <a:rPr lang="nl-BE" dirty="0" err="1" smtClean="0"/>
              <a:t>Belgian</a:t>
            </a:r>
            <a:r>
              <a:rPr lang="nl-BE" dirty="0" smtClean="0"/>
              <a:t> </a:t>
            </a:r>
            <a:r>
              <a:rPr lang="nl-BE" dirty="0" err="1" smtClean="0"/>
              <a:t>Experience</a:t>
            </a:r>
            <a:endParaRPr lang="nl-BE" dirty="0"/>
          </a:p>
        </p:txBody>
      </p:sp>
      <p:pic>
        <p:nvPicPr>
          <p:cNvPr id="1026" name="Picture 2" descr="https://pbs.twimg.com/media/C69DW6aWcAAEuWZ.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47"/>
            <a:ext cx="3860858" cy="6863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073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smtClean="0"/>
              <a:t>Belgian</a:t>
            </a:r>
            <a:r>
              <a:rPr lang="nl-BE" dirty="0" smtClean="0"/>
              <a:t> basics</a:t>
            </a:r>
            <a:endParaRPr lang="nl-BE" dirty="0"/>
          </a:p>
        </p:txBody>
      </p:sp>
      <p:sp>
        <p:nvSpPr>
          <p:cNvPr id="3" name="Tijdelijke aanduiding voor inhoud 2"/>
          <p:cNvSpPr>
            <a:spLocks noGrp="1"/>
          </p:cNvSpPr>
          <p:nvPr>
            <p:ph idx="1"/>
          </p:nvPr>
        </p:nvSpPr>
        <p:spPr/>
        <p:txBody>
          <a:bodyPr/>
          <a:lstStyle/>
          <a:p>
            <a:r>
              <a:rPr lang="nl-BE" dirty="0" smtClean="0"/>
              <a:t>Over 12.000 </a:t>
            </a:r>
            <a:r>
              <a:rPr lang="nl-BE" dirty="0" err="1" smtClean="0"/>
              <a:t>contributors</a:t>
            </a:r>
            <a:endParaRPr lang="nl-BE" dirty="0" smtClean="0"/>
          </a:p>
          <a:p>
            <a:endParaRPr lang="nl-BE" dirty="0" smtClean="0"/>
          </a:p>
          <a:p>
            <a:r>
              <a:rPr lang="nl-BE" dirty="0" err="1" smtClean="0"/>
              <a:t>About</a:t>
            </a:r>
            <a:r>
              <a:rPr lang="nl-BE" dirty="0" smtClean="0"/>
              <a:t> 75 </a:t>
            </a:r>
            <a:r>
              <a:rPr lang="nl-BE" dirty="0" err="1" smtClean="0"/>
              <a:t>cummulative</a:t>
            </a:r>
            <a:r>
              <a:rPr lang="nl-BE" dirty="0" smtClean="0"/>
              <a:t> </a:t>
            </a:r>
            <a:r>
              <a:rPr lang="nl-BE" dirty="0" err="1" smtClean="0"/>
              <a:t>labour</a:t>
            </a:r>
            <a:r>
              <a:rPr lang="nl-BE" dirty="0" smtClean="0"/>
              <a:t> </a:t>
            </a:r>
            <a:r>
              <a:rPr lang="nl-BE" dirty="0" err="1" smtClean="0"/>
              <a:t>years</a:t>
            </a:r>
            <a:endParaRPr lang="nl-BE" dirty="0" smtClean="0"/>
          </a:p>
          <a:p>
            <a:endParaRPr lang="nl-BE" dirty="0" smtClean="0"/>
          </a:p>
          <a:p>
            <a:r>
              <a:rPr lang="nl-BE" dirty="0" smtClean="0"/>
              <a:t>6.5 </a:t>
            </a:r>
            <a:r>
              <a:rPr lang="nl-BE" dirty="0" err="1" smtClean="0"/>
              <a:t>million</a:t>
            </a:r>
            <a:r>
              <a:rPr lang="nl-BE" dirty="0" smtClean="0"/>
              <a:t> </a:t>
            </a:r>
            <a:r>
              <a:rPr lang="nl-BE" dirty="0" err="1" smtClean="0"/>
              <a:t>edits</a:t>
            </a:r>
            <a:r>
              <a:rPr lang="nl-BE" dirty="0" smtClean="0"/>
              <a:t> per </a:t>
            </a:r>
            <a:r>
              <a:rPr lang="nl-BE" dirty="0" err="1" smtClean="0"/>
              <a:t>year</a:t>
            </a:r>
            <a:endParaRPr lang="nl-BE" dirty="0" smtClean="0"/>
          </a:p>
          <a:p>
            <a:endParaRPr lang="nl-BE" dirty="0" smtClean="0"/>
          </a:p>
          <a:p>
            <a:r>
              <a:rPr lang="nl-BE" dirty="0" smtClean="0"/>
              <a:t>17.000 “</a:t>
            </a:r>
            <a:r>
              <a:rPr lang="nl-BE" dirty="0" err="1" smtClean="0"/>
              <a:t>userdays</a:t>
            </a:r>
            <a:r>
              <a:rPr lang="nl-BE" dirty="0" smtClean="0"/>
              <a:t>” per </a:t>
            </a:r>
            <a:r>
              <a:rPr lang="nl-BE" dirty="0" err="1" smtClean="0"/>
              <a:t>year</a:t>
            </a:r>
            <a:r>
              <a:rPr lang="nl-BE" dirty="0" smtClean="0"/>
              <a:t> </a:t>
            </a:r>
          </a:p>
          <a:p>
            <a:endParaRPr lang="nl-BE" dirty="0"/>
          </a:p>
        </p:txBody>
      </p:sp>
    </p:spTree>
    <p:extLst>
      <p:ext uri="{BB962C8B-B14F-4D97-AF65-F5344CB8AC3E}">
        <p14:creationId xmlns:p14="http://schemas.microsoft.com/office/powerpoint/2010/main" val="2602280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fiek 3"/>
          <p:cNvGraphicFramePr>
            <a:graphicFrameLocks/>
          </p:cNvGraphicFramePr>
          <p:nvPr>
            <p:extLst>
              <p:ext uri="{D42A27DB-BD31-4B8C-83A1-F6EECF244321}">
                <p14:modId xmlns:p14="http://schemas.microsoft.com/office/powerpoint/2010/main" val="218922841"/>
              </p:ext>
            </p:extLst>
          </p:nvPr>
        </p:nvGraphicFramePr>
        <p:xfrm>
          <a:off x="0" y="0"/>
          <a:ext cx="9143999"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85323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fiek 3"/>
          <p:cNvGraphicFramePr>
            <a:graphicFrameLocks/>
          </p:cNvGraphicFramePr>
          <p:nvPr>
            <p:extLst>
              <p:ext uri="{D42A27DB-BD31-4B8C-83A1-F6EECF244321}">
                <p14:modId xmlns:p14="http://schemas.microsoft.com/office/powerpoint/2010/main" val="3709945157"/>
              </p:ext>
            </p:extLst>
          </p:nvPr>
        </p:nvGraphicFramePr>
        <p:xfrm>
          <a:off x="0" y="14334"/>
          <a:ext cx="9144000" cy="68436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00885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fiek 4"/>
          <p:cNvGraphicFramePr>
            <a:graphicFrameLocks/>
          </p:cNvGraphicFramePr>
          <p:nvPr>
            <p:extLst>
              <p:ext uri="{D42A27DB-BD31-4B8C-83A1-F6EECF244321}">
                <p14:modId xmlns:p14="http://schemas.microsoft.com/office/powerpoint/2010/main" val="2895985946"/>
              </p:ext>
            </p:extLst>
          </p:nvPr>
        </p:nvGraphicFramePr>
        <p:xfrm>
          <a:off x="0" y="0"/>
          <a:ext cx="9143999"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59281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err="1"/>
              <a:t>Government</a:t>
            </a:r>
            <a:r>
              <a:rPr lang="nl-BE" dirty="0"/>
              <a:t> </a:t>
            </a:r>
            <a:r>
              <a:rPr lang="nl-BE" dirty="0" smtClean="0"/>
              <a:t>VS </a:t>
            </a:r>
            <a:r>
              <a:rPr lang="nl-BE" dirty="0" err="1"/>
              <a:t>OpenStreetMap</a:t>
            </a:r>
            <a:endParaRPr lang="nl-BE" dirty="0"/>
          </a:p>
        </p:txBody>
      </p:sp>
      <p:graphicFrame>
        <p:nvGraphicFramePr>
          <p:cNvPr id="4" name="Tijdelijke aanduiding voor inhoud 3"/>
          <p:cNvGraphicFramePr>
            <a:graphicFrameLocks noGrp="1"/>
          </p:cNvGraphicFramePr>
          <p:nvPr>
            <p:ph idx="1"/>
            <p:extLst>
              <p:ext uri="{D42A27DB-BD31-4B8C-83A1-F6EECF244321}">
                <p14:modId xmlns:p14="http://schemas.microsoft.com/office/powerpoint/2010/main" val="3632238772"/>
              </p:ext>
            </p:extLst>
          </p:nvPr>
        </p:nvGraphicFramePr>
        <p:xfrm>
          <a:off x="1259632" y="1412776"/>
          <a:ext cx="6840760" cy="4280877"/>
        </p:xfrm>
        <a:graphic>
          <a:graphicData uri="http://schemas.openxmlformats.org/drawingml/2006/table">
            <a:tbl>
              <a:tblPr>
                <a:tableStyleId>{5C22544A-7EE6-4342-B048-85BDC9FD1C3A}</a:tableStyleId>
              </a:tblPr>
              <a:tblGrid>
                <a:gridCol w="3385830"/>
                <a:gridCol w="3454930"/>
              </a:tblGrid>
              <a:tr h="936104">
                <a:tc>
                  <a:txBody>
                    <a:bodyPr/>
                    <a:lstStyle/>
                    <a:p>
                      <a:pPr algn="l" fontAlgn="b"/>
                      <a:r>
                        <a:rPr lang="nl-BE" sz="2400" b="0" i="0" u="none" strike="noStrike" dirty="0" err="1" smtClean="0">
                          <a:solidFill>
                            <a:srgbClr val="000000"/>
                          </a:solidFill>
                          <a:effectLst/>
                          <a:latin typeface="Calibri"/>
                        </a:rPr>
                        <a:t>Fixed</a:t>
                      </a:r>
                      <a:r>
                        <a:rPr lang="nl-BE" sz="2400" b="0" i="0" u="none" strike="noStrike" baseline="0" dirty="0" smtClean="0">
                          <a:solidFill>
                            <a:srgbClr val="000000"/>
                          </a:solidFill>
                          <a:effectLst/>
                          <a:latin typeface="Calibri"/>
                        </a:rPr>
                        <a:t> </a:t>
                      </a:r>
                      <a:r>
                        <a:rPr lang="nl-BE" sz="2400" b="0" i="0" u="none" strike="noStrike" baseline="0" dirty="0" err="1" smtClean="0">
                          <a:solidFill>
                            <a:srgbClr val="000000"/>
                          </a:solidFill>
                          <a:effectLst/>
                          <a:latin typeface="Calibri"/>
                        </a:rPr>
                        <a:t>g</a:t>
                      </a:r>
                      <a:r>
                        <a:rPr lang="nl-BE" sz="2400" b="0" i="0" u="none" strike="noStrike" dirty="0" err="1" smtClean="0">
                          <a:solidFill>
                            <a:srgbClr val="000000"/>
                          </a:solidFill>
                          <a:effectLst/>
                          <a:latin typeface="Calibri"/>
                        </a:rPr>
                        <a:t>eography</a:t>
                      </a:r>
                      <a:endParaRPr lang="nl-BE" sz="2400" b="0" i="0" u="none" strike="noStrike" dirty="0">
                        <a:solidFill>
                          <a:srgbClr val="000000"/>
                        </a:solidFill>
                        <a:effectLst/>
                        <a:latin typeface="Calibri"/>
                      </a:endParaRPr>
                    </a:p>
                  </a:txBody>
                  <a:tcPr marL="9525" marR="9525" marT="9525" marB="0" anchor="b">
                    <a:noFill/>
                  </a:tcPr>
                </a:tc>
                <a:tc>
                  <a:txBody>
                    <a:bodyPr/>
                    <a:lstStyle/>
                    <a:p>
                      <a:pPr algn="l" fontAlgn="b"/>
                      <a:r>
                        <a:rPr lang="nl-BE" sz="2400" b="0" i="0" u="none" strike="noStrike" dirty="0" err="1" smtClean="0">
                          <a:solidFill>
                            <a:srgbClr val="000000"/>
                          </a:solidFill>
                          <a:effectLst/>
                          <a:latin typeface="Calibri"/>
                        </a:rPr>
                        <a:t>Unlimited</a:t>
                      </a:r>
                      <a:r>
                        <a:rPr lang="nl-BE" sz="2400" b="0" i="0" u="none" strike="noStrike" dirty="0" smtClean="0">
                          <a:solidFill>
                            <a:srgbClr val="000000"/>
                          </a:solidFill>
                          <a:effectLst/>
                          <a:latin typeface="Calibri"/>
                        </a:rPr>
                        <a:t> </a:t>
                      </a:r>
                      <a:r>
                        <a:rPr lang="nl-BE" sz="2400" b="0" i="0" u="none" strike="noStrike" dirty="0" err="1" smtClean="0">
                          <a:solidFill>
                            <a:srgbClr val="000000"/>
                          </a:solidFill>
                          <a:effectLst/>
                          <a:latin typeface="Calibri"/>
                        </a:rPr>
                        <a:t>geography</a:t>
                      </a:r>
                      <a:endParaRPr lang="nl-BE" sz="2400" b="0" i="0" u="none" strike="noStrike" dirty="0">
                        <a:solidFill>
                          <a:srgbClr val="000000"/>
                        </a:solidFill>
                        <a:effectLst/>
                        <a:latin typeface="Calibri"/>
                      </a:endParaRPr>
                    </a:p>
                  </a:txBody>
                  <a:tcPr marL="9525" marR="9525" marT="9525" marB="0" anchor="b">
                    <a:noFill/>
                  </a:tcPr>
                </a:tc>
              </a:tr>
              <a:tr h="936104">
                <a:tc>
                  <a:txBody>
                    <a:bodyPr/>
                    <a:lstStyle/>
                    <a:p>
                      <a:pPr algn="l" fontAlgn="b"/>
                      <a:r>
                        <a:rPr lang="nl-BE" sz="2400" b="0" i="0" u="none" strike="noStrike" dirty="0" smtClean="0">
                          <a:solidFill>
                            <a:srgbClr val="000000"/>
                          </a:solidFill>
                          <a:effectLst/>
                          <a:latin typeface="Calibri"/>
                        </a:rPr>
                        <a:t>Made </a:t>
                      </a:r>
                      <a:r>
                        <a:rPr lang="nl-BE" sz="2400" b="0" i="0" u="none" strike="noStrike" dirty="0" err="1" smtClean="0">
                          <a:solidFill>
                            <a:srgbClr val="000000"/>
                          </a:solidFill>
                          <a:effectLst/>
                          <a:latin typeface="Calibri"/>
                        </a:rPr>
                        <a:t>for</a:t>
                      </a:r>
                      <a:r>
                        <a:rPr lang="nl-BE" sz="2400" b="0" i="0" u="none" strike="noStrike" dirty="0" smtClean="0">
                          <a:solidFill>
                            <a:srgbClr val="000000"/>
                          </a:solidFill>
                          <a:effectLst/>
                          <a:latin typeface="Calibri"/>
                        </a:rPr>
                        <a:t> a </a:t>
                      </a:r>
                      <a:r>
                        <a:rPr lang="nl-BE" sz="2400" b="0" i="0" u="none" strike="noStrike" dirty="0" err="1" smtClean="0">
                          <a:solidFill>
                            <a:srgbClr val="000000"/>
                          </a:solidFill>
                          <a:effectLst/>
                          <a:latin typeface="Calibri"/>
                        </a:rPr>
                        <a:t>purpose</a:t>
                      </a:r>
                      <a:endParaRPr lang="nl-BE" sz="2400" b="0" i="0" u="none" strike="noStrike" dirty="0" smtClean="0">
                        <a:solidFill>
                          <a:srgbClr val="000000"/>
                        </a:solidFill>
                        <a:effectLst/>
                        <a:latin typeface="Calibri"/>
                      </a:endParaRPr>
                    </a:p>
                    <a:p>
                      <a:pPr algn="l" fontAlgn="b"/>
                      <a:endParaRPr lang="nl-BE" sz="2400" b="0" i="0" u="none" strike="noStrike" dirty="0">
                        <a:solidFill>
                          <a:srgbClr val="000000"/>
                        </a:solidFill>
                        <a:effectLst/>
                        <a:latin typeface="Calibri"/>
                      </a:endParaRPr>
                    </a:p>
                  </a:txBody>
                  <a:tcPr marL="9525" marR="9525" marT="9525" marB="0" anchor="b">
                    <a:noFill/>
                  </a:tcPr>
                </a:tc>
                <a:tc>
                  <a:txBody>
                    <a:bodyPr/>
                    <a:lstStyle/>
                    <a:p>
                      <a:pPr algn="l" fontAlgn="b"/>
                      <a:endParaRPr lang="nl-BE" sz="2400" b="0" i="0" u="none" strike="noStrike" dirty="0" smtClean="0">
                        <a:solidFill>
                          <a:srgbClr val="000000"/>
                        </a:solidFill>
                        <a:effectLst/>
                        <a:latin typeface="Calibri"/>
                      </a:endParaRPr>
                    </a:p>
                    <a:p>
                      <a:pPr algn="l" fontAlgn="b"/>
                      <a:r>
                        <a:rPr lang="nl-BE" sz="2400" b="0" i="0" u="none" strike="noStrike" dirty="0" err="1" smtClean="0">
                          <a:solidFill>
                            <a:srgbClr val="000000"/>
                          </a:solidFill>
                          <a:effectLst/>
                          <a:latin typeface="Calibri"/>
                        </a:rPr>
                        <a:t>Grow</a:t>
                      </a:r>
                      <a:r>
                        <a:rPr lang="nl-BE" sz="2400" b="0" i="0" u="none" strike="noStrike" baseline="0" dirty="0" err="1" smtClean="0">
                          <a:solidFill>
                            <a:srgbClr val="000000"/>
                          </a:solidFill>
                          <a:effectLst/>
                          <a:latin typeface="Calibri"/>
                        </a:rPr>
                        <a:t>s</a:t>
                      </a:r>
                      <a:r>
                        <a:rPr lang="nl-BE" sz="2400" b="0" i="0" u="none" strike="noStrike" baseline="0" dirty="0" smtClean="0">
                          <a:solidFill>
                            <a:srgbClr val="000000"/>
                          </a:solidFill>
                          <a:effectLst/>
                          <a:latin typeface="Calibri"/>
                        </a:rPr>
                        <a:t> </a:t>
                      </a:r>
                      <a:r>
                        <a:rPr lang="nl-BE" sz="2400" b="0" i="0" u="none" strike="noStrike" baseline="0" dirty="0" err="1" smtClean="0">
                          <a:solidFill>
                            <a:srgbClr val="000000"/>
                          </a:solidFill>
                          <a:effectLst/>
                          <a:latin typeface="Calibri"/>
                        </a:rPr>
                        <a:t>to</a:t>
                      </a:r>
                      <a:r>
                        <a:rPr lang="nl-BE" sz="2400" b="0" i="0" u="none" strike="noStrike" baseline="0" dirty="0" smtClean="0">
                          <a:solidFill>
                            <a:srgbClr val="000000"/>
                          </a:solidFill>
                          <a:effectLst/>
                          <a:latin typeface="Calibri"/>
                        </a:rPr>
                        <a:t> </a:t>
                      </a:r>
                      <a:r>
                        <a:rPr lang="nl-BE" sz="2400" b="0" i="0" u="none" strike="noStrike" baseline="0" dirty="0" err="1" smtClean="0">
                          <a:solidFill>
                            <a:srgbClr val="000000"/>
                          </a:solidFill>
                          <a:effectLst/>
                          <a:latin typeface="Calibri"/>
                        </a:rPr>
                        <a:t>fill</a:t>
                      </a:r>
                      <a:r>
                        <a:rPr lang="nl-BE" sz="2400" b="0" i="0" u="none" strike="noStrike" baseline="0" dirty="0" smtClean="0">
                          <a:solidFill>
                            <a:srgbClr val="000000"/>
                          </a:solidFill>
                          <a:effectLst/>
                          <a:latin typeface="Calibri"/>
                        </a:rPr>
                        <a:t> the </a:t>
                      </a:r>
                      <a:r>
                        <a:rPr lang="nl-BE" sz="2400" b="0" i="0" u="none" strike="noStrike" baseline="0" dirty="0" err="1" smtClean="0">
                          <a:solidFill>
                            <a:srgbClr val="000000"/>
                          </a:solidFill>
                          <a:effectLst/>
                          <a:latin typeface="Calibri"/>
                        </a:rPr>
                        <a:t>needs</a:t>
                      </a:r>
                      <a:r>
                        <a:rPr lang="nl-BE" sz="2400" b="0" i="0" u="none" strike="noStrike" baseline="0" dirty="0" smtClean="0">
                          <a:solidFill>
                            <a:srgbClr val="000000"/>
                          </a:solidFill>
                          <a:effectLst/>
                          <a:latin typeface="Calibri"/>
                        </a:rPr>
                        <a:t> of </a:t>
                      </a:r>
                      <a:r>
                        <a:rPr lang="nl-BE" sz="2400" b="0" i="0" u="none" strike="noStrike" baseline="0" dirty="0" err="1" smtClean="0">
                          <a:solidFill>
                            <a:srgbClr val="000000"/>
                          </a:solidFill>
                          <a:effectLst/>
                          <a:latin typeface="Calibri"/>
                        </a:rPr>
                        <a:t>those</a:t>
                      </a:r>
                      <a:r>
                        <a:rPr lang="nl-BE" sz="2400" b="0" i="0" u="none" strike="noStrike" baseline="0" dirty="0" smtClean="0">
                          <a:solidFill>
                            <a:srgbClr val="000000"/>
                          </a:solidFill>
                          <a:effectLst/>
                          <a:latin typeface="Calibri"/>
                        </a:rPr>
                        <a:t> </a:t>
                      </a:r>
                      <a:r>
                        <a:rPr lang="nl-BE" sz="2400" b="0" i="0" u="none" strike="noStrike" baseline="0" dirty="0" err="1" smtClean="0">
                          <a:solidFill>
                            <a:srgbClr val="000000"/>
                          </a:solidFill>
                          <a:effectLst/>
                          <a:latin typeface="Calibri"/>
                        </a:rPr>
                        <a:t>willing</a:t>
                      </a:r>
                      <a:r>
                        <a:rPr lang="nl-BE" sz="2400" b="0" i="0" u="none" strike="noStrike" baseline="0" dirty="0" smtClean="0">
                          <a:solidFill>
                            <a:srgbClr val="000000"/>
                          </a:solidFill>
                          <a:effectLst/>
                          <a:latin typeface="Calibri"/>
                        </a:rPr>
                        <a:t> </a:t>
                      </a:r>
                      <a:r>
                        <a:rPr lang="nl-BE" sz="2400" b="0" i="0" u="none" strike="noStrike" baseline="0" dirty="0" err="1" smtClean="0">
                          <a:solidFill>
                            <a:srgbClr val="000000"/>
                          </a:solidFill>
                          <a:effectLst/>
                          <a:latin typeface="Calibri"/>
                        </a:rPr>
                        <a:t>to</a:t>
                      </a:r>
                      <a:r>
                        <a:rPr lang="nl-BE" sz="2400" b="0" i="0" u="none" strike="noStrike" baseline="0" dirty="0" smtClean="0">
                          <a:solidFill>
                            <a:srgbClr val="000000"/>
                          </a:solidFill>
                          <a:effectLst/>
                          <a:latin typeface="Calibri"/>
                        </a:rPr>
                        <a:t> </a:t>
                      </a:r>
                      <a:r>
                        <a:rPr lang="nl-BE" sz="2400" b="0" i="0" u="none" strike="noStrike" baseline="0" dirty="0" err="1" smtClean="0">
                          <a:solidFill>
                            <a:srgbClr val="000000"/>
                          </a:solidFill>
                          <a:effectLst/>
                          <a:latin typeface="Calibri"/>
                        </a:rPr>
                        <a:t>invest</a:t>
                      </a:r>
                      <a:r>
                        <a:rPr lang="nl-BE" sz="2400" b="0" i="0" u="none" strike="noStrike" baseline="0" dirty="0" smtClean="0">
                          <a:solidFill>
                            <a:srgbClr val="000000"/>
                          </a:solidFill>
                          <a:effectLst/>
                          <a:latin typeface="Calibri"/>
                        </a:rPr>
                        <a:t> in </a:t>
                      </a:r>
                      <a:r>
                        <a:rPr lang="nl-BE" sz="2400" b="0" i="0" u="none" strike="noStrike" baseline="0" dirty="0" err="1" smtClean="0">
                          <a:solidFill>
                            <a:srgbClr val="000000"/>
                          </a:solidFill>
                          <a:effectLst/>
                          <a:latin typeface="Calibri"/>
                        </a:rPr>
                        <a:t>solutions</a:t>
                      </a:r>
                      <a:endParaRPr lang="nl-BE" sz="2400" b="0" i="0" u="none" strike="noStrike" dirty="0">
                        <a:solidFill>
                          <a:srgbClr val="000000"/>
                        </a:solidFill>
                        <a:effectLst/>
                        <a:latin typeface="Calibri"/>
                      </a:endParaRPr>
                    </a:p>
                  </a:txBody>
                  <a:tcPr marL="9525" marR="9525" marT="9525" marB="0" anchor="b">
                    <a:noFill/>
                  </a:tcPr>
                </a:tc>
              </a:tr>
              <a:tr h="936104">
                <a:tc>
                  <a:txBody>
                    <a:bodyPr/>
                    <a:lstStyle/>
                    <a:p>
                      <a:pPr algn="l" fontAlgn="b"/>
                      <a:r>
                        <a:rPr lang="nl-BE" sz="2400" b="0" i="0" u="none" strike="noStrike" dirty="0" err="1" smtClean="0">
                          <a:solidFill>
                            <a:srgbClr val="000000"/>
                          </a:solidFill>
                          <a:effectLst/>
                          <a:latin typeface="Calibri"/>
                        </a:rPr>
                        <a:t>Fixed</a:t>
                      </a:r>
                      <a:r>
                        <a:rPr lang="nl-BE" sz="2400" b="0" i="0" u="none" strike="noStrike" dirty="0" smtClean="0">
                          <a:solidFill>
                            <a:srgbClr val="000000"/>
                          </a:solidFill>
                          <a:effectLst/>
                          <a:latin typeface="Calibri"/>
                        </a:rPr>
                        <a:t> data model</a:t>
                      </a:r>
                      <a:endParaRPr lang="nl-BE" sz="2400" b="0" i="0" u="none" strike="noStrike" dirty="0">
                        <a:solidFill>
                          <a:srgbClr val="000000"/>
                        </a:solidFill>
                        <a:effectLst/>
                        <a:latin typeface="Calibri"/>
                      </a:endParaRPr>
                    </a:p>
                  </a:txBody>
                  <a:tcPr marL="9525" marR="9525" marT="9525" marB="0" anchor="b">
                    <a:noFill/>
                  </a:tcPr>
                </a:tc>
                <a:tc>
                  <a:txBody>
                    <a:bodyPr/>
                    <a:lstStyle/>
                    <a:p>
                      <a:pPr algn="l" fontAlgn="b"/>
                      <a:r>
                        <a:rPr lang="nl-BE" sz="2400" b="0" i="0" u="none" strike="noStrike" dirty="0" err="1" smtClean="0">
                          <a:solidFill>
                            <a:srgbClr val="000000"/>
                          </a:solidFill>
                          <a:effectLst/>
                          <a:latin typeface="Calibri"/>
                        </a:rPr>
                        <a:t>Darwinistic</a:t>
                      </a:r>
                      <a:r>
                        <a:rPr lang="nl-BE" sz="2400" b="0" i="0" u="none" strike="noStrike" dirty="0" smtClean="0">
                          <a:solidFill>
                            <a:srgbClr val="000000"/>
                          </a:solidFill>
                          <a:effectLst/>
                          <a:latin typeface="Calibri"/>
                        </a:rPr>
                        <a:t> data </a:t>
                      </a:r>
                      <a:r>
                        <a:rPr lang="nl-BE" sz="2400" b="0" i="0" u="none" strike="noStrike" dirty="0" err="1" smtClean="0">
                          <a:solidFill>
                            <a:srgbClr val="000000"/>
                          </a:solidFill>
                          <a:effectLst/>
                          <a:latin typeface="Calibri"/>
                        </a:rPr>
                        <a:t>models</a:t>
                      </a:r>
                      <a:endParaRPr lang="nl-BE" sz="2400" b="0" i="0" u="none" strike="noStrike" dirty="0">
                        <a:solidFill>
                          <a:srgbClr val="000000"/>
                        </a:solidFill>
                        <a:effectLst/>
                        <a:latin typeface="Calibri"/>
                      </a:endParaRPr>
                    </a:p>
                  </a:txBody>
                  <a:tcPr marL="9525" marR="9525" marT="9525" marB="0" anchor="b">
                    <a:noFill/>
                  </a:tcPr>
                </a:tc>
              </a:tr>
              <a:tr h="936104">
                <a:tc>
                  <a:txBody>
                    <a:bodyPr/>
                    <a:lstStyle/>
                    <a:p>
                      <a:pPr algn="l" fontAlgn="b"/>
                      <a:r>
                        <a:rPr lang="nl-BE" sz="2400" b="0" i="0" u="none" strike="noStrike" dirty="0" err="1" smtClean="0">
                          <a:solidFill>
                            <a:srgbClr val="000000"/>
                          </a:solidFill>
                          <a:effectLst/>
                          <a:latin typeface="Calibri"/>
                        </a:rPr>
                        <a:t>Authentic</a:t>
                      </a:r>
                      <a:r>
                        <a:rPr lang="nl-BE" sz="2400" b="0" i="0" u="none" strike="noStrike" dirty="0" smtClean="0">
                          <a:solidFill>
                            <a:srgbClr val="000000"/>
                          </a:solidFill>
                          <a:effectLst/>
                          <a:latin typeface="Calibri"/>
                        </a:rPr>
                        <a:t>,</a:t>
                      </a:r>
                      <a:r>
                        <a:rPr lang="nl-BE" sz="2400" b="0" i="0" u="none" strike="noStrike" baseline="0" dirty="0" smtClean="0">
                          <a:solidFill>
                            <a:srgbClr val="000000"/>
                          </a:solidFill>
                          <a:effectLst/>
                          <a:latin typeface="Calibri"/>
                        </a:rPr>
                        <a:t> </a:t>
                      </a:r>
                      <a:r>
                        <a:rPr lang="nl-BE" sz="2400" b="0" i="0" u="none" strike="noStrike" baseline="0" dirty="0" err="1" smtClean="0">
                          <a:solidFill>
                            <a:srgbClr val="000000"/>
                          </a:solidFill>
                          <a:effectLst/>
                          <a:latin typeface="Calibri"/>
                        </a:rPr>
                        <a:t>authoritative</a:t>
                      </a:r>
                      <a:endParaRPr lang="nl-BE" sz="2400" b="0" i="0" u="none" strike="noStrike" dirty="0">
                        <a:solidFill>
                          <a:srgbClr val="000000"/>
                        </a:solidFill>
                        <a:effectLst/>
                        <a:latin typeface="Calibri"/>
                      </a:endParaRPr>
                    </a:p>
                  </a:txBody>
                  <a:tcPr marL="9525" marR="9525" marT="9525" marB="0" anchor="b">
                    <a:noFill/>
                  </a:tcPr>
                </a:tc>
                <a:tc>
                  <a:txBody>
                    <a:bodyPr/>
                    <a:lstStyle/>
                    <a:p>
                      <a:pPr algn="l" fontAlgn="b"/>
                      <a:r>
                        <a:rPr lang="nl-BE" sz="2400" b="0" i="0" u="none" strike="noStrike" dirty="0" err="1" smtClean="0">
                          <a:solidFill>
                            <a:srgbClr val="000000"/>
                          </a:solidFill>
                          <a:effectLst/>
                          <a:latin typeface="Calibri"/>
                        </a:rPr>
                        <a:t>Verified</a:t>
                      </a:r>
                      <a:r>
                        <a:rPr lang="nl-BE" sz="2400" b="0" i="0" u="none" strike="noStrike" dirty="0" smtClean="0">
                          <a:solidFill>
                            <a:srgbClr val="000000"/>
                          </a:solidFill>
                          <a:effectLst/>
                          <a:latin typeface="Calibri"/>
                        </a:rPr>
                        <a:t> in the field</a:t>
                      </a:r>
                      <a:endParaRPr lang="nl-BE" sz="2400" b="0" i="0" u="none" strike="noStrike" dirty="0">
                        <a:solidFill>
                          <a:srgbClr val="000000"/>
                        </a:solidFill>
                        <a:effectLst/>
                        <a:latin typeface="Calibri"/>
                      </a:endParaRPr>
                    </a:p>
                  </a:txBody>
                  <a:tcPr marL="9525" marR="9525" marT="9525" marB="0" anchor="b">
                    <a:noFill/>
                  </a:tcPr>
                </a:tc>
              </a:tr>
            </a:tbl>
          </a:graphicData>
        </a:graphic>
      </p:graphicFrame>
    </p:spTree>
    <p:extLst>
      <p:ext uri="{BB962C8B-B14F-4D97-AF65-F5344CB8AC3E}">
        <p14:creationId xmlns:p14="http://schemas.microsoft.com/office/powerpoint/2010/main" val="341242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dirty="0" err="1" smtClean="0"/>
              <a:t>What</a:t>
            </a:r>
            <a:r>
              <a:rPr lang="nl-BE" dirty="0" smtClean="0"/>
              <a:t> OSM wants </a:t>
            </a:r>
            <a:r>
              <a:rPr lang="nl-BE" dirty="0" err="1" smtClean="0"/>
              <a:t>from</a:t>
            </a:r>
            <a:r>
              <a:rPr lang="nl-BE" dirty="0" smtClean="0"/>
              <a:t> </a:t>
            </a:r>
            <a:r>
              <a:rPr lang="nl-BE" dirty="0" err="1" smtClean="0"/>
              <a:t>Government</a:t>
            </a:r>
            <a:endParaRPr lang="nl-BE" dirty="0"/>
          </a:p>
        </p:txBody>
      </p:sp>
      <p:sp>
        <p:nvSpPr>
          <p:cNvPr id="3" name="Tijdelijke aanduiding voor inhoud 2"/>
          <p:cNvSpPr>
            <a:spLocks noGrp="1"/>
          </p:cNvSpPr>
          <p:nvPr>
            <p:ph idx="1"/>
          </p:nvPr>
        </p:nvSpPr>
        <p:spPr>
          <a:xfrm>
            <a:off x="457200" y="1700808"/>
            <a:ext cx="8229600" cy="4425355"/>
          </a:xfrm>
        </p:spPr>
        <p:txBody>
          <a:bodyPr>
            <a:normAutofit fontScale="92500" lnSpcReduction="10000"/>
          </a:bodyPr>
          <a:lstStyle/>
          <a:p>
            <a:r>
              <a:rPr lang="nl-BE" dirty="0" smtClean="0"/>
              <a:t>Top </a:t>
            </a:r>
            <a:r>
              <a:rPr lang="nl-BE" dirty="0" err="1" smtClean="0"/>
              <a:t>quality</a:t>
            </a:r>
            <a:r>
              <a:rPr lang="nl-BE" dirty="0" smtClean="0"/>
              <a:t> </a:t>
            </a:r>
            <a:r>
              <a:rPr lang="nl-BE" b="1" dirty="0" smtClean="0"/>
              <a:t>basic data</a:t>
            </a:r>
            <a:r>
              <a:rPr lang="nl-BE" dirty="0" smtClean="0"/>
              <a:t>, …</a:t>
            </a:r>
          </a:p>
          <a:p>
            <a:endParaRPr lang="nl-BE" dirty="0" smtClean="0"/>
          </a:p>
          <a:p>
            <a:r>
              <a:rPr lang="nl-BE" dirty="0" smtClean="0"/>
              <a:t>… </a:t>
            </a:r>
            <a:r>
              <a:rPr lang="nl-BE" dirty="0" err="1" smtClean="0"/>
              <a:t>that</a:t>
            </a:r>
            <a:r>
              <a:rPr lang="nl-BE" dirty="0" smtClean="0"/>
              <a:t> is </a:t>
            </a:r>
            <a:r>
              <a:rPr lang="nl-BE" b="1" dirty="0" smtClean="0"/>
              <a:t>open </a:t>
            </a:r>
          </a:p>
          <a:p>
            <a:pPr lvl="1"/>
            <a:r>
              <a:rPr lang="nl-BE" dirty="0" smtClean="0"/>
              <a:t>in a level </a:t>
            </a:r>
            <a:r>
              <a:rPr lang="nl-BE" dirty="0" err="1" smtClean="0"/>
              <a:t>playing</a:t>
            </a:r>
            <a:r>
              <a:rPr lang="nl-BE" dirty="0" smtClean="0"/>
              <a:t> field</a:t>
            </a:r>
            <a:endParaRPr lang="nl-BE" dirty="0"/>
          </a:p>
          <a:p>
            <a:pPr lvl="1"/>
            <a:r>
              <a:rPr lang="nl-BE" dirty="0" err="1"/>
              <a:t>with</a:t>
            </a:r>
            <a:r>
              <a:rPr lang="nl-BE" dirty="0"/>
              <a:t> </a:t>
            </a:r>
            <a:r>
              <a:rPr lang="nl-BE" dirty="0" err="1"/>
              <a:t>an</a:t>
            </a:r>
            <a:r>
              <a:rPr lang="nl-BE" dirty="0"/>
              <a:t> easy </a:t>
            </a:r>
            <a:r>
              <a:rPr lang="nl-BE" dirty="0" err="1"/>
              <a:t>license</a:t>
            </a:r>
            <a:endParaRPr lang="nl-BE" dirty="0"/>
          </a:p>
          <a:p>
            <a:pPr lvl="1"/>
            <a:r>
              <a:rPr lang="nl-BE" dirty="0" err="1"/>
              <a:t>with</a:t>
            </a:r>
            <a:r>
              <a:rPr lang="nl-BE" dirty="0"/>
              <a:t> UI </a:t>
            </a:r>
            <a:r>
              <a:rPr lang="nl-BE" i="1" dirty="0" err="1"/>
              <a:t>and</a:t>
            </a:r>
            <a:r>
              <a:rPr lang="nl-BE" dirty="0"/>
              <a:t> machine </a:t>
            </a:r>
            <a:r>
              <a:rPr lang="nl-BE" dirty="0" err="1"/>
              <a:t>readable</a:t>
            </a:r>
            <a:r>
              <a:rPr lang="nl-BE" dirty="0"/>
              <a:t> interface</a:t>
            </a:r>
          </a:p>
          <a:p>
            <a:pPr lvl="1"/>
            <a:r>
              <a:rPr lang="nl-BE" dirty="0" err="1"/>
              <a:t>with</a:t>
            </a:r>
            <a:r>
              <a:rPr lang="nl-BE" dirty="0"/>
              <a:t> </a:t>
            </a:r>
            <a:r>
              <a:rPr lang="nl-BE" dirty="0" err="1"/>
              <a:t>metadata</a:t>
            </a:r>
            <a:r>
              <a:rPr lang="nl-BE" dirty="0"/>
              <a:t>!</a:t>
            </a:r>
          </a:p>
          <a:p>
            <a:endParaRPr lang="nl-BE" dirty="0" smtClean="0"/>
          </a:p>
          <a:p>
            <a:r>
              <a:rPr lang="nl-BE" dirty="0" err="1" smtClean="0"/>
              <a:t>Which</a:t>
            </a:r>
            <a:r>
              <a:rPr lang="nl-BE" dirty="0" smtClean="0"/>
              <a:t> we </a:t>
            </a:r>
            <a:r>
              <a:rPr lang="nl-BE" dirty="0" err="1" smtClean="0"/>
              <a:t>can</a:t>
            </a:r>
            <a:r>
              <a:rPr lang="nl-BE" dirty="0" smtClean="0"/>
              <a:t> </a:t>
            </a:r>
            <a:r>
              <a:rPr lang="nl-BE" b="1" dirty="0" smtClean="0"/>
              <a:t>co-</a:t>
            </a:r>
            <a:r>
              <a:rPr lang="nl-BE" b="1" dirty="0" err="1" smtClean="0"/>
              <a:t>create</a:t>
            </a:r>
            <a:endParaRPr lang="nl-BE" b="1" dirty="0" smtClean="0"/>
          </a:p>
          <a:p>
            <a:endParaRPr lang="nl-BE" dirty="0"/>
          </a:p>
          <a:p>
            <a:endParaRPr lang="nl-BE" dirty="0"/>
          </a:p>
        </p:txBody>
      </p:sp>
    </p:spTree>
    <p:extLst>
      <p:ext uri="{BB962C8B-B14F-4D97-AF65-F5344CB8AC3E}">
        <p14:creationId xmlns:p14="http://schemas.microsoft.com/office/powerpoint/2010/main" val="960647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6000" dirty="0" err="1" smtClean="0"/>
              <a:t>What’s</a:t>
            </a:r>
            <a:r>
              <a:rPr lang="nl-BE" sz="6000" dirty="0" smtClean="0"/>
              <a:t> in </a:t>
            </a:r>
            <a:r>
              <a:rPr lang="nl-BE" sz="6000" dirty="0" err="1" smtClean="0"/>
              <a:t>it</a:t>
            </a:r>
            <a:r>
              <a:rPr lang="nl-BE" sz="6000" dirty="0" smtClean="0"/>
              <a:t> </a:t>
            </a:r>
            <a:r>
              <a:rPr lang="nl-BE" sz="6000" dirty="0" err="1" smtClean="0"/>
              <a:t>for</a:t>
            </a:r>
            <a:r>
              <a:rPr lang="nl-BE" sz="6000" dirty="0" smtClean="0"/>
              <a:t> GOV?</a:t>
            </a:r>
            <a:endParaRPr lang="nl-BE" sz="6000" dirty="0"/>
          </a:p>
        </p:txBody>
      </p:sp>
      <p:sp>
        <p:nvSpPr>
          <p:cNvPr id="3" name="Tijdelijke aanduiding voor inhoud 2"/>
          <p:cNvSpPr>
            <a:spLocks noGrp="1"/>
          </p:cNvSpPr>
          <p:nvPr>
            <p:ph idx="1"/>
          </p:nvPr>
        </p:nvSpPr>
        <p:spPr>
          <a:xfrm>
            <a:off x="1763688" y="2204864"/>
            <a:ext cx="5616624" cy="3633267"/>
          </a:xfrm>
        </p:spPr>
        <p:txBody>
          <a:bodyPr>
            <a:normAutofit/>
          </a:bodyPr>
          <a:lstStyle/>
          <a:p>
            <a:r>
              <a:rPr lang="nl-BE" sz="4800" dirty="0" err="1" smtClean="0"/>
              <a:t>Quality</a:t>
            </a:r>
            <a:r>
              <a:rPr lang="nl-BE" sz="4800" dirty="0" smtClean="0"/>
              <a:t> </a:t>
            </a:r>
            <a:r>
              <a:rPr lang="nl-BE" sz="4800" dirty="0" err="1" smtClean="0"/>
              <a:t>assurance</a:t>
            </a:r>
            <a:endParaRPr lang="nl-BE" sz="4800" dirty="0" smtClean="0"/>
          </a:p>
          <a:p>
            <a:pPr marL="0" indent="0">
              <a:buNone/>
            </a:pPr>
            <a:endParaRPr lang="nl-BE" sz="4800" dirty="0"/>
          </a:p>
          <a:p>
            <a:r>
              <a:rPr lang="nl-BE" sz="4800" dirty="0" err="1" smtClean="0"/>
              <a:t>Staying</a:t>
            </a:r>
            <a:r>
              <a:rPr lang="nl-BE" sz="4800" dirty="0" smtClean="0"/>
              <a:t> relevant</a:t>
            </a:r>
            <a:endParaRPr lang="nl-BE" sz="4800" dirty="0"/>
          </a:p>
        </p:txBody>
      </p:sp>
    </p:spTree>
    <p:extLst>
      <p:ext uri="{BB962C8B-B14F-4D97-AF65-F5344CB8AC3E}">
        <p14:creationId xmlns:p14="http://schemas.microsoft.com/office/powerpoint/2010/main" val="4260797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On </a:t>
            </a:r>
            <a:r>
              <a:rPr lang="nl-BE" dirty="0" err="1" smtClean="0"/>
              <a:t>Relevancy</a:t>
            </a:r>
            <a:endParaRPr lang="nl-BE" dirty="0"/>
          </a:p>
        </p:txBody>
      </p:sp>
      <p:sp>
        <p:nvSpPr>
          <p:cNvPr id="3" name="Tijdelijke aanduiding voor inhoud 2"/>
          <p:cNvSpPr>
            <a:spLocks noGrp="1"/>
          </p:cNvSpPr>
          <p:nvPr>
            <p:ph idx="1"/>
          </p:nvPr>
        </p:nvSpPr>
        <p:spPr/>
        <p:txBody>
          <a:bodyPr/>
          <a:lstStyle/>
          <a:p>
            <a:r>
              <a:rPr lang="nl-BE" dirty="0" smtClean="0"/>
              <a:t>Music &gt; </a:t>
            </a:r>
            <a:r>
              <a:rPr lang="nl-BE" dirty="0" err="1" smtClean="0"/>
              <a:t>Spotify</a:t>
            </a:r>
            <a:endParaRPr lang="nl-BE" dirty="0" smtClean="0"/>
          </a:p>
          <a:p>
            <a:endParaRPr lang="nl-BE" dirty="0" smtClean="0"/>
          </a:p>
          <a:p>
            <a:r>
              <a:rPr lang="nl-BE" dirty="0" smtClean="0"/>
              <a:t>TV &gt; </a:t>
            </a:r>
            <a:r>
              <a:rPr lang="nl-BE" dirty="0" err="1" smtClean="0"/>
              <a:t>Netflix</a:t>
            </a:r>
            <a:endParaRPr lang="nl-BE" dirty="0" smtClean="0"/>
          </a:p>
          <a:p>
            <a:endParaRPr lang="nl-BE" dirty="0" smtClean="0"/>
          </a:p>
          <a:p>
            <a:r>
              <a:rPr lang="nl-BE" dirty="0" smtClean="0"/>
              <a:t>Tour operators &gt; </a:t>
            </a:r>
            <a:r>
              <a:rPr lang="nl-BE" dirty="0" err="1" smtClean="0"/>
              <a:t>Booking</a:t>
            </a:r>
            <a:endParaRPr lang="nl-BE" dirty="0" smtClean="0"/>
          </a:p>
          <a:p>
            <a:endParaRPr lang="nl-BE" dirty="0" smtClean="0"/>
          </a:p>
          <a:p>
            <a:r>
              <a:rPr lang="nl-BE" dirty="0" err="1" smtClean="0"/>
              <a:t>Mapping</a:t>
            </a:r>
            <a:r>
              <a:rPr lang="nl-BE" dirty="0" smtClean="0"/>
              <a:t> &gt; Google </a:t>
            </a:r>
            <a:r>
              <a:rPr lang="nl-BE" dirty="0" err="1" smtClean="0"/>
              <a:t>Maps</a:t>
            </a:r>
            <a:endParaRPr lang="nl-BE" dirty="0"/>
          </a:p>
        </p:txBody>
      </p:sp>
    </p:spTree>
    <p:extLst>
      <p:ext uri="{BB962C8B-B14F-4D97-AF65-F5344CB8AC3E}">
        <p14:creationId xmlns:p14="http://schemas.microsoft.com/office/powerpoint/2010/main" val="2384817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smtClean="0"/>
              <a:t>Relevancy</a:t>
            </a:r>
            <a:r>
              <a:rPr lang="nl-BE" dirty="0" smtClean="0"/>
              <a:t> in </a:t>
            </a:r>
            <a:r>
              <a:rPr lang="nl-BE" dirty="0" err="1" smtClean="0"/>
              <a:t>mapping</a:t>
            </a:r>
            <a:endParaRPr lang="nl-BE" dirty="0"/>
          </a:p>
        </p:txBody>
      </p:sp>
      <p:sp>
        <p:nvSpPr>
          <p:cNvPr id="3" name="Tijdelijke aanduiding voor inhoud 2"/>
          <p:cNvSpPr>
            <a:spLocks noGrp="1"/>
          </p:cNvSpPr>
          <p:nvPr>
            <p:ph idx="1"/>
          </p:nvPr>
        </p:nvSpPr>
        <p:spPr/>
        <p:txBody>
          <a:bodyPr/>
          <a:lstStyle/>
          <a:p>
            <a:pPr marL="0" indent="0">
              <a:buNone/>
            </a:pPr>
            <a:endParaRPr lang="nl-BE" dirty="0" smtClean="0"/>
          </a:p>
          <a:p>
            <a:pPr marL="0" indent="0">
              <a:buNone/>
            </a:pPr>
            <a:r>
              <a:rPr lang="nl-BE" dirty="0" smtClean="0"/>
              <a:t>“</a:t>
            </a:r>
            <a:r>
              <a:rPr lang="nl-BE" dirty="0" err="1" smtClean="0"/>
              <a:t>If</a:t>
            </a:r>
            <a:r>
              <a:rPr lang="nl-BE" dirty="0" smtClean="0"/>
              <a:t> </a:t>
            </a:r>
            <a:r>
              <a:rPr lang="nl-BE" dirty="0" err="1" smtClean="0"/>
              <a:t>government</a:t>
            </a:r>
            <a:r>
              <a:rPr lang="nl-BE" dirty="0" smtClean="0"/>
              <a:t> </a:t>
            </a:r>
            <a:r>
              <a:rPr lang="nl-BE" dirty="0" err="1" smtClean="0"/>
              <a:t>mapping</a:t>
            </a:r>
            <a:r>
              <a:rPr lang="nl-BE" dirty="0" smtClean="0"/>
              <a:t> is </a:t>
            </a:r>
            <a:r>
              <a:rPr lang="nl-BE" dirty="0" err="1" smtClean="0"/>
              <a:t>supposed</a:t>
            </a:r>
            <a:r>
              <a:rPr lang="nl-BE" dirty="0" smtClean="0"/>
              <a:t> </a:t>
            </a:r>
            <a:r>
              <a:rPr lang="nl-BE" dirty="0" err="1" smtClean="0"/>
              <a:t>to</a:t>
            </a:r>
            <a:r>
              <a:rPr lang="nl-BE" dirty="0" smtClean="0"/>
              <a:t> </a:t>
            </a:r>
            <a:r>
              <a:rPr lang="nl-BE" dirty="0" err="1" smtClean="0"/>
              <a:t>be</a:t>
            </a:r>
            <a:r>
              <a:rPr lang="nl-BE" dirty="0" smtClean="0"/>
              <a:t> </a:t>
            </a:r>
            <a:r>
              <a:rPr lang="nl-BE" dirty="0" err="1" smtClean="0"/>
              <a:t>serving</a:t>
            </a:r>
            <a:r>
              <a:rPr lang="nl-BE" dirty="0" smtClean="0"/>
              <a:t> the public, the </a:t>
            </a:r>
            <a:r>
              <a:rPr lang="nl-BE" dirty="0" err="1" smtClean="0"/>
              <a:t>main</a:t>
            </a:r>
            <a:r>
              <a:rPr lang="nl-BE" dirty="0" smtClean="0"/>
              <a:t> goal </a:t>
            </a:r>
            <a:r>
              <a:rPr lang="nl-BE" dirty="0" err="1" smtClean="0"/>
              <a:t>should</a:t>
            </a:r>
            <a:r>
              <a:rPr lang="nl-BE" dirty="0" smtClean="0"/>
              <a:t> </a:t>
            </a:r>
            <a:r>
              <a:rPr lang="nl-BE" dirty="0" err="1" smtClean="0"/>
              <a:t>be</a:t>
            </a:r>
            <a:r>
              <a:rPr lang="nl-BE" dirty="0" smtClean="0"/>
              <a:t> </a:t>
            </a:r>
            <a:r>
              <a:rPr lang="en-US" b="1" dirty="0"/>
              <a:t>how do we get our data onto </a:t>
            </a:r>
            <a:r>
              <a:rPr lang="en-US" b="1" dirty="0" smtClean="0"/>
              <a:t>those mobile devices, and </a:t>
            </a:r>
            <a:r>
              <a:rPr lang="en-US" b="1" dirty="0"/>
              <a:t>into the pockets of our millions of </a:t>
            </a:r>
            <a:r>
              <a:rPr lang="en-US" b="1" dirty="0" smtClean="0"/>
              <a:t>citizens”</a:t>
            </a:r>
          </a:p>
          <a:p>
            <a:pPr marL="0" indent="0">
              <a:buNone/>
            </a:pPr>
            <a:endParaRPr lang="en-US" b="1" dirty="0" smtClean="0"/>
          </a:p>
        </p:txBody>
      </p:sp>
    </p:spTree>
    <p:extLst>
      <p:ext uri="{BB962C8B-B14F-4D97-AF65-F5344CB8AC3E}">
        <p14:creationId xmlns:p14="http://schemas.microsoft.com/office/powerpoint/2010/main" val="3691602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0945" y="0"/>
            <a:ext cx="828210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3154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Intro</a:t>
            </a:r>
            <a:endParaRPr lang="nl-BE"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508104" cy="686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descr="foto van Joost Schoup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0" y="-1"/>
            <a:ext cx="5143500" cy="9144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548680"/>
            <a:ext cx="3362325"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vak 2"/>
          <p:cNvSpPr txBox="1"/>
          <p:nvPr/>
        </p:nvSpPr>
        <p:spPr>
          <a:xfrm>
            <a:off x="5724128" y="5589240"/>
            <a:ext cx="1515158" cy="1446550"/>
          </a:xfrm>
          <a:prstGeom prst="rect">
            <a:avLst/>
          </a:prstGeom>
          <a:noFill/>
        </p:spPr>
        <p:txBody>
          <a:bodyPr wrap="none" rtlCol="0">
            <a:spAutoFit/>
          </a:bodyPr>
          <a:lstStyle/>
          <a:p>
            <a:r>
              <a:rPr lang="nl-BE" sz="8800" dirty="0" smtClean="0">
                <a:solidFill>
                  <a:schemeClr val="bg1"/>
                </a:solidFill>
              </a:rPr>
              <a:t>Hi!</a:t>
            </a:r>
            <a:endParaRPr lang="nl-BE" sz="8800" dirty="0">
              <a:solidFill>
                <a:schemeClr val="bg1"/>
              </a:solidFill>
            </a:endParaRPr>
          </a:p>
        </p:txBody>
      </p:sp>
    </p:spTree>
    <p:extLst>
      <p:ext uri="{BB962C8B-B14F-4D97-AF65-F5344CB8AC3E}">
        <p14:creationId xmlns:p14="http://schemas.microsoft.com/office/powerpoint/2010/main" val="300859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4742" y="0"/>
            <a:ext cx="823451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4352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3691" y="0"/>
            <a:ext cx="825661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1656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1560" y="784422"/>
            <a:ext cx="3407973" cy="6071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761458"/>
            <a:ext cx="3415058"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p:cNvSpPr txBox="1"/>
          <p:nvPr/>
        </p:nvSpPr>
        <p:spPr>
          <a:xfrm>
            <a:off x="1458211" y="95589"/>
            <a:ext cx="1576072" cy="584775"/>
          </a:xfrm>
          <a:prstGeom prst="rect">
            <a:avLst/>
          </a:prstGeom>
          <a:noFill/>
        </p:spPr>
        <p:txBody>
          <a:bodyPr wrap="none" rtlCol="0">
            <a:spAutoFit/>
          </a:bodyPr>
          <a:lstStyle/>
          <a:p>
            <a:r>
              <a:rPr lang="nl-BE" sz="3200" dirty="0" err="1" smtClean="0"/>
              <a:t>Osmand</a:t>
            </a:r>
            <a:endParaRPr lang="nl-BE" dirty="0"/>
          </a:p>
        </p:txBody>
      </p:sp>
      <p:sp>
        <p:nvSpPr>
          <p:cNvPr id="3" name="Tekstvak 2"/>
          <p:cNvSpPr txBox="1"/>
          <p:nvPr/>
        </p:nvSpPr>
        <p:spPr>
          <a:xfrm>
            <a:off x="5900562" y="88410"/>
            <a:ext cx="1744004" cy="584775"/>
          </a:xfrm>
          <a:prstGeom prst="rect">
            <a:avLst/>
          </a:prstGeom>
          <a:noFill/>
        </p:spPr>
        <p:txBody>
          <a:bodyPr wrap="none" rtlCol="0">
            <a:spAutoFit/>
          </a:bodyPr>
          <a:lstStyle/>
          <a:p>
            <a:r>
              <a:rPr lang="nl-BE" sz="3200" dirty="0" smtClean="0"/>
              <a:t>Maps.me</a:t>
            </a:r>
            <a:endParaRPr lang="nl-BE" sz="3200" dirty="0"/>
          </a:p>
        </p:txBody>
      </p:sp>
    </p:spTree>
    <p:extLst>
      <p:ext uri="{BB962C8B-B14F-4D97-AF65-F5344CB8AC3E}">
        <p14:creationId xmlns:p14="http://schemas.microsoft.com/office/powerpoint/2010/main" val="741999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449672"/>
            <a:ext cx="9144000" cy="5958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1959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smtClean="0"/>
              <a:t>Staying</a:t>
            </a:r>
            <a:r>
              <a:rPr lang="nl-BE" dirty="0" smtClean="0"/>
              <a:t> relevant</a:t>
            </a:r>
            <a:endParaRPr lang="nl-BE" dirty="0"/>
          </a:p>
        </p:txBody>
      </p:sp>
      <p:sp>
        <p:nvSpPr>
          <p:cNvPr id="3" name="Tijdelijke aanduiding voor inhoud 2"/>
          <p:cNvSpPr>
            <a:spLocks noGrp="1"/>
          </p:cNvSpPr>
          <p:nvPr>
            <p:ph idx="1"/>
          </p:nvPr>
        </p:nvSpPr>
        <p:spPr/>
        <p:txBody>
          <a:bodyPr/>
          <a:lstStyle/>
          <a:p>
            <a:r>
              <a:rPr lang="nl-BE" dirty="0"/>
              <a:t>Offer </a:t>
            </a:r>
            <a:r>
              <a:rPr lang="nl-BE" dirty="0" err="1"/>
              <a:t>usable</a:t>
            </a:r>
            <a:r>
              <a:rPr lang="nl-BE" dirty="0"/>
              <a:t> </a:t>
            </a:r>
            <a:r>
              <a:rPr lang="nl-BE" dirty="0" smtClean="0"/>
              <a:t>services</a:t>
            </a:r>
            <a:endParaRPr lang="nl-BE" dirty="0"/>
          </a:p>
          <a:p>
            <a:endParaRPr lang="nl-BE" dirty="0" smtClean="0"/>
          </a:p>
          <a:p>
            <a:r>
              <a:rPr lang="nl-BE" dirty="0" err="1"/>
              <a:t>Encourage</a:t>
            </a:r>
            <a:r>
              <a:rPr lang="nl-BE" dirty="0"/>
              <a:t> </a:t>
            </a:r>
            <a:r>
              <a:rPr lang="nl-BE" dirty="0" err="1"/>
              <a:t>integration</a:t>
            </a:r>
            <a:r>
              <a:rPr lang="nl-BE" dirty="0"/>
              <a:t> </a:t>
            </a:r>
            <a:r>
              <a:rPr lang="nl-BE" dirty="0" err="1"/>
              <a:t>into</a:t>
            </a:r>
            <a:r>
              <a:rPr lang="nl-BE" dirty="0"/>
              <a:t> OSM</a:t>
            </a:r>
          </a:p>
          <a:p>
            <a:endParaRPr lang="nl-BE" dirty="0" smtClean="0"/>
          </a:p>
          <a:p>
            <a:r>
              <a:rPr lang="nl-BE" dirty="0" smtClean="0"/>
              <a:t>Manage </a:t>
            </a:r>
            <a:r>
              <a:rPr lang="nl-BE" dirty="0" err="1" smtClean="0"/>
              <a:t>your</a:t>
            </a:r>
            <a:r>
              <a:rPr lang="nl-BE" dirty="0" smtClean="0"/>
              <a:t> data in OSM: </a:t>
            </a:r>
            <a:r>
              <a:rPr lang="nl-BE" dirty="0" err="1" smtClean="0"/>
              <a:t>trade</a:t>
            </a:r>
            <a:r>
              <a:rPr lang="nl-BE" dirty="0" smtClean="0"/>
              <a:t> control </a:t>
            </a:r>
            <a:r>
              <a:rPr lang="nl-BE" dirty="0" err="1" smtClean="0"/>
              <a:t>for</a:t>
            </a:r>
            <a:r>
              <a:rPr lang="nl-BE" dirty="0" smtClean="0"/>
              <a:t> </a:t>
            </a:r>
            <a:r>
              <a:rPr lang="nl-BE" dirty="0" err="1" smtClean="0"/>
              <a:t>influence</a:t>
            </a:r>
            <a:endParaRPr lang="nl-BE" dirty="0" smtClean="0"/>
          </a:p>
          <a:p>
            <a:pPr marL="0" indent="0">
              <a:buNone/>
            </a:pPr>
            <a:endParaRPr lang="nl-BE" dirty="0" smtClean="0"/>
          </a:p>
          <a:p>
            <a:pPr lvl="1"/>
            <a:r>
              <a:rPr lang="nl-BE" dirty="0" smtClean="0"/>
              <a:t>&gt; </a:t>
            </a:r>
            <a:r>
              <a:rPr lang="nl-BE" dirty="0" err="1" smtClean="0"/>
              <a:t>join</a:t>
            </a:r>
            <a:r>
              <a:rPr lang="nl-BE" dirty="0" smtClean="0"/>
              <a:t> the community!</a:t>
            </a:r>
            <a:endParaRPr lang="nl-BE" dirty="0"/>
          </a:p>
          <a:p>
            <a:endParaRPr lang="nl-BE" dirty="0"/>
          </a:p>
          <a:p>
            <a:pPr marL="0" indent="0">
              <a:buNone/>
            </a:pPr>
            <a:endParaRPr lang="nl-BE" dirty="0"/>
          </a:p>
        </p:txBody>
      </p:sp>
    </p:spTree>
    <p:extLst>
      <p:ext uri="{BB962C8B-B14F-4D97-AF65-F5344CB8AC3E}">
        <p14:creationId xmlns:p14="http://schemas.microsoft.com/office/powerpoint/2010/main" val="582852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5882"/>
            <a:ext cx="6984776" cy="685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vak 2"/>
          <p:cNvSpPr txBox="1"/>
          <p:nvPr/>
        </p:nvSpPr>
        <p:spPr>
          <a:xfrm>
            <a:off x="1020281" y="548680"/>
            <a:ext cx="4248472" cy="769441"/>
          </a:xfrm>
          <a:prstGeom prst="rect">
            <a:avLst/>
          </a:prstGeom>
          <a:noFill/>
        </p:spPr>
        <p:txBody>
          <a:bodyPr wrap="square" rtlCol="0">
            <a:spAutoFit/>
          </a:bodyPr>
          <a:lstStyle/>
          <a:p>
            <a:r>
              <a:rPr lang="nl-BE" sz="4400" dirty="0" smtClean="0"/>
              <a:t>OpenAdresses.io</a:t>
            </a:r>
            <a:endParaRPr lang="nl-BE" sz="4400" dirty="0"/>
          </a:p>
        </p:txBody>
      </p:sp>
    </p:spTree>
    <p:extLst>
      <p:ext uri="{BB962C8B-B14F-4D97-AF65-F5344CB8AC3E}">
        <p14:creationId xmlns:p14="http://schemas.microsoft.com/office/powerpoint/2010/main" val="1017491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1" y="35032"/>
            <a:ext cx="8229600" cy="1143000"/>
          </a:xfrm>
        </p:spPr>
        <p:txBody>
          <a:bodyPr/>
          <a:lstStyle/>
          <a:p>
            <a:r>
              <a:rPr lang="nl-BE" dirty="0" err="1" smtClean="0"/>
              <a:t>Incorporating</a:t>
            </a:r>
            <a:r>
              <a:rPr lang="nl-BE" dirty="0" smtClean="0"/>
              <a:t> open data </a:t>
            </a:r>
            <a:r>
              <a:rPr lang="nl-BE" dirty="0" err="1" smtClean="0"/>
              <a:t>into</a:t>
            </a:r>
            <a:r>
              <a:rPr lang="nl-BE" dirty="0" smtClean="0"/>
              <a:t> OSM</a:t>
            </a:r>
            <a:endParaRPr lang="nl-BE"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78032"/>
            <a:ext cx="9144000" cy="5679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9898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768" y="0"/>
            <a:ext cx="2910978" cy="2132856"/>
          </a:xfrm>
        </p:spPr>
        <p:txBody>
          <a:bodyPr>
            <a:normAutofit/>
          </a:bodyPr>
          <a:lstStyle/>
          <a:p>
            <a:r>
              <a:rPr lang="nl-BE" dirty="0" err="1" smtClean="0"/>
              <a:t>Integrating</a:t>
            </a:r>
            <a:r>
              <a:rPr lang="nl-BE" dirty="0" smtClean="0"/>
              <a:t> &amp; </a:t>
            </a:r>
            <a:br>
              <a:rPr lang="nl-BE" dirty="0" smtClean="0"/>
            </a:br>
            <a:r>
              <a:rPr lang="nl-BE" dirty="0" err="1" smtClean="0"/>
              <a:t>enriching</a:t>
            </a:r>
            <a:endParaRPr lang="nl-BE"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5210" y="0"/>
            <a:ext cx="630530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jdelijke aanduiding voor inhoud 2"/>
          <p:cNvSpPr>
            <a:spLocks noGrp="1"/>
          </p:cNvSpPr>
          <p:nvPr>
            <p:ph idx="1"/>
          </p:nvPr>
        </p:nvSpPr>
        <p:spPr>
          <a:xfrm>
            <a:off x="179512" y="5517232"/>
            <a:ext cx="4186808" cy="892696"/>
          </a:xfrm>
        </p:spPr>
        <p:txBody>
          <a:bodyPr>
            <a:normAutofit fontScale="85000" lnSpcReduction="10000"/>
          </a:bodyPr>
          <a:lstStyle/>
          <a:p>
            <a:pPr marL="0" indent="0">
              <a:buNone/>
            </a:pPr>
            <a:r>
              <a:rPr lang="nl-BE" dirty="0">
                <a:hlinkClick r:id="rId4"/>
              </a:rPr>
              <a:t>https://</a:t>
            </a:r>
            <a:r>
              <a:rPr lang="nl-BE" dirty="0" smtClean="0">
                <a:hlinkClick r:id="rId4"/>
              </a:rPr>
              <a:t>www.mapcontrib.xyz/t/224865-TreeMapper</a:t>
            </a:r>
            <a:endParaRPr lang="nl-BE" dirty="0" smtClean="0"/>
          </a:p>
          <a:p>
            <a:endParaRPr lang="nl-BE" dirty="0"/>
          </a:p>
        </p:txBody>
      </p:sp>
    </p:spTree>
    <p:extLst>
      <p:ext uri="{BB962C8B-B14F-4D97-AF65-F5344CB8AC3E}">
        <p14:creationId xmlns:p14="http://schemas.microsoft.com/office/powerpoint/2010/main" val="37146263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smtClean="0"/>
              <a:t>Encouraging</a:t>
            </a:r>
            <a:r>
              <a:rPr lang="nl-BE" dirty="0" smtClean="0"/>
              <a:t> </a:t>
            </a:r>
            <a:r>
              <a:rPr lang="nl-BE" dirty="0" err="1" smtClean="0"/>
              <a:t>integration</a:t>
            </a:r>
            <a:r>
              <a:rPr lang="nl-BE" dirty="0" smtClean="0"/>
              <a:t>?</a:t>
            </a:r>
            <a:endParaRPr lang="nl-BE" dirty="0"/>
          </a:p>
        </p:txBody>
      </p:sp>
      <p:sp>
        <p:nvSpPr>
          <p:cNvPr id="3" name="Tijdelijke aanduiding voor inhoud 2"/>
          <p:cNvSpPr>
            <a:spLocks noGrp="1"/>
          </p:cNvSpPr>
          <p:nvPr>
            <p:ph idx="1"/>
          </p:nvPr>
        </p:nvSpPr>
        <p:spPr/>
        <p:txBody>
          <a:bodyPr/>
          <a:lstStyle/>
          <a:p>
            <a:r>
              <a:rPr lang="nl-BE" dirty="0" err="1" smtClean="0"/>
              <a:t>Build</a:t>
            </a:r>
            <a:r>
              <a:rPr lang="nl-BE" dirty="0" smtClean="0"/>
              <a:t> personal </a:t>
            </a:r>
            <a:r>
              <a:rPr lang="nl-BE" dirty="0" err="1" smtClean="0"/>
              <a:t>contacts</a:t>
            </a:r>
            <a:r>
              <a:rPr lang="nl-BE" dirty="0" smtClean="0"/>
              <a:t> </a:t>
            </a:r>
            <a:r>
              <a:rPr lang="nl-BE" dirty="0" err="1" smtClean="0"/>
              <a:t>with</a:t>
            </a:r>
            <a:r>
              <a:rPr lang="nl-BE" dirty="0" smtClean="0"/>
              <a:t> </a:t>
            </a:r>
            <a:r>
              <a:rPr lang="nl-BE" dirty="0" err="1" smtClean="0"/>
              <a:t>your</a:t>
            </a:r>
            <a:r>
              <a:rPr lang="nl-BE" dirty="0" smtClean="0"/>
              <a:t> </a:t>
            </a:r>
            <a:r>
              <a:rPr lang="nl-BE" dirty="0" err="1" smtClean="0"/>
              <a:t>local</a:t>
            </a:r>
            <a:r>
              <a:rPr lang="nl-BE" dirty="0" smtClean="0"/>
              <a:t> community</a:t>
            </a:r>
          </a:p>
          <a:p>
            <a:endParaRPr lang="nl-BE" dirty="0" smtClean="0"/>
          </a:p>
          <a:p>
            <a:r>
              <a:rPr lang="nl-BE" dirty="0" err="1" smtClean="0"/>
              <a:t>Don’t</a:t>
            </a:r>
            <a:r>
              <a:rPr lang="nl-BE" dirty="0" smtClean="0"/>
              <a:t> </a:t>
            </a:r>
            <a:r>
              <a:rPr lang="nl-BE" dirty="0" err="1" smtClean="0"/>
              <a:t>just</a:t>
            </a:r>
            <a:r>
              <a:rPr lang="nl-BE" dirty="0" smtClean="0"/>
              <a:t> dump or take data: </a:t>
            </a:r>
          </a:p>
          <a:p>
            <a:pPr lvl="1"/>
            <a:r>
              <a:rPr lang="nl-BE" dirty="0" err="1" smtClean="0"/>
              <a:t>Organize</a:t>
            </a:r>
            <a:r>
              <a:rPr lang="nl-BE" dirty="0" smtClean="0"/>
              <a:t> or support </a:t>
            </a:r>
            <a:r>
              <a:rPr lang="nl-BE" dirty="0" err="1" smtClean="0"/>
              <a:t>mapping</a:t>
            </a:r>
            <a:r>
              <a:rPr lang="nl-BE" dirty="0" smtClean="0"/>
              <a:t> </a:t>
            </a:r>
            <a:r>
              <a:rPr lang="nl-BE" dirty="0"/>
              <a:t>party/</a:t>
            </a:r>
            <a:r>
              <a:rPr lang="nl-BE" dirty="0" err="1"/>
              <a:t>mapathon</a:t>
            </a:r>
            <a:r>
              <a:rPr lang="nl-BE" dirty="0"/>
              <a:t> </a:t>
            </a:r>
            <a:endParaRPr lang="nl-BE" dirty="0" smtClean="0"/>
          </a:p>
          <a:p>
            <a:pPr lvl="1"/>
            <a:endParaRPr lang="nl-BE" dirty="0"/>
          </a:p>
          <a:p>
            <a:pPr lvl="1"/>
            <a:r>
              <a:rPr lang="nl-BE" dirty="0" smtClean="0"/>
              <a:t>Support tool </a:t>
            </a:r>
            <a:r>
              <a:rPr lang="nl-BE" dirty="0" err="1" smtClean="0"/>
              <a:t>development</a:t>
            </a:r>
            <a:endParaRPr lang="nl-BE" dirty="0"/>
          </a:p>
          <a:p>
            <a:endParaRPr lang="nl-BE" dirty="0"/>
          </a:p>
        </p:txBody>
      </p:sp>
    </p:spTree>
    <p:extLst>
      <p:ext uri="{BB962C8B-B14F-4D97-AF65-F5344CB8AC3E}">
        <p14:creationId xmlns:p14="http://schemas.microsoft.com/office/powerpoint/2010/main" val="505917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smtClean="0"/>
              <a:t>Do </a:t>
            </a:r>
            <a:r>
              <a:rPr lang="nl-BE" dirty="0" err="1" smtClean="0"/>
              <a:t>you</a:t>
            </a:r>
            <a:r>
              <a:rPr lang="nl-BE" dirty="0" smtClean="0"/>
              <a:t> </a:t>
            </a:r>
            <a:r>
              <a:rPr lang="nl-BE" dirty="0" err="1" smtClean="0"/>
              <a:t>really</a:t>
            </a:r>
            <a:r>
              <a:rPr lang="nl-BE" dirty="0" smtClean="0"/>
              <a:t> </a:t>
            </a:r>
            <a:r>
              <a:rPr lang="nl-BE" dirty="0" err="1" smtClean="0"/>
              <a:t>need</a:t>
            </a:r>
            <a:r>
              <a:rPr lang="nl-BE" dirty="0" smtClean="0"/>
              <a:t> private data?</a:t>
            </a:r>
            <a:endParaRPr lang="nl-BE" dirty="0"/>
          </a:p>
        </p:txBody>
      </p:sp>
      <p:graphicFrame>
        <p:nvGraphicFramePr>
          <p:cNvPr id="4" name="Tijdelijke aanduiding voor inhoud 3"/>
          <p:cNvGraphicFramePr>
            <a:graphicFrameLocks noGrp="1"/>
          </p:cNvGraphicFramePr>
          <p:nvPr>
            <p:ph idx="1"/>
            <p:extLst>
              <p:ext uri="{D42A27DB-BD31-4B8C-83A1-F6EECF244321}">
                <p14:modId xmlns:p14="http://schemas.microsoft.com/office/powerpoint/2010/main" val="1002014744"/>
              </p:ext>
            </p:extLst>
          </p:nvPr>
        </p:nvGraphicFramePr>
        <p:xfrm>
          <a:off x="1259632" y="1412776"/>
          <a:ext cx="5904656" cy="4680520"/>
        </p:xfrm>
        <a:graphic>
          <a:graphicData uri="http://schemas.openxmlformats.org/drawingml/2006/table">
            <a:tbl>
              <a:tblPr>
                <a:tableStyleId>{5C22544A-7EE6-4342-B048-85BDC9FD1C3A}</a:tableStyleId>
              </a:tblPr>
              <a:tblGrid>
                <a:gridCol w="5904656"/>
              </a:tblGrid>
              <a:tr h="936104">
                <a:tc>
                  <a:txBody>
                    <a:bodyPr/>
                    <a:lstStyle/>
                    <a:p>
                      <a:pPr algn="l" fontAlgn="b"/>
                      <a:r>
                        <a:rPr lang="nl-BE" sz="3200" b="0" i="0" u="none" strike="noStrike" dirty="0" err="1" smtClean="0">
                          <a:solidFill>
                            <a:srgbClr val="000000"/>
                          </a:solidFill>
                          <a:effectLst/>
                          <a:latin typeface="Calibri"/>
                        </a:rPr>
                        <a:t>Essential</a:t>
                      </a:r>
                      <a:r>
                        <a:rPr lang="nl-BE" sz="3200" b="0" i="0" u="none" strike="noStrike" dirty="0" smtClean="0">
                          <a:solidFill>
                            <a:srgbClr val="000000"/>
                          </a:solidFill>
                          <a:effectLst/>
                          <a:latin typeface="Calibri"/>
                        </a:rPr>
                        <a:t> </a:t>
                      </a:r>
                      <a:r>
                        <a:rPr lang="nl-BE" sz="3200" b="0" i="0" u="none" strike="noStrike" dirty="0" err="1" smtClean="0">
                          <a:solidFill>
                            <a:srgbClr val="000000"/>
                          </a:solidFill>
                          <a:effectLst/>
                          <a:latin typeface="Calibri"/>
                        </a:rPr>
                        <a:t>tasks</a:t>
                      </a:r>
                      <a:endParaRPr lang="nl-BE" sz="3200" b="0" i="0" u="none" strike="noStrike" dirty="0" smtClean="0">
                        <a:solidFill>
                          <a:srgbClr val="000000"/>
                        </a:solidFill>
                        <a:effectLst/>
                        <a:latin typeface="Calibri"/>
                      </a:endParaRPr>
                    </a:p>
                  </a:txBody>
                  <a:tcPr marL="9525" marR="9525" marT="9525" marB="0" anchor="b">
                    <a:noFill/>
                  </a:tcPr>
                </a:tc>
              </a:tr>
              <a:tr h="936104">
                <a:tc>
                  <a:txBody>
                    <a:bodyPr/>
                    <a:lstStyle/>
                    <a:p>
                      <a:pPr algn="l" fontAlgn="b"/>
                      <a:r>
                        <a:rPr lang="nl-BE" sz="3200" b="0" i="0" u="none" strike="noStrike" dirty="0" smtClean="0">
                          <a:solidFill>
                            <a:srgbClr val="000000"/>
                          </a:solidFill>
                          <a:effectLst/>
                          <a:latin typeface="Calibri"/>
                        </a:rPr>
                        <a:t>Control</a:t>
                      </a:r>
                      <a:r>
                        <a:rPr lang="nl-BE" sz="3200" b="0" i="0" u="none" strike="noStrike" baseline="0" dirty="0" smtClean="0">
                          <a:solidFill>
                            <a:srgbClr val="000000"/>
                          </a:solidFill>
                          <a:effectLst/>
                          <a:latin typeface="Calibri"/>
                        </a:rPr>
                        <a:t> is </a:t>
                      </a:r>
                      <a:r>
                        <a:rPr lang="nl-BE" sz="3200" b="0" i="0" u="none" strike="noStrike" baseline="0" dirty="0" err="1" smtClean="0">
                          <a:solidFill>
                            <a:srgbClr val="000000"/>
                          </a:solidFill>
                          <a:effectLst/>
                          <a:latin typeface="Calibri"/>
                        </a:rPr>
                        <a:t>paramount</a:t>
                      </a:r>
                      <a:endParaRPr lang="nl-BE" sz="3200" b="0" i="0" u="none" strike="noStrike" dirty="0" smtClean="0">
                        <a:solidFill>
                          <a:srgbClr val="000000"/>
                        </a:solidFill>
                        <a:effectLst/>
                        <a:latin typeface="Calibri"/>
                      </a:endParaRPr>
                    </a:p>
                  </a:txBody>
                  <a:tcPr marL="9525" marR="9525" marT="9525" marB="0" anchor="b">
                    <a:noFill/>
                  </a:tcPr>
                </a:tc>
              </a:tr>
              <a:tr h="936104">
                <a:tc>
                  <a:txBody>
                    <a:bodyPr/>
                    <a:lstStyle/>
                    <a:p>
                      <a:pPr algn="l" fontAlgn="b"/>
                      <a:r>
                        <a:rPr lang="nl-BE" sz="3200" b="0" i="0" u="none" strike="noStrike" dirty="0" smtClean="0">
                          <a:solidFill>
                            <a:srgbClr val="000000"/>
                          </a:solidFill>
                          <a:effectLst/>
                          <a:latin typeface="Calibri"/>
                        </a:rPr>
                        <a:t>Tools </a:t>
                      </a:r>
                      <a:r>
                        <a:rPr lang="nl-BE" sz="3200" b="0" i="0" u="none" strike="noStrike" dirty="0" err="1" smtClean="0">
                          <a:solidFill>
                            <a:srgbClr val="000000"/>
                          </a:solidFill>
                          <a:effectLst/>
                          <a:latin typeface="Calibri"/>
                        </a:rPr>
                        <a:t>available</a:t>
                      </a:r>
                      <a:endParaRPr lang="nl-BE" sz="3200" b="0" i="0" u="none" strike="noStrike" dirty="0">
                        <a:solidFill>
                          <a:srgbClr val="000000"/>
                        </a:solidFill>
                        <a:effectLst/>
                        <a:latin typeface="Calibri"/>
                      </a:endParaRPr>
                    </a:p>
                  </a:txBody>
                  <a:tcPr marL="9525" marR="9525" marT="9525" marB="0" anchor="b">
                    <a:noFill/>
                  </a:tcPr>
                </a:tc>
              </a:tr>
              <a:tr h="936104">
                <a:tc>
                  <a:txBody>
                    <a:bodyPr/>
                    <a:lstStyle/>
                    <a:p>
                      <a:pPr algn="l" fontAlgn="b"/>
                      <a:r>
                        <a:rPr lang="nl-BE" sz="3200" b="0" i="0" u="none" strike="noStrike" dirty="0" smtClean="0">
                          <a:solidFill>
                            <a:srgbClr val="000000"/>
                          </a:solidFill>
                          <a:effectLst/>
                          <a:latin typeface="Calibri"/>
                        </a:rPr>
                        <a:t>Money is </a:t>
                      </a:r>
                      <a:r>
                        <a:rPr lang="nl-BE" sz="3200" b="0" i="0" u="none" strike="noStrike" dirty="0" err="1" smtClean="0">
                          <a:solidFill>
                            <a:srgbClr val="000000"/>
                          </a:solidFill>
                          <a:effectLst/>
                          <a:latin typeface="Calibri"/>
                        </a:rPr>
                        <a:t>available</a:t>
                      </a:r>
                      <a:endParaRPr lang="nl-BE" sz="3200" b="0" i="0" u="none" strike="noStrike" dirty="0">
                        <a:solidFill>
                          <a:srgbClr val="000000"/>
                        </a:solidFill>
                        <a:effectLst/>
                        <a:latin typeface="Calibri"/>
                      </a:endParaRPr>
                    </a:p>
                  </a:txBody>
                  <a:tcPr marL="9525" marR="9525" marT="9525" marB="0" anchor="b">
                    <a:noFill/>
                  </a:tcPr>
                </a:tc>
              </a:tr>
              <a:tr h="936104">
                <a:tc>
                  <a:txBody>
                    <a:bodyPr/>
                    <a:lstStyle/>
                    <a:p>
                      <a:pPr algn="l" fontAlgn="b"/>
                      <a:r>
                        <a:rPr lang="nl-BE" sz="3200" b="0" i="0" u="none" strike="noStrike" dirty="0" smtClean="0">
                          <a:solidFill>
                            <a:srgbClr val="000000"/>
                          </a:solidFill>
                          <a:effectLst/>
                          <a:latin typeface="Calibri"/>
                        </a:rPr>
                        <a:t>Privacy issues</a:t>
                      </a:r>
                      <a:endParaRPr lang="nl-BE" sz="3200" b="0" i="0" u="none" strike="noStrike" dirty="0">
                        <a:solidFill>
                          <a:srgbClr val="000000"/>
                        </a:solidFill>
                        <a:effectLst/>
                        <a:latin typeface="Calibri"/>
                      </a:endParaRPr>
                    </a:p>
                  </a:txBody>
                  <a:tcPr marL="9525" marR="9525" marT="9525" marB="0" anchor="b">
                    <a:noFill/>
                  </a:tcPr>
                </a:tc>
              </a:tr>
            </a:tbl>
          </a:graphicData>
        </a:graphic>
      </p:graphicFrame>
    </p:spTree>
    <p:extLst>
      <p:ext uri="{BB962C8B-B14F-4D97-AF65-F5344CB8AC3E}">
        <p14:creationId xmlns:p14="http://schemas.microsoft.com/office/powerpoint/2010/main" val="891630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95536" y="1700808"/>
            <a:ext cx="8229600" cy="4176464"/>
          </a:xfrm>
        </p:spPr>
        <p:txBody>
          <a:bodyPr>
            <a:noAutofit/>
          </a:bodyPr>
          <a:lstStyle/>
          <a:p>
            <a:pPr marL="0" indent="0" algn="ctr">
              <a:buNone/>
            </a:pPr>
            <a:r>
              <a:rPr lang="nl-BE" sz="5400" dirty="0" err="1" smtClean="0"/>
              <a:t>Explaining</a:t>
            </a:r>
            <a:r>
              <a:rPr lang="nl-BE" sz="5400" dirty="0" smtClean="0"/>
              <a:t> </a:t>
            </a:r>
            <a:r>
              <a:rPr lang="nl-BE" sz="5400" dirty="0" err="1" smtClean="0"/>
              <a:t>OpenStreetMap</a:t>
            </a:r>
            <a:r>
              <a:rPr lang="nl-BE" sz="5400" dirty="0" smtClean="0"/>
              <a:t> </a:t>
            </a:r>
            <a:r>
              <a:rPr lang="nl-BE" sz="5400" dirty="0" err="1" smtClean="0"/>
              <a:t>by</a:t>
            </a:r>
            <a:r>
              <a:rPr lang="nl-BE" sz="5400" dirty="0" smtClean="0"/>
              <a:t> </a:t>
            </a:r>
            <a:r>
              <a:rPr lang="nl-BE" sz="5400" dirty="0" err="1" smtClean="0"/>
              <a:t>comparing</a:t>
            </a:r>
            <a:r>
              <a:rPr lang="nl-BE" sz="5400" dirty="0" smtClean="0"/>
              <a:t> </a:t>
            </a:r>
            <a:r>
              <a:rPr lang="nl-BE" sz="5400" dirty="0" err="1" smtClean="0"/>
              <a:t>to</a:t>
            </a:r>
            <a:r>
              <a:rPr lang="nl-BE" sz="5400" dirty="0" smtClean="0"/>
              <a:t> </a:t>
            </a:r>
            <a:r>
              <a:rPr lang="nl-BE" sz="5400" dirty="0" err="1" smtClean="0"/>
              <a:t>Govenment</a:t>
            </a:r>
            <a:r>
              <a:rPr lang="nl-BE" sz="5400" dirty="0" smtClean="0"/>
              <a:t> </a:t>
            </a:r>
            <a:r>
              <a:rPr lang="nl-BE" sz="5400" dirty="0" err="1" smtClean="0"/>
              <a:t>managed</a:t>
            </a:r>
            <a:r>
              <a:rPr lang="nl-BE" sz="5400" dirty="0" smtClean="0"/>
              <a:t> </a:t>
            </a:r>
            <a:r>
              <a:rPr lang="nl-BE" sz="5400" dirty="0" err="1" smtClean="0"/>
              <a:t>mapping</a:t>
            </a:r>
            <a:endParaRPr lang="nl-BE" sz="5400" dirty="0"/>
          </a:p>
        </p:txBody>
      </p:sp>
    </p:spTree>
    <p:extLst>
      <p:ext uri="{BB962C8B-B14F-4D97-AF65-F5344CB8AC3E}">
        <p14:creationId xmlns:p14="http://schemas.microsoft.com/office/powerpoint/2010/main" val="31573093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dirty="0" smtClean="0"/>
              <a:t>Or </a:t>
            </a:r>
            <a:r>
              <a:rPr lang="nl-BE" dirty="0" err="1" smtClean="0"/>
              <a:t>could</a:t>
            </a:r>
            <a:r>
              <a:rPr lang="nl-BE" dirty="0" smtClean="0"/>
              <a:t> </a:t>
            </a:r>
            <a:r>
              <a:rPr lang="nl-BE" dirty="0" err="1" smtClean="0"/>
              <a:t>you</a:t>
            </a:r>
            <a:r>
              <a:rPr lang="nl-BE" dirty="0" smtClean="0"/>
              <a:t> manage </a:t>
            </a:r>
            <a:r>
              <a:rPr lang="nl-BE" dirty="0" err="1" smtClean="0"/>
              <a:t>it</a:t>
            </a:r>
            <a:r>
              <a:rPr lang="nl-BE" dirty="0" smtClean="0"/>
              <a:t> </a:t>
            </a:r>
            <a:r>
              <a:rPr lang="nl-BE" dirty="0" err="1" smtClean="0"/>
              <a:t>within</a:t>
            </a:r>
            <a:r>
              <a:rPr lang="nl-BE" dirty="0" smtClean="0"/>
              <a:t> OSM?</a:t>
            </a:r>
            <a:endParaRPr lang="nl-BE" dirty="0"/>
          </a:p>
        </p:txBody>
      </p:sp>
      <p:graphicFrame>
        <p:nvGraphicFramePr>
          <p:cNvPr id="4" name="Tijdelijke aanduiding voor inhoud 3"/>
          <p:cNvGraphicFramePr>
            <a:graphicFrameLocks noGrp="1"/>
          </p:cNvGraphicFramePr>
          <p:nvPr>
            <p:ph idx="1"/>
            <p:extLst>
              <p:ext uri="{D42A27DB-BD31-4B8C-83A1-F6EECF244321}">
                <p14:modId xmlns:p14="http://schemas.microsoft.com/office/powerpoint/2010/main" val="44756664"/>
              </p:ext>
            </p:extLst>
          </p:nvPr>
        </p:nvGraphicFramePr>
        <p:xfrm>
          <a:off x="1403648" y="1124744"/>
          <a:ext cx="6840760" cy="6209048"/>
        </p:xfrm>
        <a:graphic>
          <a:graphicData uri="http://schemas.openxmlformats.org/drawingml/2006/table">
            <a:tbl>
              <a:tblPr>
                <a:tableStyleId>{5C22544A-7EE6-4342-B048-85BDC9FD1C3A}</a:tableStyleId>
              </a:tblPr>
              <a:tblGrid>
                <a:gridCol w="6840760"/>
              </a:tblGrid>
              <a:tr h="928850">
                <a:tc>
                  <a:txBody>
                    <a:bodyPr/>
                    <a:lstStyle/>
                    <a:p>
                      <a:pPr algn="l" fontAlgn="b"/>
                      <a:r>
                        <a:rPr lang="nl-BE" sz="3200" b="0" i="0" u="none" strike="noStrike" dirty="0" smtClean="0">
                          <a:solidFill>
                            <a:srgbClr val="000000"/>
                          </a:solidFill>
                          <a:effectLst/>
                          <a:latin typeface="Calibri"/>
                        </a:rPr>
                        <a:t>Non-</a:t>
                      </a:r>
                      <a:r>
                        <a:rPr lang="nl-BE" sz="3200" b="0" i="0" u="none" strike="noStrike" dirty="0" err="1" smtClean="0">
                          <a:solidFill>
                            <a:srgbClr val="000000"/>
                          </a:solidFill>
                          <a:effectLst/>
                          <a:latin typeface="Calibri"/>
                        </a:rPr>
                        <a:t>essential</a:t>
                      </a:r>
                      <a:r>
                        <a:rPr lang="nl-BE" sz="3200" b="0" i="0" u="none" strike="noStrike" dirty="0" smtClean="0">
                          <a:solidFill>
                            <a:srgbClr val="000000"/>
                          </a:solidFill>
                          <a:effectLst/>
                          <a:latin typeface="Calibri"/>
                        </a:rPr>
                        <a:t> </a:t>
                      </a:r>
                      <a:r>
                        <a:rPr lang="nl-BE" sz="3200" b="0" i="0" u="none" strike="noStrike" dirty="0" err="1" smtClean="0">
                          <a:solidFill>
                            <a:srgbClr val="000000"/>
                          </a:solidFill>
                          <a:effectLst/>
                          <a:latin typeface="Calibri"/>
                        </a:rPr>
                        <a:t>tasks</a:t>
                      </a:r>
                      <a:endParaRPr lang="nl-BE" sz="3200" b="0" i="0" u="none" strike="noStrike" dirty="0">
                        <a:solidFill>
                          <a:srgbClr val="000000"/>
                        </a:solidFill>
                        <a:effectLst/>
                        <a:latin typeface="Calibri"/>
                      </a:endParaRPr>
                    </a:p>
                  </a:txBody>
                  <a:tcPr marL="9525" marR="9525" marT="9525" marB="0" anchor="b">
                    <a:noFill/>
                  </a:tcPr>
                </a:tc>
              </a:tr>
              <a:tr h="1695319">
                <a:tc>
                  <a:txBody>
                    <a:bodyPr/>
                    <a:lstStyle/>
                    <a:p>
                      <a:pPr algn="l" fontAlgn="b"/>
                      <a:endParaRPr lang="nl-BE" sz="3200" b="0" i="0" u="none" strike="noStrike" dirty="0" smtClean="0">
                        <a:solidFill>
                          <a:srgbClr val="000000"/>
                        </a:solidFill>
                        <a:effectLst/>
                        <a:latin typeface="Calibri"/>
                      </a:endParaRPr>
                    </a:p>
                    <a:p>
                      <a:pPr algn="l" fontAlgn="b"/>
                      <a:r>
                        <a:rPr lang="nl-BE" sz="3200" b="0" i="0" u="none" strike="noStrike" dirty="0" err="1" smtClean="0">
                          <a:solidFill>
                            <a:srgbClr val="000000"/>
                          </a:solidFill>
                          <a:effectLst/>
                          <a:latin typeface="Calibri"/>
                        </a:rPr>
                        <a:t>Use</a:t>
                      </a:r>
                      <a:r>
                        <a:rPr lang="nl-BE" sz="3200" b="0" i="0" u="none" strike="noStrike" baseline="0" dirty="0" smtClean="0">
                          <a:solidFill>
                            <a:srgbClr val="000000"/>
                          </a:solidFill>
                          <a:effectLst/>
                          <a:latin typeface="Calibri"/>
                        </a:rPr>
                        <a:t> cases </a:t>
                      </a:r>
                      <a:r>
                        <a:rPr lang="nl-BE" sz="3200" b="0" i="0" u="none" strike="noStrike" baseline="0" dirty="0" err="1" smtClean="0">
                          <a:solidFill>
                            <a:srgbClr val="000000"/>
                          </a:solidFill>
                          <a:effectLst/>
                          <a:latin typeface="Calibri"/>
                        </a:rPr>
                        <a:t>and</a:t>
                      </a:r>
                      <a:r>
                        <a:rPr lang="nl-BE" sz="3200" b="0" i="0" u="none" strike="noStrike" baseline="0" dirty="0" smtClean="0">
                          <a:solidFill>
                            <a:srgbClr val="000000"/>
                          </a:solidFill>
                          <a:effectLst/>
                          <a:latin typeface="Calibri"/>
                        </a:rPr>
                        <a:t> scope </a:t>
                      </a:r>
                      <a:r>
                        <a:rPr lang="nl-BE" sz="3200" b="0" i="0" u="none" strike="noStrike" baseline="0" dirty="0" err="1" smtClean="0">
                          <a:solidFill>
                            <a:srgbClr val="000000"/>
                          </a:solidFill>
                          <a:effectLst/>
                          <a:latin typeface="Calibri"/>
                        </a:rPr>
                        <a:t>unknowable</a:t>
                      </a:r>
                      <a:r>
                        <a:rPr lang="nl-BE" sz="3200" b="0" i="0" u="none" strike="noStrike" baseline="0" dirty="0" smtClean="0">
                          <a:solidFill>
                            <a:srgbClr val="000000"/>
                          </a:solidFill>
                          <a:effectLst/>
                          <a:latin typeface="Calibri"/>
                        </a:rPr>
                        <a:t> or </a:t>
                      </a:r>
                      <a:r>
                        <a:rPr lang="nl-BE" sz="3200" b="0" i="0" u="none" strike="noStrike" baseline="0" dirty="0" err="1" smtClean="0">
                          <a:solidFill>
                            <a:srgbClr val="000000"/>
                          </a:solidFill>
                          <a:effectLst/>
                          <a:latin typeface="Calibri"/>
                        </a:rPr>
                        <a:t>unaffordable</a:t>
                      </a:r>
                      <a:endParaRPr lang="nl-BE" sz="3200" b="0" i="0" u="none" strike="noStrike" baseline="0" dirty="0" smtClean="0">
                        <a:solidFill>
                          <a:srgbClr val="000000"/>
                        </a:solidFill>
                        <a:effectLst/>
                        <a:latin typeface="Calibri"/>
                      </a:endParaRPr>
                    </a:p>
                    <a:p>
                      <a:pPr algn="l" fontAlgn="b"/>
                      <a:endParaRPr lang="nl-BE" sz="3200" b="0" i="0" u="none" strike="noStrike" dirty="0">
                        <a:solidFill>
                          <a:srgbClr val="000000"/>
                        </a:solidFill>
                        <a:effectLst/>
                        <a:latin typeface="Calibri"/>
                      </a:endParaRPr>
                    </a:p>
                  </a:txBody>
                  <a:tcPr marL="9525" marR="9525" marT="9525" marB="0" anchor="b">
                    <a:noFill/>
                  </a:tcPr>
                </a:tc>
              </a:tr>
              <a:tr h="1273549">
                <a:tc>
                  <a:txBody>
                    <a:bodyPr/>
                    <a:lstStyle/>
                    <a:p>
                      <a:pPr algn="l" fontAlgn="b"/>
                      <a:r>
                        <a:rPr lang="nl-BE" sz="3200" b="0" i="0" u="none" strike="noStrike" dirty="0" smtClean="0">
                          <a:solidFill>
                            <a:srgbClr val="000000"/>
                          </a:solidFill>
                          <a:effectLst/>
                          <a:latin typeface="Calibri"/>
                        </a:rPr>
                        <a:t>Take advantage</a:t>
                      </a:r>
                      <a:r>
                        <a:rPr lang="nl-BE" sz="3200" b="0" i="0" u="none" strike="noStrike" baseline="0" dirty="0" smtClean="0">
                          <a:solidFill>
                            <a:srgbClr val="000000"/>
                          </a:solidFill>
                          <a:effectLst/>
                          <a:latin typeface="Calibri"/>
                        </a:rPr>
                        <a:t> of open source </a:t>
                      </a:r>
                      <a:r>
                        <a:rPr lang="nl-BE" sz="3200" b="0" i="0" u="none" strike="noStrike" baseline="0" dirty="0" err="1" smtClean="0">
                          <a:solidFill>
                            <a:srgbClr val="000000"/>
                          </a:solidFill>
                          <a:effectLst/>
                          <a:latin typeface="Calibri"/>
                        </a:rPr>
                        <a:t>ecosystem</a:t>
                      </a:r>
                      <a:endParaRPr lang="nl-BE" sz="3200" b="0" i="0" u="none" strike="noStrike" baseline="0" dirty="0" smtClean="0">
                        <a:solidFill>
                          <a:srgbClr val="000000"/>
                        </a:solidFill>
                        <a:effectLst/>
                        <a:latin typeface="Calibri"/>
                      </a:endParaRPr>
                    </a:p>
                    <a:p>
                      <a:pPr algn="l" fontAlgn="b"/>
                      <a:endParaRPr lang="nl-BE" sz="3200" b="0" i="0" u="none" strike="noStrike" dirty="0">
                        <a:solidFill>
                          <a:srgbClr val="000000"/>
                        </a:solidFill>
                        <a:effectLst/>
                        <a:latin typeface="Calibri"/>
                      </a:endParaRPr>
                    </a:p>
                  </a:txBody>
                  <a:tcPr marL="9525" marR="9525" marT="9525" marB="0" anchor="b">
                    <a:noFill/>
                  </a:tcPr>
                </a:tc>
              </a:tr>
              <a:tr h="97303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nl-BE" sz="3200" b="0" i="0" u="none" strike="noStrike" dirty="0" err="1" smtClean="0">
                          <a:solidFill>
                            <a:srgbClr val="000000"/>
                          </a:solidFill>
                          <a:effectLst/>
                          <a:latin typeface="+mn-lt"/>
                        </a:rPr>
                        <a:t>Disfunctional</a:t>
                      </a:r>
                      <a:r>
                        <a:rPr lang="nl-BE" sz="3200" b="0" i="0" u="none" strike="noStrike" baseline="0" dirty="0" smtClean="0">
                          <a:solidFill>
                            <a:srgbClr val="000000"/>
                          </a:solidFill>
                          <a:effectLst/>
                          <a:latin typeface="+mn-lt"/>
                        </a:rPr>
                        <a:t> </a:t>
                      </a:r>
                      <a:r>
                        <a:rPr lang="nl-BE" sz="3200" b="0" i="0" u="none" strike="noStrike" baseline="0" dirty="0" err="1" smtClean="0">
                          <a:solidFill>
                            <a:srgbClr val="000000"/>
                          </a:solidFill>
                          <a:effectLst/>
                          <a:latin typeface="+mn-lt"/>
                        </a:rPr>
                        <a:t>processes</a:t>
                      </a:r>
                      <a:endParaRPr lang="nl-BE" sz="3200" b="0" i="0" u="none" strike="noStrike" dirty="0" smtClean="0">
                        <a:solidFill>
                          <a:srgbClr val="000000"/>
                        </a:solidFill>
                        <a:effectLst/>
                        <a:latin typeface="+mn-lt"/>
                      </a:endParaRPr>
                    </a:p>
                    <a:p>
                      <a:pPr algn="l" fontAlgn="b"/>
                      <a:endParaRPr lang="nl-BE" sz="3200" b="0" i="0" u="none" strike="noStrike" dirty="0">
                        <a:solidFill>
                          <a:srgbClr val="000000"/>
                        </a:solidFill>
                        <a:effectLst/>
                        <a:latin typeface="Calibri"/>
                      </a:endParaRPr>
                    </a:p>
                  </a:txBody>
                  <a:tcPr marL="9525" marR="9525" marT="9525" marB="0" anchor="b">
                    <a:noFill/>
                  </a:tcPr>
                </a:tc>
              </a:tr>
              <a:tr h="862503">
                <a:tc>
                  <a:txBody>
                    <a:bodyPr/>
                    <a:lstStyle/>
                    <a:p>
                      <a:pPr algn="l" fontAlgn="b"/>
                      <a:endParaRPr lang="nl-BE" sz="3200" b="0" i="0" u="none" strike="noStrike" dirty="0" smtClean="0">
                        <a:solidFill>
                          <a:srgbClr val="000000"/>
                        </a:solidFill>
                        <a:effectLst/>
                        <a:latin typeface="Calibri"/>
                      </a:endParaRPr>
                    </a:p>
                  </a:txBody>
                  <a:tcPr marL="9525" marR="9525" marT="9525" marB="0" anchor="b">
                    <a:noFill/>
                  </a:tcPr>
                </a:tc>
              </a:tr>
            </a:tbl>
          </a:graphicData>
        </a:graphic>
      </p:graphicFrame>
    </p:spTree>
    <p:extLst>
      <p:ext uri="{BB962C8B-B14F-4D97-AF65-F5344CB8AC3E}">
        <p14:creationId xmlns:p14="http://schemas.microsoft.com/office/powerpoint/2010/main" val="5535220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0670" y="1570600"/>
            <a:ext cx="9133858" cy="5272390"/>
          </a:xfrm>
        </p:spPr>
      </p:pic>
      <p:sp>
        <p:nvSpPr>
          <p:cNvPr id="5" name="Tekstvak 4"/>
          <p:cNvSpPr txBox="1"/>
          <p:nvPr/>
        </p:nvSpPr>
        <p:spPr>
          <a:xfrm>
            <a:off x="0" y="116632"/>
            <a:ext cx="9144000" cy="1446550"/>
          </a:xfrm>
          <a:prstGeom prst="rect">
            <a:avLst/>
          </a:prstGeom>
          <a:noFill/>
        </p:spPr>
        <p:txBody>
          <a:bodyPr wrap="square" rtlCol="0">
            <a:spAutoFit/>
          </a:bodyPr>
          <a:lstStyle/>
          <a:p>
            <a:pPr algn="ctr"/>
            <a:r>
              <a:rPr lang="nl-BE" sz="4000" dirty="0" err="1" smtClean="0"/>
              <a:t>Incorporating</a:t>
            </a:r>
            <a:r>
              <a:rPr lang="nl-BE" sz="4000" dirty="0" smtClean="0"/>
              <a:t> </a:t>
            </a:r>
            <a:r>
              <a:rPr lang="nl-BE" sz="4800" dirty="0" smtClean="0"/>
              <a:t>VGI</a:t>
            </a:r>
            <a:r>
              <a:rPr lang="nl-BE" sz="4000" dirty="0" smtClean="0"/>
              <a:t> </a:t>
            </a:r>
            <a:r>
              <a:rPr lang="nl-BE" sz="4000" dirty="0" err="1" smtClean="0"/>
              <a:t>into</a:t>
            </a:r>
            <a:r>
              <a:rPr lang="nl-BE" sz="4000" dirty="0" smtClean="0"/>
              <a:t> </a:t>
            </a:r>
            <a:r>
              <a:rPr lang="nl-BE" sz="4000" dirty="0" err="1" smtClean="0"/>
              <a:t>gov</a:t>
            </a:r>
            <a:r>
              <a:rPr lang="nl-BE" sz="4000" dirty="0" smtClean="0"/>
              <a:t> </a:t>
            </a:r>
            <a:r>
              <a:rPr lang="nl-BE" sz="4000" dirty="0" err="1" smtClean="0"/>
              <a:t>processes</a:t>
            </a:r>
            <a:r>
              <a:rPr lang="nl-BE" sz="4000" dirty="0" smtClean="0"/>
              <a:t>, </a:t>
            </a:r>
          </a:p>
          <a:p>
            <a:pPr algn="ctr"/>
            <a:r>
              <a:rPr lang="nl-BE" sz="4000" dirty="0" smtClean="0"/>
              <a:t>the </a:t>
            </a:r>
            <a:r>
              <a:rPr lang="nl-BE" sz="4000" dirty="0" err="1" smtClean="0"/>
              <a:t>Antwerp</a:t>
            </a:r>
            <a:r>
              <a:rPr lang="nl-BE" sz="4000" dirty="0" smtClean="0"/>
              <a:t> model</a:t>
            </a:r>
            <a:endParaRPr lang="nl-BE" sz="4000" dirty="0"/>
          </a:p>
        </p:txBody>
      </p:sp>
    </p:spTree>
    <p:extLst>
      <p:ext uri="{BB962C8B-B14F-4D97-AF65-F5344CB8AC3E}">
        <p14:creationId xmlns:p14="http://schemas.microsoft.com/office/powerpoint/2010/main" val="41029901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smtClean="0"/>
              <a:t>Stepping</a:t>
            </a:r>
            <a:r>
              <a:rPr lang="nl-BE" dirty="0" smtClean="0"/>
              <a:t> </a:t>
            </a:r>
            <a:r>
              <a:rPr lang="nl-BE" dirty="0" err="1" smtClean="0"/>
              <a:t>it</a:t>
            </a:r>
            <a:r>
              <a:rPr lang="nl-BE" dirty="0" smtClean="0"/>
              <a:t> up</a:t>
            </a:r>
            <a:endParaRPr lang="nl-BE" dirty="0"/>
          </a:p>
        </p:txBody>
      </p:sp>
      <p:sp>
        <p:nvSpPr>
          <p:cNvPr id="3" name="Tijdelijke aanduiding voor inhoud 2"/>
          <p:cNvSpPr>
            <a:spLocks noGrp="1"/>
          </p:cNvSpPr>
          <p:nvPr>
            <p:ph idx="1"/>
          </p:nvPr>
        </p:nvSpPr>
        <p:spPr/>
        <p:txBody>
          <a:bodyPr/>
          <a:lstStyle/>
          <a:p>
            <a:r>
              <a:rPr lang="nl-BE" dirty="0" err="1" smtClean="0"/>
              <a:t>Only</a:t>
            </a:r>
            <a:r>
              <a:rPr lang="nl-BE" dirty="0" smtClean="0"/>
              <a:t> control </a:t>
            </a:r>
            <a:r>
              <a:rPr lang="nl-BE" dirty="0" err="1" smtClean="0"/>
              <a:t>what</a:t>
            </a:r>
            <a:r>
              <a:rPr lang="nl-BE" dirty="0" smtClean="0"/>
              <a:t> </a:t>
            </a:r>
            <a:r>
              <a:rPr lang="nl-BE" dirty="0" err="1" smtClean="0"/>
              <a:t>you</a:t>
            </a:r>
            <a:r>
              <a:rPr lang="nl-BE" dirty="0" smtClean="0"/>
              <a:t> </a:t>
            </a:r>
            <a:r>
              <a:rPr lang="nl-BE" dirty="0" err="1" smtClean="0"/>
              <a:t>need</a:t>
            </a:r>
            <a:r>
              <a:rPr lang="nl-BE" dirty="0" smtClean="0"/>
              <a:t> </a:t>
            </a:r>
            <a:r>
              <a:rPr lang="nl-BE" dirty="0" err="1" smtClean="0"/>
              <a:t>to</a:t>
            </a:r>
            <a:r>
              <a:rPr lang="nl-BE" dirty="0" smtClean="0"/>
              <a:t> control &gt; </a:t>
            </a:r>
            <a:r>
              <a:rPr lang="nl-BE" dirty="0" err="1" smtClean="0"/>
              <a:t>migrate</a:t>
            </a:r>
            <a:r>
              <a:rPr lang="nl-BE" dirty="0" smtClean="0"/>
              <a:t> </a:t>
            </a:r>
            <a:r>
              <a:rPr lang="nl-BE" dirty="0" err="1" smtClean="0"/>
              <a:t>to</a:t>
            </a:r>
            <a:r>
              <a:rPr lang="nl-BE" dirty="0" smtClean="0"/>
              <a:t> OSM</a:t>
            </a:r>
          </a:p>
          <a:p>
            <a:endParaRPr lang="nl-BE" dirty="0" smtClean="0"/>
          </a:p>
          <a:p>
            <a:r>
              <a:rPr lang="nl-BE" dirty="0" err="1" smtClean="0"/>
              <a:t>Harness</a:t>
            </a:r>
            <a:r>
              <a:rPr lang="nl-BE" dirty="0" smtClean="0"/>
              <a:t> </a:t>
            </a:r>
            <a:r>
              <a:rPr lang="nl-BE" dirty="0" err="1" smtClean="0"/>
              <a:t>crowdsourcing</a:t>
            </a:r>
            <a:r>
              <a:rPr lang="nl-BE" dirty="0" smtClean="0"/>
              <a:t> </a:t>
            </a:r>
            <a:r>
              <a:rPr lang="nl-BE" dirty="0" err="1" smtClean="0"/>
              <a:t>for</a:t>
            </a:r>
            <a:r>
              <a:rPr lang="nl-BE" dirty="0" smtClean="0"/>
              <a:t> data </a:t>
            </a:r>
            <a:r>
              <a:rPr lang="nl-BE" dirty="0" err="1" smtClean="0"/>
              <a:t>quality</a:t>
            </a:r>
            <a:r>
              <a:rPr lang="nl-BE" dirty="0" smtClean="0"/>
              <a:t> &gt;</a:t>
            </a:r>
            <a:br>
              <a:rPr lang="nl-BE" dirty="0" smtClean="0"/>
            </a:br>
            <a:r>
              <a:rPr lang="nl-BE" dirty="0" err="1" smtClean="0"/>
              <a:t>become</a:t>
            </a:r>
            <a:r>
              <a:rPr lang="nl-BE" dirty="0" smtClean="0"/>
              <a:t> OSM</a:t>
            </a:r>
          </a:p>
          <a:p>
            <a:endParaRPr lang="nl-BE" dirty="0"/>
          </a:p>
          <a:p>
            <a:r>
              <a:rPr lang="nl-BE" dirty="0" err="1" smtClean="0"/>
              <a:t>Validate</a:t>
            </a:r>
            <a:r>
              <a:rPr lang="nl-BE" dirty="0" smtClean="0"/>
              <a:t> OSM </a:t>
            </a:r>
            <a:r>
              <a:rPr lang="nl-BE" dirty="0" err="1" smtClean="0"/>
              <a:t>and</a:t>
            </a:r>
            <a:r>
              <a:rPr lang="nl-BE" dirty="0" smtClean="0"/>
              <a:t> call the copy </a:t>
            </a:r>
            <a:r>
              <a:rPr lang="nl-BE" dirty="0" err="1" smtClean="0"/>
              <a:t>authoritative</a:t>
            </a:r>
            <a:endParaRPr lang="nl-BE" dirty="0"/>
          </a:p>
        </p:txBody>
      </p:sp>
    </p:spTree>
    <p:extLst>
      <p:ext uri="{BB962C8B-B14F-4D97-AF65-F5344CB8AC3E}">
        <p14:creationId xmlns:p14="http://schemas.microsoft.com/office/powerpoint/2010/main" val="20972089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How </a:t>
            </a:r>
            <a:r>
              <a:rPr lang="nl-BE" dirty="0" err="1" smtClean="0"/>
              <a:t>to</a:t>
            </a:r>
            <a:r>
              <a:rPr lang="nl-BE" dirty="0" smtClean="0"/>
              <a:t> start</a:t>
            </a:r>
            <a:endParaRPr lang="nl-BE" dirty="0"/>
          </a:p>
        </p:txBody>
      </p:sp>
      <p:sp>
        <p:nvSpPr>
          <p:cNvPr id="3" name="Tijdelijke aanduiding voor inhoud 2"/>
          <p:cNvSpPr>
            <a:spLocks noGrp="1"/>
          </p:cNvSpPr>
          <p:nvPr>
            <p:ph idx="1"/>
          </p:nvPr>
        </p:nvSpPr>
        <p:spPr>
          <a:xfrm>
            <a:off x="457200" y="1600200"/>
            <a:ext cx="8229600" cy="4925144"/>
          </a:xfrm>
        </p:spPr>
        <p:txBody>
          <a:bodyPr>
            <a:normAutofit/>
          </a:bodyPr>
          <a:lstStyle/>
          <a:p>
            <a:r>
              <a:rPr lang="nl-BE" dirty="0" smtClean="0"/>
              <a:t>Read </a:t>
            </a:r>
            <a:r>
              <a:rPr lang="nl-BE" dirty="0" err="1" smtClean="0"/>
              <a:t>some</a:t>
            </a:r>
            <a:r>
              <a:rPr lang="nl-BE" dirty="0" smtClean="0"/>
              <a:t> </a:t>
            </a:r>
            <a:r>
              <a:rPr lang="nl-BE" dirty="0" err="1" smtClean="0"/>
              <a:t>use</a:t>
            </a:r>
            <a:r>
              <a:rPr lang="nl-BE" dirty="0"/>
              <a:t> </a:t>
            </a:r>
            <a:r>
              <a:rPr lang="nl-BE" dirty="0" smtClean="0"/>
              <a:t>cases, </a:t>
            </a:r>
            <a:r>
              <a:rPr lang="nl-BE" dirty="0" err="1" smtClean="0"/>
              <a:t>understand</a:t>
            </a:r>
            <a:r>
              <a:rPr lang="nl-BE" dirty="0" smtClean="0"/>
              <a:t> </a:t>
            </a:r>
            <a:r>
              <a:rPr lang="nl-BE" dirty="0" err="1" smtClean="0"/>
              <a:t>legal</a:t>
            </a:r>
            <a:r>
              <a:rPr lang="nl-BE" dirty="0" smtClean="0"/>
              <a:t> stuff: </a:t>
            </a:r>
            <a:r>
              <a:rPr lang="nl-BE" dirty="0" err="1" smtClean="0">
                <a:hlinkClick r:id="rId3"/>
              </a:rPr>
              <a:t>OpenStreetMap_for_Government</a:t>
            </a:r>
            <a:endParaRPr lang="nl-BE" dirty="0" smtClean="0"/>
          </a:p>
          <a:p>
            <a:endParaRPr lang="nl-BE" dirty="0"/>
          </a:p>
          <a:p>
            <a:r>
              <a:rPr lang="nl-BE" dirty="0" err="1" smtClean="0"/>
              <a:t>Use</a:t>
            </a:r>
            <a:r>
              <a:rPr lang="nl-BE" dirty="0" smtClean="0"/>
              <a:t> the map! </a:t>
            </a:r>
            <a:r>
              <a:rPr lang="nl-BE" dirty="0" err="1" smtClean="0"/>
              <a:t>Improve</a:t>
            </a:r>
            <a:r>
              <a:rPr lang="nl-BE" dirty="0" smtClean="0"/>
              <a:t> the map!</a:t>
            </a:r>
          </a:p>
          <a:p>
            <a:endParaRPr lang="nl-BE" dirty="0" smtClean="0"/>
          </a:p>
          <a:p>
            <a:r>
              <a:rPr lang="nl-BE" dirty="0" smtClean="0"/>
              <a:t>Contact </a:t>
            </a:r>
            <a:r>
              <a:rPr lang="nl-BE" dirty="0" smtClean="0">
                <a:hlinkClick r:id="rId4"/>
              </a:rPr>
              <a:t>talk mailing list</a:t>
            </a:r>
            <a:endParaRPr lang="nl-BE" dirty="0" smtClean="0"/>
          </a:p>
          <a:p>
            <a:endParaRPr lang="nl-BE" dirty="0" smtClean="0"/>
          </a:p>
          <a:p>
            <a:r>
              <a:rPr lang="nl-BE" dirty="0" err="1" smtClean="0"/>
              <a:t>Find</a:t>
            </a:r>
            <a:r>
              <a:rPr lang="nl-BE" dirty="0" smtClean="0"/>
              <a:t> </a:t>
            </a:r>
            <a:r>
              <a:rPr lang="nl-BE" dirty="0" err="1" smtClean="0"/>
              <a:t>your</a:t>
            </a:r>
            <a:r>
              <a:rPr lang="nl-BE" dirty="0" smtClean="0"/>
              <a:t> </a:t>
            </a:r>
            <a:r>
              <a:rPr lang="nl-BE" dirty="0" err="1" smtClean="0"/>
              <a:t>local</a:t>
            </a:r>
            <a:r>
              <a:rPr lang="nl-BE" dirty="0" smtClean="0"/>
              <a:t> community</a:t>
            </a:r>
          </a:p>
        </p:txBody>
      </p:sp>
    </p:spTree>
    <p:extLst>
      <p:ext uri="{BB962C8B-B14F-4D97-AF65-F5344CB8AC3E}">
        <p14:creationId xmlns:p14="http://schemas.microsoft.com/office/powerpoint/2010/main" val="20825939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In the </a:t>
            </a:r>
            <a:r>
              <a:rPr lang="nl-BE" dirty="0" err="1" smtClean="0"/>
              <a:t>age</a:t>
            </a:r>
            <a:r>
              <a:rPr lang="nl-BE" dirty="0" smtClean="0"/>
              <a:t> of big data?</a:t>
            </a:r>
            <a:endParaRPr lang="nl-BE" dirty="0"/>
          </a:p>
        </p:txBody>
      </p:sp>
      <p:sp>
        <p:nvSpPr>
          <p:cNvPr id="3" name="Tijdelijke aanduiding voor inhoud 2"/>
          <p:cNvSpPr>
            <a:spLocks noGrp="1"/>
          </p:cNvSpPr>
          <p:nvPr>
            <p:ph idx="1"/>
          </p:nvPr>
        </p:nvSpPr>
        <p:spPr>
          <a:xfrm>
            <a:off x="467544" y="1916833"/>
            <a:ext cx="8229600" cy="2736304"/>
          </a:xfrm>
        </p:spPr>
        <p:txBody>
          <a:bodyPr/>
          <a:lstStyle/>
          <a:p>
            <a:r>
              <a:rPr lang="nl-BE" dirty="0" smtClean="0"/>
              <a:t>We </a:t>
            </a:r>
            <a:r>
              <a:rPr lang="nl-BE" dirty="0" err="1" smtClean="0"/>
              <a:t>still</a:t>
            </a:r>
            <a:r>
              <a:rPr lang="nl-BE" dirty="0" smtClean="0"/>
              <a:t> </a:t>
            </a:r>
            <a:r>
              <a:rPr lang="nl-BE" dirty="0" err="1" smtClean="0"/>
              <a:t>need</a:t>
            </a:r>
            <a:r>
              <a:rPr lang="nl-BE" dirty="0" smtClean="0"/>
              <a:t> human </a:t>
            </a:r>
            <a:r>
              <a:rPr lang="nl-BE" dirty="0" err="1" smtClean="0"/>
              <a:t>eyes</a:t>
            </a:r>
            <a:endParaRPr lang="nl-BE" dirty="0" smtClean="0"/>
          </a:p>
          <a:p>
            <a:endParaRPr lang="nl-BE" dirty="0"/>
          </a:p>
          <a:p>
            <a:r>
              <a:rPr lang="nl-BE" dirty="0" smtClean="0"/>
              <a:t>An </a:t>
            </a:r>
            <a:r>
              <a:rPr lang="nl-BE" dirty="0" err="1" smtClean="0"/>
              <a:t>algorithm</a:t>
            </a:r>
            <a:r>
              <a:rPr lang="nl-BE" dirty="0" smtClean="0"/>
              <a:t>-empowered human is more </a:t>
            </a:r>
            <a:r>
              <a:rPr lang="nl-BE" dirty="0" err="1" smtClean="0"/>
              <a:t>powerfull</a:t>
            </a:r>
            <a:r>
              <a:rPr lang="nl-BE" dirty="0" smtClean="0"/>
              <a:t> </a:t>
            </a:r>
            <a:r>
              <a:rPr lang="nl-BE" dirty="0" err="1" smtClean="0"/>
              <a:t>than</a:t>
            </a:r>
            <a:r>
              <a:rPr lang="nl-BE" dirty="0" smtClean="0"/>
              <a:t> </a:t>
            </a:r>
            <a:r>
              <a:rPr lang="nl-BE" dirty="0" err="1" smtClean="0"/>
              <a:t>an</a:t>
            </a:r>
            <a:r>
              <a:rPr lang="nl-BE" dirty="0" smtClean="0"/>
              <a:t> </a:t>
            </a:r>
            <a:r>
              <a:rPr lang="nl-BE" dirty="0" err="1" smtClean="0"/>
              <a:t>algorithm</a:t>
            </a:r>
            <a:endParaRPr lang="nl-BE" dirty="0"/>
          </a:p>
        </p:txBody>
      </p:sp>
    </p:spTree>
    <p:extLst>
      <p:ext uri="{BB962C8B-B14F-4D97-AF65-F5344CB8AC3E}">
        <p14:creationId xmlns:p14="http://schemas.microsoft.com/office/powerpoint/2010/main" val="3378682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3563888" cy="1556792"/>
          </a:xfrm>
        </p:spPr>
        <p:txBody>
          <a:bodyPr>
            <a:normAutofit/>
          </a:bodyPr>
          <a:lstStyle/>
          <a:p>
            <a:r>
              <a:rPr lang="nl-BE" dirty="0" err="1" smtClean="0"/>
              <a:t>Belgian</a:t>
            </a:r>
            <a:r>
              <a:rPr lang="nl-BE" dirty="0" smtClean="0"/>
              <a:t/>
            </a:r>
            <a:br>
              <a:rPr lang="nl-BE" dirty="0" smtClean="0"/>
            </a:br>
            <a:r>
              <a:rPr lang="nl-BE" dirty="0" smtClean="0"/>
              <a:t> community</a:t>
            </a:r>
            <a:endParaRPr lang="nl-BE" dirty="0"/>
          </a:p>
        </p:txBody>
      </p:sp>
      <p:sp>
        <p:nvSpPr>
          <p:cNvPr id="3" name="Tijdelijke aanduiding voor inhoud 2"/>
          <p:cNvSpPr>
            <a:spLocks noGrp="1"/>
          </p:cNvSpPr>
          <p:nvPr>
            <p:ph idx="1"/>
          </p:nvPr>
        </p:nvSpPr>
        <p:spPr>
          <a:xfrm>
            <a:off x="395536" y="1772816"/>
            <a:ext cx="8229600" cy="4525963"/>
          </a:xfrm>
        </p:spPr>
        <p:txBody>
          <a:bodyPr/>
          <a:lstStyle/>
          <a:p>
            <a:r>
              <a:rPr lang="nl-BE" dirty="0" smtClean="0"/>
              <a:t>@</a:t>
            </a:r>
            <a:r>
              <a:rPr lang="nl-BE" dirty="0" err="1" smtClean="0"/>
              <a:t>osm_be</a:t>
            </a:r>
            <a:endParaRPr lang="nl-BE" dirty="0" smtClean="0"/>
          </a:p>
          <a:p>
            <a:endParaRPr lang="nl-BE" dirty="0" smtClean="0"/>
          </a:p>
          <a:p>
            <a:r>
              <a:rPr lang="nl-BE" dirty="0" smtClean="0"/>
              <a:t>www.osm.be</a:t>
            </a:r>
          </a:p>
          <a:p>
            <a:endParaRPr lang="nl-BE" dirty="0" smtClean="0"/>
          </a:p>
          <a:p>
            <a:r>
              <a:rPr lang="nl-BE" dirty="0" smtClean="0"/>
              <a:t>maptime.io/</a:t>
            </a:r>
            <a:r>
              <a:rPr lang="nl-BE" dirty="0" err="1" smtClean="0"/>
              <a:t>belgium</a:t>
            </a:r>
            <a:r>
              <a:rPr lang="nl-BE" dirty="0" smtClean="0"/>
              <a:t>/</a:t>
            </a:r>
          </a:p>
          <a:p>
            <a:endParaRPr lang="nl-BE" dirty="0" smtClean="0"/>
          </a:p>
          <a:p>
            <a:r>
              <a:rPr lang="nl-BE" dirty="0" smtClean="0"/>
              <a:t>community@osm.be</a:t>
            </a:r>
          </a:p>
        </p:txBody>
      </p:sp>
      <p:pic>
        <p:nvPicPr>
          <p:cNvPr id="1026" name="Picture 2" descr="http://www.osm.be/assets/images/commun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104731"/>
            <a:ext cx="5480917" cy="364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2014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6023"/>
            <a:ext cx="9144000" cy="4685953"/>
          </a:xfrm>
          <a:prstGeom prst="rect">
            <a:avLst/>
          </a:prstGeom>
        </p:spPr>
      </p:pic>
      <p:sp>
        <p:nvSpPr>
          <p:cNvPr id="2" name="Tekstvak 1"/>
          <p:cNvSpPr txBox="1"/>
          <p:nvPr/>
        </p:nvSpPr>
        <p:spPr>
          <a:xfrm>
            <a:off x="251520" y="6093296"/>
            <a:ext cx="580608" cy="369332"/>
          </a:xfrm>
          <a:prstGeom prst="rect">
            <a:avLst/>
          </a:prstGeom>
          <a:noFill/>
        </p:spPr>
        <p:txBody>
          <a:bodyPr wrap="none" rtlCol="0">
            <a:spAutoFit/>
          </a:bodyPr>
          <a:lstStyle/>
          <a:p>
            <a:r>
              <a:rPr lang="nl-BE" dirty="0" smtClean="0"/>
              <a:t>GRB</a:t>
            </a:r>
            <a:endParaRPr lang="nl-BE" dirty="0"/>
          </a:p>
        </p:txBody>
      </p:sp>
    </p:spTree>
    <p:extLst>
      <p:ext uri="{BB962C8B-B14F-4D97-AF65-F5344CB8AC3E}">
        <p14:creationId xmlns:p14="http://schemas.microsoft.com/office/powerpoint/2010/main" val="30926928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6023"/>
            <a:ext cx="9144000" cy="4685953"/>
          </a:xfrm>
          <a:prstGeom prst="rect">
            <a:avLst/>
          </a:prstGeom>
        </p:spPr>
      </p:pic>
      <p:pic>
        <p:nvPicPr>
          <p:cNvPr id="2" name="Afbeelding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86023"/>
            <a:ext cx="9144000" cy="4685953"/>
          </a:xfrm>
          <a:prstGeom prst="rect">
            <a:avLst/>
          </a:prstGeom>
        </p:spPr>
      </p:pic>
      <p:sp>
        <p:nvSpPr>
          <p:cNvPr id="3" name="Tekstvak 2"/>
          <p:cNvSpPr txBox="1"/>
          <p:nvPr/>
        </p:nvSpPr>
        <p:spPr>
          <a:xfrm>
            <a:off x="251520" y="6211696"/>
            <a:ext cx="1552797" cy="369332"/>
          </a:xfrm>
          <a:prstGeom prst="rect">
            <a:avLst/>
          </a:prstGeom>
          <a:noFill/>
        </p:spPr>
        <p:txBody>
          <a:bodyPr wrap="none" rtlCol="0">
            <a:spAutoFit/>
          </a:bodyPr>
          <a:lstStyle/>
          <a:p>
            <a:r>
              <a:rPr lang="nl-BE" dirty="0" smtClean="0"/>
              <a:t>Wegenregister</a:t>
            </a:r>
            <a:endParaRPr lang="nl-BE" dirty="0"/>
          </a:p>
        </p:txBody>
      </p:sp>
    </p:spTree>
    <p:extLst>
      <p:ext uri="{BB962C8B-B14F-4D97-AF65-F5344CB8AC3E}">
        <p14:creationId xmlns:p14="http://schemas.microsoft.com/office/powerpoint/2010/main" val="27672562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6023"/>
            <a:ext cx="9144000" cy="4685953"/>
          </a:xfrm>
          <a:prstGeom prst="rect">
            <a:avLst/>
          </a:prstGeom>
        </p:spPr>
      </p:pic>
      <p:pic>
        <p:nvPicPr>
          <p:cNvPr id="2" name="Afbeelding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86023"/>
            <a:ext cx="9144000" cy="4685953"/>
          </a:xfrm>
          <a:prstGeom prst="rect">
            <a:avLst/>
          </a:prstGeom>
        </p:spPr>
      </p:pic>
      <p:pic>
        <p:nvPicPr>
          <p:cNvPr id="3" name="Afbeelding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86023"/>
            <a:ext cx="9144000" cy="4685953"/>
          </a:xfrm>
          <a:prstGeom prst="rect">
            <a:avLst/>
          </a:prstGeom>
        </p:spPr>
      </p:pic>
      <p:sp>
        <p:nvSpPr>
          <p:cNvPr id="5" name="Tekstvak 4"/>
          <p:cNvSpPr txBox="1"/>
          <p:nvPr/>
        </p:nvSpPr>
        <p:spPr>
          <a:xfrm>
            <a:off x="380364" y="6228948"/>
            <a:ext cx="1400448" cy="369332"/>
          </a:xfrm>
          <a:prstGeom prst="rect">
            <a:avLst/>
          </a:prstGeom>
          <a:noFill/>
        </p:spPr>
        <p:txBody>
          <a:bodyPr wrap="none" rtlCol="0">
            <a:spAutoFit/>
          </a:bodyPr>
          <a:lstStyle/>
          <a:p>
            <a:r>
              <a:rPr lang="nl-BE" dirty="0" smtClean="0"/>
              <a:t>Trage Wegen</a:t>
            </a:r>
            <a:endParaRPr lang="nl-BE" dirty="0"/>
          </a:p>
        </p:txBody>
      </p:sp>
    </p:spTree>
    <p:extLst>
      <p:ext uri="{BB962C8B-B14F-4D97-AF65-F5344CB8AC3E}">
        <p14:creationId xmlns:p14="http://schemas.microsoft.com/office/powerpoint/2010/main" val="25633021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8341"/>
            <a:ext cx="9144000" cy="4081318"/>
          </a:xfrm>
          <a:prstGeom prst="rect">
            <a:avLst/>
          </a:prstGeom>
        </p:spPr>
      </p:pic>
    </p:spTree>
    <p:extLst>
      <p:ext uri="{BB962C8B-B14F-4D97-AF65-F5344CB8AC3E}">
        <p14:creationId xmlns:p14="http://schemas.microsoft.com/office/powerpoint/2010/main" val="28670246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fiek 4"/>
          <p:cNvGraphicFramePr>
            <a:graphicFrameLocks/>
          </p:cNvGraphicFramePr>
          <p:nvPr>
            <p:extLst>
              <p:ext uri="{D42A27DB-BD31-4B8C-83A1-F6EECF244321}">
                <p14:modId xmlns:p14="http://schemas.microsoft.com/office/powerpoint/2010/main" val="239640836"/>
              </p:ext>
            </p:extLst>
          </p:nvPr>
        </p:nvGraphicFramePr>
        <p:xfrm>
          <a:off x="0" y="0"/>
          <a:ext cx="9143999" cy="68579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15936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Interest </a:t>
            </a:r>
            <a:r>
              <a:rPr lang="nl-BE" dirty="0" err="1" smtClean="0"/>
              <a:t>doesn’t</a:t>
            </a:r>
            <a:r>
              <a:rPr lang="nl-BE" dirty="0" smtClean="0"/>
              <a:t> fade, </a:t>
            </a:r>
            <a:r>
              <a:rPr lang="nl-BE" dirty="0" err="1" smtClean="0"/>
              <a:t>it</a:t>
            </a:r>
            <a:r>
              <a:rPr lang="nl-BE" dirty="0" smtClean="0"/>
              <a:t> </a:t>
            </a:r>
            <a:r>
              <a:rPr lang="nl-BE" dirty="0" err="1" smtClean="0"/>
              <a:t>expands</a:t>
            </a:r>
            <a:endParaRPr lang="nl-BE" dirty="0"/>
          </a:p>
        </p:txBody>
      </p:sp>
      <p:pic>
        <p:nvPicPr>
          <p:cNvPr id="1026" name="Picture 2" descr="edits and grow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94" y="2276872"/>
            <a:ext cx="9086850" cy="275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083229"/>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1121</TotalTime>
  <Words>1716</Words>
  <Application>Microsoft Office PowerPoint</Application>
  <PresentationFormat>Diavoorstelling (4:3)</PresentationFormat>
  <Paragraphs>233</Paragraphs>
  <Slides>35</Slides>
  <Notes>29</Notes>
  <HiddenSlides>0</HiddenSlides>
  <MMClips>0</MMClips>
  <ScaleCrop>false</ScaleCrop>
  <HeadingPairs>
    <vt:vector size="4" baseType="variant">
      <vt:variant>
        <vt:lpstr>Thema</vt:lpstr>
      </vt:variant>
      <vt:variant>
        <vt:i4>1</vt:i4>
      </vt:variant>
      <vt:variant>
        <vt:lpstr>Diatitels</vt:lpstr>
      </vt:variant>
      <vt:variant>
        <vt:i4>35</vt:i4>
      </vt:variant>
    </vt:vector>
  </HeadingPairs>
  <TitlesOfParts>
    <vt:vector size="36" baseType="lpstr">
      <vt:lpstr>Kantoorthema</vt:lpstr>
      <vt:lpstr>OpenStreetMap and National Mapping</vt:lpstr>
      <vt:lpstr>Intro</vt:lpstr>
      <vt:lpstr>PowerPoint-presentatie</vt:lpstr>
      <vt:lpstr>PowerPoint-presentatie</vt:lpstr>
      <vt:lpstr>PowerPoint-presentatie</vt:lpstr>
      <vt:lpstr>PowerPoint-presentatie</vt:lpstr>
      <vt:lpstr>PowerPoint-presentatie</vt:lpstr>
      <vt:lpstr>PowerPoint-presentatie</vt:lpstr>
      <vt:lpstr>Interest doesn’t fade, it expands</vt:lpstr>
      <vt:lpstr>Belgian basics</vt:lpstr>
      <vt:lpstr>PowerPoint-presentatie</vt:lpstr>
      <vt:lpstr>PowerPoint-presentatie</vt:lpstr>
      <vt:lpstr>PowerPoint-presentatie</vt:lpstr>
      <vt:lpstr>Government VS OpenStreetMap</vt:lpstr>
      <vt:lpstr>What OSM wants from Government</vt:lpstr>
      <vt:lpstr>What’s in it for GOV?</vt:lpstr>
      <vt:lpstr>On Relevancy</vt:lpstr>
      <vt:lpstr>Relevancy in mapping</vt:lpstr>
      <vt:lpstr>PowerPoint-presentatie</vt:lpstr>
      <vt:lpstr>PowerPoint-presentatie</vt:lpstr>
      <vt:lpstr>PowerPoint-presentatie</vt:lpstr>
      <vt:lpstr>PowerPoint-presentatie</vt:lpstr>
      <vt:lpstr>PowerPoint-presentatie</vt:lpstr>
      <vt:lpstr>Staying relevant</vt:lpstr>
      <vt:lpstr>PowerPoint-presentatie</vt:lpstr>
      <vt:lpstr>Incorporating open data into OSM</vt:lpstr>
      <vt:lpstr>Integrating &amp;  enriching</vt:lpstr>
      <vt:lpstr>Encouraging integration?</vt:lpstr>
      <vt:lpstr>Do you really need private data?</vt:lpstr>
      <vt:lpstr>Or could you manage it within OSM?</vt:lpstr>
      <vt:lpstr>PowerPoint-presentatie</vt:lpstr>
      <vt:lpstr>Stepping it up</vt:lpstr>
      <vt:lpstr>How to start</vt:lpstr>
      <vt:lpstr>In the age of big data?</vt:lpstr>
      <vt:lpstr>Belgian  community</vt:lpstr>
    </vt:vector>
  </TitlesOfParts>
  <Company>Digipolis Antwerpen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Joost Schouppe</dc:creator>
  <cp:lastModifiedBy>Joost Schouppe</cp:lastModifiedBy>
  <cp:revision>47</cp:revision>
  <dcterms:created xsi:type="dcterms:W3CDTF">2017-02-08T15:22:20Z</dcterms:created>
  <dcterms:modified xsi:type="dcterms:W3CDTF">2017-04-03T08:58:29Z</dcterms:modified>
</cp:coreProperties>
</file>