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1.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2.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6.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7.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2"/>
  </p:sldMasterIdLst>
  <p:notesMasterIdLst>
    <p:notesMasterId r:id="rId36"/>
  </p:notesMasterIdLst>
  <p:handoutMasterIdLst>
    <p:handoutMasterId r:id="rId37"/>
  </p:handoutMasterIdLst>
  <p:sldIdLst>
    <p:sldId id="256" r:id="rId3"/>
    <p:sldId id="275" r:id="rId4"/>
    <p:sldId id="272" r:id="rId5"/>
    <p:sldId id="269" r:id="rId6"/>
    <p:sldId id="276" r:id="rId7"/>
    <p:sldId id="277" r:id="rId8"/>
    <p:sldId id="267" r:id="rId9"/>
    <p:sldId id="261" r:id="rId10"/>
    <p:sldId id="257" r:id="rId11"/>
    <p:sldId id="260" r:id="rId12"/>
    <p:sldId id="278" r:id="rId13"/>
    <p:sldId id="265" r:id="rId14"/>
    <p:sldId id="263" r:id="rId15"/>
    <p:sldId id="279" r:id="rId16"/>
    <p:sldId id="280" r:id="rId17"/>
    <p:sldId id="281" r:id="rId18"/>
    <p:sldId id="262" r:id="rId19"/>
    <p:sldId id="283" r:id="rId20"/>
    <p:sldId id="259" r:id="rId21"/>
    <p:sldId id="268" r:id="rId22"/>
    <p:sldId id="273" r:id="rId23"/>
    <p:sldId id="274" r:id="rId24"/>
    <p:sldId id="285" r:id="rId25"/>
    <p:sldId id="270" r:id="rId26"/>
    <p:sldId id="287" r:id="rId27"/>
    <p:sldId id="286" r:id="rId28"/>
    <p:sldId id="288" r:id="rId29"/>
    <p:sldId id="294" r:id="rId30"/>
    <p:sldId id="289" r:id="rId31"/>
    <p:sldId id="290" r:id="rId32"/>
    <p:sldId id="291" r:id="rId33"/>
    <p:sldId id="293" r:id="rId34"/>
    <p:sldId id="284" r:id="rId35"/>
  </p:sldIdLst>
  <p:sldSz cx="9144000" cy="5143500" type="screen16x9"/>
  <p:notesSz cx="6858000" cy="9144000"/>
  <p:custDataLst>
    <p:tags r:id="rId38"/>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92F6"/>
    <a:srgbClr val="FFE89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7" autoAdjust="0"/>
    <p:restoredTop sz="94660"/>
  </p:normalViewPr>
  <p:slideViewPr>
    <p:cSldViewPr>
      <p:cViewPr varScale="1">
        <p:scale>
          <a:sx n="122" d="100"/>
          <a:sy n="122" d="100"/>
        </p:scale>
        <p:origin x="90" y="360"/>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gs" Target="tags/tag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A7E6EE-AF41-4B39-9241-BDDA39DB795A}" type="datetimeFigureOut">
              <a:rPr lang="en-GB" smtClean="0"/>
              <a:t>04/04/2017</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9AEACA-E537-489A-A059-B3E08C48DA66}" type="slidenum">
              <a:rPr lang="en-GB" smtClean="0"/>
              <a:t>‹#›</a:t>
            </a:fld>
            <a:endParaRPr lang="en-GB" dirty="0"/>
          </a:p>
        </p:txBody>
      </p:sp>
    </p:spTree>
    <p:extLst>
      <p:ext uri="{BB962C8B-B14F-4D97-AF65-F5344CB8AC3E}">
        <p14:creationId xmlns:p14="http://schemas.microsoft.com/office/powerpoint/2010/main" val="30414898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B6292-2DB2-4B44-A89B-3A4E858C7F58}" type="datetimeFigureOut">
              <a:rPr lang="en-GB" smtClean="0"/>
              <a:t>04/04/2017</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206221-602F-4EFD-8ACB-A713C6667EFB}" type="slidenum">
              <a:rPr lang="en-GB" smtClean="0"/>
              <a:t>‹#›</a:t>
            </a:fld>
            <a:endParaRPr lang="en-GB" dirty="0"/>
          </a:p>
        </p:txBody>
      </p:sp>
    </p:spTree>
    <p:extLst>
      <p:ext uri="{BB962C8B-B14F-4D97-AF65-F5344CB8AC3E}">
        <p14:creationId xmlns:p14="http://schemas.microsoft.com/office/powerpoint/2010/main" val="2298646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5571FA7D-EC10-4DB9-A193-927CFC57EA7F}" type="slidenum">
              <a:rPr lang="fr-FR"/>
              <a:pPr/>
              <a:t>5</a:t>
            </a:fld>
            <a:endParaRPr lang="fr-FR"/>
          </a:p>
        </p:txBody>
      </p:sp>
      <p:sp>
        <p:nvSpPr>
          <p:cNvPr id="52226" name="Rectangle 2"/>
          <p:cNvSpPr txBox="1">
            <a:spLocks noGrp="1" noChangeArrowheads="1"/>
          </p:cNvSpPr>
          <p:nvPr/>
        </p:nvSpPr>
        <p:spPr bwMode="auto">
          <a:xfrm>
            <a:off x="0" y="0"/>
            <a:ext cx="4810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hangingPunct="0"/>
            <a:r>
              <a:rPr lang="de-CH" sz="1200"/>
              <a:t>Bezeichnung des Anlasses mit Datum bzw Geschäft / Vorhaben</a:t>
            </a:r>
          </a:p>
        </p:txBody>
      </p:sp>
      <p:sp>
        <p:nvSpPr>
          <p:cNvPr id="52227" name="Rectangle 3"/>
          <p:cNvSpPr txBox="1">
            <a:spLocks noGrp="1" noChangeArrowheads="1"/>
          </p:cNvSpPr>
          <p:nvPr/>
        </p:nvSpPr>
        <p:spPr bwMode="auto">
          <a:xfrm>
            <a:off x="5318125" y="0"/>
            <a:ext cx="1539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eaLnBrk="0" hangingPunct="0"/>
            <a:r>
              <a:rPr lang="de-CH" sz="1200"/>
              <a:t>Stand TT.MM.JJ</a:t>
            </a:r>
          </a:p>
        </p:txBody>
      </p:sp>
      <p:sp>
        <p:nvSpPr>
          <p:cNvPr id="52228" name="Rectangle 6"/>
          <p:cNvSpPr txBox="1">
            <a:spLocks noGrp="1" noChangeAspect="1" noChangeArrowheads="1"/>
          </p:cNvSpPr>
          <p:nvPr/>
        </p:nvSpPr>
        <p:spPr bwMode="auto">
          <a:xfrm>
            <a:off x="0" y="8686800"/>
            <a:ext cx="4518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hangingPunct="0"/>
            <a:r>
              <a:rPr lang="de-CH" sz="1200"/>
              <a:t>Bereich</a:t>
            </a:r>
          </a:p>
        </p:txBody>
      </p:sp>
      <p:sp>
        <p:nvSpPr>
          <p:cNvPr id="52229" name="Rectangle 7"/>
          <p:cNvSpPr txBox="1">
            <a:spLocks noGrp="1" noChangeArrowheads="1"/>
          </p:cNvSpPr>
          <p:nvPr/>
        </p:nvSpPr>
        <p:spPr bwMode="auto">
          <a:xfrm>
            <a:off x="5535613" y="8686800"/>
            <a:ext cx="1322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eaLnBrk="0" hangingPunct="0"/>
            <a:fld id="{00792F29-5B5D-4812-9B3F-DD5EBA845A5C}" type="slidenum">
              <a:rPr lang="de-CH" sz="1200"/>
              <a:pPr algn="r" eaLnBrk="0" hangingPunct="0"/>
              <a:t>5</a:t>
            </a:fld>
            <a:endParaRPr lang="de-CH" sz="1200"/>
          </a:p>
        </p:txBody>
      </p:sp>
      <p:sp>
        <p:nvSpPr>
          <p:cNvPr id="52230" name="Rectangle 2"/>
          <p:cNvSpPr>
            <a:spLocks noGrp="1" noRot="1" noChangeAspect="1" noChangeArrowheads="1" noTextEdit="1"/>
          </p:cNvSpPr>
          <p:nvPr>
            <p:ph type="sldImg"/>
          </p:nvPr>
        </p:nvSpPr>
        <p:spPr>
          <a:xfrm>
            <a:off x="585788" y="798513"/>
            <a:ext cx="5684837" cy="3198812"/>
          </a:xfrm>
          <a:ln/>
        </p:spPr>
      </p:sp>
      <p:sp>
        <p:nvSpPr>
          <p:cNvPr id="52231" name="Rectangle 3"/>
          <p:cNvSpPr>
            <a:spLocks noGrp="1" noChangeArrowheads="1"/>
          </p:cNvSpPr>
          <p:nvPr>
            <p:ph type="body" idx="1"/>
          </p:nvPr>
        </p:nvSpPr>
        <p:spPr>
          <a:xfrm>
            <a:off x="915988" y="4357688"/>
            <a:ext cx="5026025" cy="4135437"/>
          </a:xfrm>
        </p:spPr>
        <p:txBody>
          <a:bodyPr lIns="91430" tIns="45716" rIns="91430" bIns="45716"/>
          <a:lstStyle/>
          <a:p>
            <a:pPr defTabSz="762000"/>
            <a:endParaRPr lang="fr-FR" dirty="0"/>
          </a:p>
        </p:txBody>
      </p:sp>
    </p:spTree>
    <p:extLst>
      <p:ext uri="{BB962C8B-B14F-4D97-AF65-F5344CB8AC3E}">
        <p14:creationId xmlns:p14="http://schemas.microsoft.com/office/powerpoint/2010/main" val="2827830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03213" y="742950"/>
            <a:ext cx="4441825" cy="2498725"/>
          </a:xfrm>
        </p:spPr>
      </p:sp>
      <p:sp>
        <p:nvSpPr>
          <p:cNvPr id="3" name="Espace réservé des commentair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3B0D1700-42C1-436B-A0AE-CF5F9294E079}" type="slidenum">
              <a:rPr lang="en-GB" smtClean="0"/>
              <a:t>11</a:t>
            </a:fld>
            <a:endParaRPr lang="en-GB" dirty="0"/>
          </a:p>
        </p:txBody>
      </p:sp>
    </p:spTree>
    <p:extLst>
      <p:ext uri="{BB962C8B-B14F-4D97-AF65-F5344CB8AC3E}">
        <p14:creationId xmlns:p14="http://schemas.microsoft.com/office/powerpoint/2010/main" val="3145653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commentaires 2"/>
          <p:cNvSpPr>
            <a:spLocks noGrp="1"/>
          </p:cNvSpPr>
          <p:nvPr>
            <p:ph type="body" idx="1"/>
          </p:nvPr>
        </p:nvSpPr>
        <p:spPr/>
        <p:txBody>
          <a:bodyPr/>
          <a:lstStyle/>
          <a:p>
            <a:r>
              <a:rPr lang="en-GB" altLang="fr-FR" smtClean="0"/>
              <a:t>After synchronisation at night, my comment is copied as a point in the central revision layer with the status not assigned. The information can now be dispatched to the responsible production group. The status change in activated.</a:t>
            </a:r>
          </a:p>
          <a:p>
            <a:endParaRPr lang="en-GB"/>
          </a:p>
        </p:txBody>
      </p:sp>
      <p:sp>
        <p:nvSpPr>
          <p:cNvPr id="4" name="Espace réservé du numéro de diapositive 3"/>
          <p:cNvSpPr>
            <a:spLocks noGrp="1"/>
          </p:cNvSpPr>
          <p:nvPr>
            <p:ph type="sldNum" sz="quarter" idx="10"/>
          </p:nvPr>
        </p:nvSpPr>
        <p:spPr/>
        <p:txBody>
          <a:bodyPr/>
          <a:lstStyle/>
          <a:p>
            <a:fld id="{3B0D1700-42C1-436B-A0AE-CF5F9294E079}" type="slidenum">
              <a:rPr lang="en-GB" smtClean="0"/>
              <a:pPr/>
              <a:t>14</a:t>
            </a:fld>
            <a:endParaRPr lang="en-GB" dirty="0"/>
          </a:p>
        </p:txBody>
      </p:sp>
      <p:sp>
        <p:nvSpPr>
          <p:cNvPr id="7" name="Espace réservé de l'image des diapositives 6"/>
          <p:cNvSpPr>
            <a:spLocks noGrp="1" noRot="1" noChangeAspect="1"/>
          </p:cNvSpPr>
          <p:nvPr>
            <p:ph type="sldImg"/>
          </p:nvPr>
        </p:nvSpPr>
        <p:spPr>
          <a:xfrm>
            <a:off x="303213" y="742950"/>
            <a:ext cx="4441825" cy="2498725"/>
          </a:xfrm>
        </p:spPr>
      </p:sp>
    </p:spTree>
    <p:extLst>
      <p:ext uri="{BB962C8B-B14F-4D97-AF65-F5344CB8AC3E}">
        <p14:creationId xmlns:p14="http://schemas.microsoft.com/office/powerpoint/2010/main" val="3130366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commentaires 2"/>
          <p:cNvSpPr>
            <a:spLocks noGrp="1"/>
          </p:cNvSpPr>
          <p:nvPr>
            <p:ph type="body" idx="1"/>
          </p:nvPr>
        </p:nvSpPr>
        <p:spPr/>
        <p:txBody>
          <a:bodyPr/>
          <a:lstStyle/>
          <a:p>
            <a:r>
              <a:rPr lang="en-GB" smtClean="0"/>
              <a:t>The Status change from activated into completed</a:t>
            </a:r>
            <a:endParaRPr lang="en-GB"/>
          </a:p>
        </p:txBody>
      </p:sp>
      <p:sp>
        <p:nvSpPr>
          <p:cNvPr id="4" name="Espace réservé du numéro de diapositive 3"/>
          <p:cNvSpPr>
            <a:spLocks noGrp="1"/>
          </p:cNvSpPr>
          <p:nvPr>
            <p:ph type="sldNum" sz="quarter" idx="10"/>
          </p:nvPr>
        </p:nvSpPr>
        <p:spPr/>
        <p:txBody>
          <a:bodyPr/>
          <a:lstStyle/>
          <a:p>
            <a:fld id="{3B0D1700-42C1-436B-A0AE-CF5F9294E079}" type="slidenum">
              <a:rPr lang="en-GB" smtClean="0"/>
              <a:pPr/>
              <a:t>15</a:t>
            </a:fld>
            <a:endParaRPr lang="en-GB" dirty="0"/>
          </a:p>
        </p:txBody>
      </p:sp>
      <p:sp>
        <p:nvSpPr>
          <p:cNvPr id="7" name="Espace réservé de l'image des diapositives 6"/>
          <p:cNvSpPr>
            <a:spLocks noGrp="1" noRot="1" noChangeAspect="1"/>
          </p:cNvSpPr>
          <p:nvPr>
            <p:ph type="sldImg"/>
          </p:nvPr>
        </p:nvSpPr>
        <p:spPr/>
      </p:sp>
    </p:spTree>
    <p:extLst>
      <p:ext uri="{BB962C8B-B14F-4D97-AF65-F5344CB8AC3E}">
        <p14:creationId xmlns:p14="http://schemas.microsoft.com/office/powerpoint/2010/main" val="642594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3B0D1700-42C1-436B-A0AE-CF5F9294E079}" type="slidenum">
              <a:rPr lang="en-GB" smtClean="0"/>
              <a:t>16</a:t>
            </a:fld>
            <a:endParaRPr lang="en-GB" dirty="0"/>
          </a:p>
        </p:txBody>
      </p:sp>
    </p:spTree>
    <p:extLst>
      <p:ext uri="{BB962C8B-B14F-4D97-AF65-F5344CB8AC3E}">
        <p14:creationId xmlns:p14="http://schemas.microsoft.com/office/powerpoint/2010/main" val="608809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03213" y="742950"/>
            <a:ext cx="4441825" cy="2498725"/>
          </a:xfrm>
        </p:spPr>
      </p:sp>
      <p:sp>
        <p:nvSpPr>
          <p:cNvPr id="3" name="Espace réservé des commentair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3B0D1700-42C1-436B-A0AE-CF5F9294E079}" type="slidenum">
              <a:rPr lang="en-GB" smtClean="0"/>
              <a:t>18</a:t>
            </a:fld>
            <a:endParaRPr lang="en-GB" dirty="0"/>
          </a:p>
        </p:txBody>
      </p:sp>
    </p:spTree>
    <p:extLst>
      <p:ext uri="{BB962C8B-B14F-4D97-AF65-F5344CB8AC3E}">
        <p14:creationId xmlns:p14="http://schemas.microsoft.com/office/powerpoint/2010/main" val="152604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Kopfzeilenplatzhalter 3"/>
          <p:cNvSpPr>
            <a:spLocks noGrp="1"/>
          </p:cNvSpPr>
          <p:nvPr>
            <p:ph type="hdr" sz="quarter" idx="10"/>
          </p:nvPr>
        </p:nvSpPr>
        <p:spPr/>
        <p:txBody>
          <a:bodyPr/>
          <a:lstStyle/>
          <a:p>
            <a:pPr>
              <a:defRPr/>
            </a:pPr>
            <a:r>
              <a:rPr lang="de-CH" smtClean="0"/>
              <a:t>Bezeichnung des Anlasses mit Datum bzw Geschäft / Vorhaben</a:t>
            </a:r>
            <a:endParaRPr lang="de-CH"/>
          </a:p>
        </p:txBody>
      </p:sp>
      <p:sp>
        <p:nvSpPr>
          <p:cNvPr id="5" name="Datumsplatzhalter 4"/>
          <p:cNvSpPr>
            <a:spLocks noGrp="1"/>
          </p:cNvSpPr>
          <p:nvPr>
            <p:ph type="dt" idx="11"/>
          </p:nvPr>
        </p:nvSpPr>
        <p:spPr/>
        <p:txBody>
          <a:bodyPr/>
          <a:lstStyle/>
          <a:p>
            <a:pPr>
              <a:defRPr/>
            </a:pPr>
            <a:r>
              <a:rPr lang="de-CH" smtClean="0"/>
              <a:t>Stand TT.MM.JJ</a:t>
            </a:r>
            <a:endParaRPr lang="de-CH"/>
          </a:p>
        </p:txBody>
      </p:sp>
      <p:sp>
        <p:nvSpPr>
          <p:cNvPr id="6" name="Fußzeilenplatzhalter 5"/>
          <p:cNvSpPr>
            <a:spLocks noGrp="1"/>
          </p:cNvSpPr>
          <p:nvPr>
            <p:ph type="ftr" sz="quarter" idx="12"/>
          </p:nvPr>
        </p:nvSpPr>
        <p:spPr/>
        <p:txBody>
          <a:bodyPr/>
          <a:lstStyle/>
          <a:p>
            <a:pPr>
              <a:defRPr/>
            </a:pPr>
            <a:r>
              <a:rPr lang="de-CH" smtClean="0"/>
              <a:t>Bereich</a:t>
            </a:r>
            <a:endParaRPr lang="de-CH"/>
          </a:p>
        </p:txBody>
      </p:sp>
      <p:sp>
        <p:nvSpPr>
          <p:cNvPr id="7" name="Foliennummernplatzhalter 6"/>
          <p:cNvSpPr>
            <a:spLocks noGrp="1"/>
          </p:cNvSpPr>
          <p:nvPr>
            <p:ph type="sldNum" sz="quarter" idx="13"/>
          </p:nvPr>
        </p:nvSpPr>
        <p:spPr/>
        <p:txBody>
          <a:bodyPr/>
          <a:lstStyle/>
          <a:p>
            <a:pPr>
              <a:defRPr/>
            </a:pPr>
            <a:fld id="{B1B56F9F-D254-4835-A273-615C002E4D21}" type="slidenum">
              <a:rPr lang="de-CH" altLang="de-DE" smtClean="0"/>
              <a:pPr>
                <a:defRPr/>
              </a:pPr>
              <a:t>19</a:t>
            </a:fld>
            <a:endParaRPr lang="de-CH" altLang="de-DE"/>
          </a:p>
        </p:txBody>
      </p:sp>
    </p:spTree>
    <p:extLst>
      <p:ext uri="{BB962C8B-B14F-4D97-AF65-F5344CB8AC3E}">
        <p14:creationId xmlns:p14="http://schemas.microsoft.com/office/powerpoint/2010/main" val="135232209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7.xml"/><Relationship Id="rId7" Type="http://schemas.openxmlformats.org/officeDocument/2006/relationships/image" Target="../media/image1.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Master" Target="../slideMasters/slideMaster1.xml"/><Relationship Id="rId5" Type="http://schemas.openxmlformats.org/officeDocument/2006/relationships/tags" Target="../tags/tag9.xml"/><Relationship Id="rId10" Type="http://schemas.openxmlformats.org/officeDocument/2006/relationships/image" Target="../media/image4.emf"/><Relationship Id="rId4" Type="http://schemas.openxmlformats.org/officeDocument/2006/relationships/tags" Target="../tags/tag8.xml"/><Relationship Id="rId9" Type="http://schemas.openxmlformats.org/officeDocument/2006/relationships/image" Target="../media/image3.gif"/></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2.xml"/><Relationship Id="rId7"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pic>
        <p:nvPicPr>
          <p:cNvPr id="2056" name="Picture 8" descr="Image result for crowd"/>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644566" y="3187214"/>
            <a:ext cx="2419720" cy="19236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custDataLst>
              <p:tags r:id="rId1"/>
            </p:custDataLst>
          </p:nvPr>
        </p:nvSpPr>
        <p:spPr>
          <a:xfrm>
            <a:off x="1188496" y="749389"/>
            <a:ext cx="7848000" cy="1938992"/>
          </a:xfrm>
          <a:prstGeom prst="rect">
            <a:avLst/>
          </a:prstGeom>
          <a:noFill/>
        </p:spPr>
        <p:txBody>
          <a:bodyPr wrap="square" rtlCol="0" anchor="ctr">
            <a:spAutoFit/>
          </a:bodyPr>
          <a:lstStyle/>
          <a:p>
            <a:pPr>
              <a:lnSpc>
                <a:spcPct val="100000"/>
              </a:lnSpc>
              <a:spcBef>
                <a:spcPts val="0"/>
              </a:spcBef>
              <a:defRPr/>
            </a:pPr>
            <a:r>
              <a:rPr lang="en-US" sz="4000" b="1" smtClean="0">
                <a:latin typeface="Arial" pitchFamily="34" charset="0"/>
                <a:cs typeface="Arial" pitchFamily="34" charset="0"/>
              </a:rPr>
              <a:t>NMCA Challenges in Crowdsourcing and VGI - swisstopo</a:t>
            </a:r>
            <a:endParaRPr lang="en-GB" sz="4000" b="1" dirty="0" smtClean="0">
              <a:latin typeface="Arial" pitchFamily="34" charset="0"/>
              <a:cs typeface="Arial" pitchFamily="34" charset="0"/>
            </a:endParaRPr>
          </a:p>
        </p:txBody>
      </p:sp>
      <p:sp>
        <p:nvSpPr>
          <p:cNvPr id="6" name="TextBox 5"/>
          <p:cNvSpPr txBox="1"/>
          <p:nvPr>
            <p:custDataLst>
              <p:tags r:id="rId2"/>
            </p:custDataLst>
          </p:nvPr>
        </p:nvSpPr>
        <p:spPr>
          <a:xfrm>
            <a:off x="1195536" y="2787775"/>
            <a:ext cx="6400800" cy="954107"/>
          </a:xfrm>
          <a:prstGeom prst="rect">
            <a:avLst/>
          </a:prstGeom>
          <a:noFill/>
        </p:spPr>
        <p:txBody>
          <a:bodyPr wrap="square" rtlCol="0" anchor="t">
            <a:spAutoFit/>
          </a:bodyPr>
          <a:lstStyle/>
          <a:p>
            <a:pPr>
              <a:lnSpc>
                <a:spcPct val="100000"/>
              </a:lnSpc>
              <a:spcBef>
                <a:spcPts val="672"/>
              </a:spcBef>
              <a:defRPr/>
            </a:pPr>
            <a:r>
              <a:rPr lang="en-US" sz="2800" b="0" smtClean="0">
                <a:latin typeface="Arial" pitchFamily="34" charset="0"/>
                <a:cs typeface="Arial" pitchFamily="34" charset="0"/>
              </a:rPr>
              <a:t>Crowdsourcing in National Mapping / April, 3rd-4th 2017</a:t>
            </a:r>
            <a:endParaRPr lang="en-GB" sz="2800" b="0" dirty="0" smtClean="0">
              <a:latin typeface="Arial" pitchFamily="34" charset="0"/>
              <a:cs typeface="Arial" pitchFamily="34" charset="0"/>
            </a:endParaRPr>
          </a:p>
        </p:txBody>
      </p:sp>
      <p:sp>
        <p:nvSpPr>
          <p:cNvPr id="9" name="TextBox 8"/>
          <p:cNvSpPr txBox="1"/>
          <p:nvPr>
            <p:custDataLst>
              <p:tags r:id="rId3"/>
            </p:custDataLst>
          </p:nvPr>
        </p:nvSpPr>
        <p:spPr>
          <a:xfrm>
            <a:off x="1224001" y="4018816"/>
            <a:ext cx="6400800" cy="920765"/>
          </a:xfrm>
          <a:prstGeom prst="rect">
            <a:avLst/>
          </a:prstGeom>
          <a:noFill/>
        </p:spPr>
        <p:txBody>
          <a:bodyPr wrap="square" rtlCol="0" anchor="t">
            <a:spAutoFit/>
          </a:bodyPr>
          <a:lstStyle/>
          <a:p>
            <a:pPr>
              <a:lnSpc>
                <a:spcPct val="100000"/>
              </a:lnSpc>
              <a:spcBef>
                <a:spcPts val="672"/>
              </a:spcBef>
              <a:defRPr/>
            </a:pPr>
            <a:r>
              <a:rPr lang="en-US" sz="2400" b="0" smtClean="0">
                <a:latin typeface="Arial" pitchFamily="34" charset="0"/>
                <a:cs typeface="Arial" pitchFamily="34" charset="0"/>
              </a:rPr>
              <a:t>Tobias Kellenberger
</a:t>
            </a:r>
            <a:endParaRPr lang="en-GB" sz="2400" b="0" dirty="0" smtClean="0">
              <a:latin typeface="Arial" pitchFamily="34" charset="0"/>
              <a:cs typeface="Arial" pitchFamily="34" charset="0"/>
            </a:endParaRPr>
          </a:p>
        </p:txBody>
      </p:sp>
      <p:sp>
        <p:nvSpPr>
          <p:cNvPr id="11" name="Text Box 4"/>
          <p:cNvSpPr txBox="1">
            <a:spLocks noChangeArrowheads="1"/>
          </p:cNvSpPr>
          <p:nvPr>
            <p:custDataLst>
              <p:tags r:id="rId4"/>
            </p:custDataLst>
          </p:nvPr>
        </p:nvSpPr>
        <p:spPr bwMode="auto">
          <a:xfrm>
            <a:off x="4560888" y="283411"/>
            <a:ext cx="36115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nSpc>
                <a:spcPts val="1200"/>
              </a:lnSpc>
              <a:spcBef>
                <a:spcPts val="0"/>
              </a:spcBef>
              <a:defRPr/>
            </a:pPr>
            <a:r>
              <a:rPr lang="en-US" sz="900" b="1" smtClean="0"/>
              <a:t>
Federal Office of Topography swisstopo
</a:t>
            </a:r>
            <a:endParaRPr lang="en-GB" sz="900" b="1" dirty="0" smtClean="0"/>
          </a:p>
        </p:txBody>
      </p:sp>
      <p:sp>
        <p:nvSpPr>
          <p:cNvPr id="12" name="Text Box 4"/>
          <p:cNvSpPr txBox="1">
            <a:spLocks noChangeArrowheads="1"/>
          </p:cNvSpPr>
          <p:nvPr>
            <p:custDataLst>
              <p:tags r:id="rId5"/>
            </p:custDataLst>
          </p:nvPr>
        </p:nvSpPr>
        <p:spPr bwMode="auto">
          <a:xfrm>
            <a:off x="4561200" y="282005"/>
            <a:ext cx="36115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nSpc>
                <a:spcPts val="1200"/>
              </a:lnSpc>
              <a:spcBef>
                <a:spcPts val="0"/>
              </a:spcBef>
              <a:defRPr/>
            </a:pPr>
            <a:r>
              <a:rPr lang="en-GB" sz="900" b="0" smtClean="0">
                <a:latin typeface="Arial" pitchFamily="34" charset="0"/>
                <a:cs typeface="Arial" pitchFamily="34" charset="0"/>
              </a:rPr>
              <a:t>
</a:t>
            </a:r>
            <a:endParaRPr lang="en-GB" sz="900" b="0" dirty="0" smtClean="0">
              <a:latin typeface="Arial" pitchFamily="34" charset="0"/>
              <a:cs typeface="Arial" pitchFamily="34" charset="0"/>
            </a:endParaRPr>
          </a:p>
        </p:txBody>
      </p:sp>
      <p:pic>
        <p:nvPicPr>
          <p:cNvPr id="14" name="Picture 5" descr="Schweiz_Eidgenossen_rg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7100" y="267494"/>
            <a:ext cx="19812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9"/>
          <p:cNvPicPr>
            <a:picLocks noChangeAspect="1"/>
          </p:cNvPicPr>
          <p:nvPr/>
        </p:nvPicPr>
        <p:blipFill rotWithShape="1">
          <a:blip r:embed="rId9" cstate="print">
            <a:extLst>
              <a:ext uri="{28A0092B-C50C-407E-A947-70E740481C1C}">
                <a14:useLocalDpi xmlns:a14="http://schemas.microsoft.com/office/drawing/2010/main" val="0"/>
              </a:ext>
            </a:extLst>
          </a:blip>
          <a:srcRect l="2" r="4657"/>
          <a:stretch/>
        </p:blipFill>
        <p:spPr>
          <a:xfrm>
            <a:off x="1" y="1563638"/>
            <a:ext cx="1224000" cy="2304256"/>
          </a:xfrm>
          <a:prstGeom prst="rect">
            <a:avLst/>
          </a:prstGeom>
        </p:spPr>
      </p:pic>
      <p:pic>
        <p:nvPicPr>
          <p:cNvPr id="3" name="Picture 2"/>
          <p:cNvPicPr>
            <a:picLocks noChangeAspect="1"/>
          </p:cNvPicPr>
          <p:nvPr userDrawn="1"/>
        </p:nvPicPr>
        <p:blipFill>
          <a:blip r:embed="rId10">
            <a:clrChange>
              <a:clrFrom>
                <a:srgbClr val="FFFFFF"/>
              </a:clrFrom>
              <a:clrTo>
                <a:srgbClr val="FFFFFF">
                  <a:alpha val="0"/>
                </a:srgbClr>
              </a:clrTo>
            </a:clrChange>
          </a:blip>
          <a:stretch>
            <a:fillRect/>
          </a:stretch>
        </p:blipFill>
        <p:spPr>
          <a:xfrm>
            <a:off x="6664260" y="4219819"/>
            <a:ext cx="2400026" cy="923681"/>
          </a:xfrm>
          <a:prstGeom prst="rect">
            <a:avLst/>
          </a:prstGeom>
        </p:spPr>
      </p:pic>
    </p:spTree>
    <p:extLst>
      <p:ext uri="{BB962C8B-B14F-4D97-AF65-F5344CB8AC3E}">
        <p14:creationId xmlns:p14="http://schemas.microsoft.com/office/powerpoint/2010/main" val="318759233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1296000" y="229500"/>
            <a:ext cx="7488000" cy="614058"/>
          </a:xfrm>
        </p:spPr>
        <p:txBody>
          <a:bodyPr wrap="square" lIns="0" tIns="0" rIns="0" bIns="0" anchor="t"/>
          <a:lstStyle>
            <a:lvl1pPr>
              <a:lnSpc>
                <a:spcPts val="3100"/>
              </a:lnSpc>
              <a:spcAft>
                <a:spcPts val="3600"/>
              </a:spcAft>
              <a:defRPr baseline="0"/>
            </a:lvl1pPr>
          </a:lstStyle>
          <a:p>
            <a:r>
              <a:rPr lang="en-GB" dirty="0" smtClean="0"/>
              <a:t>Click to edit Master title style</a:t>
            </a:r>
            <a:endParaRPr lang="en-GB" dirty="0"/>
          </a:p>
        </p:txBody>
      </p:sp>
      <p:sp>
        <p:nvSpPr>
          <p:cNvPr id="3" name="Inhaltsplatzhalter 2"/>
          <p:cNvSpPr>
            <a:spLocks noGrp="1"/>
          </p:cNvSpPr>
          <p:nvPr>
            <p:ph idx="1"/>
            <p:custDataLst>
              <p:tags r:id="rId2"/>
            </p:custDataLst>
          </p:nvPr>
        </p:nvSpPr>
        <p:spPr>
          <a:xfrm>
            <a:off x="1296000" y="1065001"/>
            <a:ext cx="7488000" cy="3450965"/>
          </a:xfrm>
        </p:spPr>
        <p:txBody>
          <a:bodyPr lIns="0" tIns="0" rIns="0" bIns="0">
            <a:noAutofit/>
          </a:bodyPr>
          <a:lstStyle>
            <a:lvl1pPr marL="252000" indent="-252000">
              <a:spcBef>
                <a:spcPts val="0"/>
              </a:spcBef>
              <a:defRPr sz="2100"/>
            </a:lvl1pPr>
            <a:lvl2pPr marL="540000" indent="-252000">
              <a:spcBef>
                <a:spcPts val="0"/>
              </a:spcBef>
              <a:buFont typeface="Arial" pitchFamily="34" charset="0"/>
              <a:buChar char="•"/>
              <a:defRPr sz="2100"/>
            </a:lvl2pPr>
            <a:lvl3pPr marL="828000" indent="-252000">
              <a:spcBef>
                <a:spcPts val="0"/>
              </a:spcBef>
              <a:defRPr sz="2100"/>
            </a:lvl3pPr>
            <a:lvl4pPr marL="1116000" indent="-252000">
              <a:spcBef>
                <a:spcPts val="0"/>
              </a:spcBef>
              <a:buFont typeface="Arial" pitchFamily="34" charset="0"/>
              <a:buChar char="•"/>
              <a:defRPr sz="2100"/>
            </a:lvl4pPr>
            <a:lvl5pPr marL="1404000" indent="-252000">
              <a:spcBef>
                <a:spcPts val="0"/>
              </a:spcBef>
              <a:buFont typeface="Arial" pitchFamily="34" charset="0"/>
              <a:buChar char="•"/>
              <a:defRPr sz="21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7" name="Slide Number Placeholder 6"/>
          <p:cNvSpPr>
            <a:spLocks noGrp="1"/>
          </p:cNvSpPr>
          <p:nvPr>
            <p:ph type="sldNum" sz="quarter" idx="10"/>
            <p:custDataLst>
              <p:tags r:id="rId3"/>
            </p:custDataLst>
          </p:nvPr>
        </p:nvSpPr>
        <p:spPr>
          <a:xfrm>
            <a:off x="8172400" y="4741200"/>
            <a:ext cx="611600" cy="273844"/>
          </a:xfrm>
        </p:spPr>
        <p:txBody>
          <a:bodyPr lIns="0" tIns="0" rIns="0" bIns="0" anchor="t" anchorCtr="0"/>
          <a:lstStyle>
            <a:lvl1pPr>
              <a:defRPr sz="900" b="0">
                <a:latin typeface="Arial" pitchFamily="34" charset="0"/>
                <a:cs typeface="Arial" pitchFamily="34" charset="0"/>
              </a:defRPr>
            </a:lvl1pPr>
          </a:lstStyle>
          <a:p>
            <a:fld id="{3111FE93-51A2-4199-9482-6BD7F3503D0F}" type="slidenum">
              <a:rPr lang="en-GB" smtClean="0"/>
              <a:t>‹#›</a:t>
            </a:fld>
            <a:endParaRPr lang="en-GB" dirty="0"/>
          </a:p>
        </p:txBody>
      </p:sp>
      <p:sp>
        <p:nvSpPr>
          <p:cNvPr id="9" name="TextBox 8"/>
          <p:cNvSpPr txBox="1">
            <a:spLocks/>
          </p:cNvSpPr>
          <p:nvPr>
            <p:custDataLst>
              <p:tags r:id="rId4"/>
            </p:custDataLst>
          </p:nvPr>
        </p:nvSpPr>
        <p:spPr>
          <a:xfrm>
            <a:off x="5569200" y="4625100"/>
            <a:ext cx="3996080" cy="295530"/>
          </a:xfrm>
          <a:prstGeom prst="rect">
            <a:avLst/>
          </a:prstGeom>
          <a:noFill/>
        </p:spPr>
        <p:txBody>
          <a:bodyPr wrap="square" lIns="0" tIns="0" rIns="0" bIns="0" rtlCol="0">
            <a:spAutoFit/>
          </a:bodyPr>
          <a:lstStyle/>
          <a:p>
            <a:pPr marL="0" marR="0" indent="0" algn="l" defTabSz="914400" rtl="0" eaLnBrk="1" fontAlgn="auto" latinLnBrk="0" hangingPunct="1">
              <a:lnSpc>
                <a:spcPts val="1200"/>
              </a:lnSpc>
              <a:spcBef>
                <a:spcPts val="0"/>
              </a:spcBef>
              <a:spcAft>
                <a:spcPts val="0"/>
              </a:spcAft>
              <a:buClrTx/>
              <a:buSzTx/>
              <a:buFontTx/>
              <a:buNone/>
              <a:tabLst/>
              <a:defRPr/>
            </a:pPr>
            <a:r>
              <a:rPr lang="en-US" sz="900" b="0" smtClean="0">
                <a:latin typeface="Arial" pitchFamily="34" charset="0"/>
                <a:cs typeface="Arial" pitchFamily="34" charset="0"/>
              </a:rPr>
              <a:t>Crowdsourcing in National Mapping 2017
April, 3rd-4th 2017</a:t>
            </a:r>
            <a:endParaRPr lang="en-GB" sz="900" b="0" dirty="0" smtClean="0">
              <a:latin typeface="Arial" pitchFamily="34" charset="0"/>
              <a:cs typeface="Arial" pitchFamily="34" charset="0"/>
            </a:endParaRPr>
          </a:p>
        </p:txBody>
      </p:sp>
      <p:cxnSp>
        <p:nvCxnSpPr>
          <p:cNvPr id="5" name="Straight Connector 4"/>
          <p:cNvCxnSpPr/>
          <p:nvPr/>
        </p:nvCxnSpPr>
        <p:spPr>
          <a:xfrm>
            <a:off x="1296000" y="4569972"/>
            <a:ext cx="74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custDataLst>
              <p:tags r:id="rId5"/>
            </p:custDataLst>
          </p:nvPr>
        </p:nvSpPr>
        <p:spPr>
          <a:xfrm>
            <a:off x="1296000" y="4625100"/>
            <a:ext cx="4212000" cy="295530"/>
          </a:xfrm>
          <a:prstGeom prst="rect">
            <a:avLst/>
          </a:prstGeom>
          <a:noFill/>
        </p:spPr>
        <p:txBody>
          <a:bodyPr wrap="square" lIns="0" tIns="0" rIns="0" bIns="0" rtlCol="0">
            <a:spAutoFit/>
          </a:bodyPr>
          <a:lstStyle/>
          <a:p>
            <a:pPr marL="0" marR="0" indent="0" algn="l" defTabSz="914400" rtl="0" eaLnBrk="1" fontAlgn="auto" latinLnBrk="0" hangingPunct="1">
              <a:lnSpc>
                <a:spcPts val="1200"/>
              </a:lnSpc>
              <a:spcBef>
                <a:spcPts val="0"/>
              </a:spcBef>
              <a:spcAft>
                <a:spcPts val="0"/>
              </a:spcAft>
              <a:buClrTx/>
              <a:buSzTx/>
              <a:buFontTx/>
              <a:buNone/>
              <a:tabLst/>
              <a:defRPr/>
            </a:pPr>
            <a:r>
              <a:rPr lang="en-US" sz="900" b="1" smtClean="0">
                <a:latin typeface="Arial" pitchFamily="34" charset="0"/>
                <a:cs typeface="Arial" pitchFamily="34" charset="0"/>
              </a:rPr>
              <a:t>Federal Office of Topography swisstopo
</a:t>
            </a:r>
            <a:endParaRPr lang="en-GB" sz="900" b="1" dirty="0" smtClean="0">
              <a:latin typeface="Arial" pitchFamily="34" charset="0"/>
              <a:cs typeface="Arial" pitchFamily="34" charset="0"/>
            </a:endParaRPr>
          </a:p>
        </p:txBody>
      </p:sp>
      <p:sp>
        <p:nvSpPr>
          <p:cNvPr id="13" name="TextBox 12"/>
          <p:cNvSpPr txBox="1"/>
          <p:nvPr>
            <p:custDataLst>
              <p:tags r:id="rId6"/>
            </p:custDataLst>
          </p:nvPr>
        </p:nvSpPr>
        <p:spPr>
          <a:xfrm>
            <a:off x="1296000" y="4625100"/>
            <a:ext cx="4212000" cy="295530"/>
          </a:xfrm>
          <a:prstGeom prst="rect">
            <a:avLst/>
          </a:prstGeom>
          <a:noFill/>
        </p:spPr>
        <p:txBody>
          <a:bodyPr wrap="square" lIns="0" tIns="0" rIns="0" bIns="0" rtlCol="0">
            <a:spAutoFit/>
          </a:bodyPr>
          <a:lstStyle/>
          <a:p>
            <a:pPr marL="0" marR="0" indent="0" algn="l" defTabSz="914400" rtl="0" eaLnBrk="1" fontAlgn="auto" latinLnBrk="0" hangingPunct="1">
              <a:lnSpc>
                <a:spcPts val="1200"/>
              </a:lnSpc>
              <a:spcBef>
                <a:spcPts val="0"/>
              </a:spcBef>
              <a:spcAft>
                <a:spcPts val="0"/>
              </a:spcAft>
              <a:buClrTx/>
              <a:buSzTx/>
              <a:buFontTx/>
              <a:buNone/>
              <a:tabLst/>
              <a:defRPr/>
            </a:pPr>
            <a:r>
              <a:rPr lang="en-GB" sz="900" b="0" smtClean="0">
                <a:latin typeface="Arial" pitchFamily="34" charset="0"/>
                <a:cs typeface="Arial" pitchFamily="34" charset="0"/>
              </a:rPr>
              <a:t>
</a:t>
            </a:r>
            <a:endParaRPr lang="en-GB" sz="900" b="0" dirty="0" smtClean="0">
              <a:latin typeface="Arial" pitchFamily="34" charset="0"/>
              <a:cs typeface="Arial" pitchFamily="34" charset="0"/>
            </a:endParaRPr>
          </a:p>
        </p:txBody>
      </p:sp>
      <p:pic>
        <p:nvPicPr>
          <p:cNvPr id="10" name="Picture 10" descr="Schweizerkreuz_rg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000" y="195486"/>
            <a:ext cx="271463"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63634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tags" Target="../tags/tag4.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customXml" Target="../../customXml/item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custDataLst>
              <p:tags r:id="rId5"/>
            </p:custDataLst>
          </p:nvPr>
        </p:nvSpPr>
        <p:spPr>
          <a:xfrm>
            <a:off x="1296000" y="243000"/>
            <a:ext cx="7488000" cy="729000"/>
          </a:xfrm>
          <a:prstGeom prst="rect">
            <a:avLst/>
          </a:prstGeom>
        </p:spPr>
        <p:txBody>
          <a:bodyPr vert="horz" lIns="91440" tIns="45720" rIns="91440" bIns="45720" rtlCol="0" anchor="ctr">
            <a:noAutofit/>
          </a:bodyPr>
          <a:lstStyle/>
          <a:p>
            <a:r>
              <a:rPr lang="en-GB" dirty="0" err="1" smtClean="0"/>
              <a:t>Titelmasterformat</a:t>
            </a:r>
            <a:r>
              <a:rPr lang="en-GB" dirty="0" smtClean="0"/>
              <a:t> </a:t>
            </a:r>
            <a:r>
              <a:rPr lang="en-GB" dirty="0" err="1" smtClean="0"/>
              <a:t>durch</a:t>
            </a:r>
            <a:r>
              <a:rPr lang="en-GB" dirty="0" smtClean="0"/>
              <a:t> </a:t>
            </a:r>
            <a:r>
              <a:rPr lang="en-GB" dirty="0" err="1" smtClean="0"/>
              <a:t>Klicken</a:t>
            </a:r>
            <a:r>
              <a:rPr lang="en-GB" dirty="0" smtClean="0"/>
              <a:t> </a:t>
            </a:r>
            <a:r>
              <a:rPr lang="en-GB" dirty="0" err="1" smtClean="0"/>
              <a:t>bearbeiten</a:t>
            </a:r>
            <a:endParaRPr lang="en-GB" dirty="0"/>
          </a:p>
        </p:txBody>
      </p:sp>
      <p:sp>
        <p:nvSpPr>
          <p:cNvPr id="3" name="Textplatzhalter 2"/>
          <p:cNvSpPr>
            <a:spLocks noGrp="1"/>
          </p:cNvSpPr>
          <p:nvPr>
            <p:ph type="body" idx="1"/>
            <p:custDataLst>
              <p:tags r:id="rId6"/>
            </p:custDataLst>
          </p:nvPr>
        </p:nvSpPr>
        <p:spPr>
          <a:xfrm>
            <a:off x="1296000" y="1080000"/>
            <a:ext cx="7488000" cy="3645000"/>
          </a:xfrm>
          <a:prstGeom prst="rect">
            <a:avLst/>
          </a:prstGeom>
        </p:spPr>
        <p:txBody>
          <a:bodyPr vert="horz" lIns="91440" tIns="45720" rIns="91440" bIns="45720" rtlCol="0">
            <a:normAutofit/>
          </a:bodyPr>
          <a:lstStyle/>
          <a:p>
            <a:pPr lvl="0"/>
            <a:r>
              <a:rPr lang="en-GB" dirty="0" err="1" smtClean="0"/>
              <a:t>Textmasterformat</a:t>
            </a:r>
            <a:r>
              <a:rPr lang="en-GB" dirty="0" smtClean="0"/>
              <a:t> </a:t>
            </a:r>
            <a:r>
              <a:rPr lang="en-GB" dirty="0" err="1" smtClean="0"/>
              <a:t>bearbeiten</a:t>
            </a:r>
            <a:endParaRPr lang="en-GB" dirty="0" smtClean="0"/>
          </a:p>
          <a:p>
            <a:pPr lvl="1"/>
            <a:r>
              <a:rPr lang="en-GB" dirty="0" err="1" smtClean="0"/>
              <a:t>Zweite</a:t>
            </a:r>
            <a:r>
              <a:rPr lang="en-GB" dirty="0" smtClean="0"/>
              <a:t> </a:t>
            </a:r>
            <a:r>
              <a:rPr lang="en-GB" dirty="0" err="1" smtClean="0"/>
              <a:t>Ebene</a:t>
            </a:r>
            <a:endParaRPr lang="en-GB" dirty="0" smtClean="0"/>
          </a:p>
          <a:p>
            <a:pPr lvl="2"/>
            <a:r>
              <a:rPr lang="en-GB" dirty="0" err="1" smtClean="0"/>
              <a:t>Dritte</a:t>
            </a:r>
            <a:r>
              <a:rPr lang="en-GB" dirty="0" smtClean="0"/>
              <a:t> </a:t>
            </a:r>
            <a:r>
              <a:rPr lang="en-GB" dirty="0" err="1" smtClean="0"/>
              <a:t>Ebene</a:t>
            </a:r>
            <a:endParaRPr lang="en-GB" dirty="0" smtClean="0"/>
          </a:p>
          <a:p>
            <a:pPr lvl="3"/>
            <a:r>
              <a:rPr lang="en-GB" dirty="0" err="1" smtClean="0"/>
              <a:t>Vierte</a:t>
            </a:r>
            <a:r>
              <a:rPr lang="en-GB" dirty="0" smtClean="0"/>
              <a:t> </a:t>
            </a:r>
            <a:r>
              <a:rPr lang="en-GB" dirty="0" err="1" smtClean="0"/>
              <a:t>Ebene</a:t>
            </a:r>
            <a:endParaRPr lang="en-GB" dirty="0" smtClean="0"/>
          </a:p>
          <a:p>
            <a:pPr lvl="4"/>
            <a:r>
              <a:rPr lang="en-GB" dirty="0" err="1" smtClean="0"/>
              <a:t>Fünfte</a:t>
            </a:r>
            <a:r>
              <a:rPr lang="en-GB" dirty="0" smtClean="0"/>
              <a:t> </a:t>
            </a:r>
            <a:r>
              <a:rPr lang="en-GB" dirty="0" err="1" smtClean="0"/>
              <a:t>Ebene</a:t>
            </a:r>
            <a:endParaRPr lang="en-GB" dirty="0"/>
          </a:p>
        </p:txBody>
      </p:sp>
      <p:sp>
        <p:nvSpPr>
          <p:cNvPr id="5" name="Slide Number Placeholder 4"/>
          <p:cNvSpPr>
            <a:spLocks noGrp="1"/>
          </p:cNvSpPr>
          <p:nvPr>
            <p:ph type="sldNum" sz="quarter" idx="4"/>
            <p:custDataLst>
              <p:tags r:id="rId7"/>
            </p:custDataLst>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111FE93-51A2-4199-9482-6BD7F3503D0F}" type="slidenum">
              <a:rPr lang="en-GB" smtClean="0"/>
              <a:t>‹#›</a:t>
            </a:fld>
            <a:endParaRPr lang="en-GB" dirty="0"/>
          </a:p>
        </p:txBody>
      </p:sp>
    </p:spTree>
    <p:custDataLst>
      <p:custData r:id="rId4"/>
    </p:custDataLst>
    <p:extLst>
      <p:ext uri="{BB962C8B-B14F-4D97-AF65-F5344CB8AC3E}">
        <p14:creationId xmlns:p14="http://schemas.microsoft.com/office/powerpoint/2010/main" val="3762724389"/>
      </p:ext>
    </p:extLst>
  </p:cSld>
  <p:clrMap bg1="lt1" tx1="dk1" bg2="lt2" tx2="dk2" accent1="accent1" accent2="accent2" accent3="accent3" accent4="accent4" accent5="accent5" accent6="accent6" hlink="hlink" folHlink="folHlink"/>
  <p:sldLayoutIdLst>
    <p:sldLayoutId id="2147483664" r:id="rId1"/>
    <p:sldLayoutId id="2147483665" r:id="rId2"/>
  </p:sldLayoutIdLst>
  <p:timing>
    <p:tnLst>
      <p:par>
        <p:cTn id="1" dur="indefinite" restart="never" nodeType="tmRoot"/>
      </p:par>
    </p:tnLst>
  </p:timing>
  <p:txStyles>
    <p:titleStyle>
      <a:lvl1pPr algn="l" defTabSz="914400" rtl="0" eaLnBrk="1" latinLnBrk="0" hangingPunct="1">
        <a:spcBef>
          <a:spcPct val="0"/>
        </a:spcBef>
        <a:buNone/>
        <a:defRPr sz="3200" b="1" kern="1200">
          <a:solidFill>
            <a:schemeClr val="tx1"/>
          </a:solidFill>
          <a:latin typeface="Arial" pitchFamily="34" charset="0"/>
          <a:ea typeface="+mj-ea"/>
          <a:cs typeface="Arial" pitchFamily="34" charset="0"/>
        </a:defRPr>
      </a:lvl1pPr>
    </p:titleStyle>
    <p:bodyStyle>
      <a:lvl1pPr marL="252000" indent="-252000" algn="l" defTabSz="914400" rtl="0" eaLnBrk="1" latinLnBrk="0" hangingPunct="1">
        <a:spcBef>
          <a:spcPts val="0"/>
        </a:spcBef>
        <a:buFont typeface="Arial" pitchFamily="34" charset="0"/>
        <a:buChar char="•"/>
        <a:defRPr sz="2800" kern="1200">
          <a:solidFill>
            <a:schemeClr val="tx1"/>
          </a:solidFill>
          <a:latin typeface="Arial" pitchFamily="34" charset="0"/>
          <a:ea typeface="+mn-ea"/>
          <a:cs typeface="Arial" pitchFamily="34" charset="0"/>
        </a:defRPr>
      </a:lvl1pPr>
      <a:lvl2pPr marL="540000" indent="-252000" algn="l" defTabSz="914400" rtl="0" eaLnBrk="1" latinLnBrk="0" hangingPunct="1">
        <a:spcBef>
          <a:spcPts val="0"/>
        </a:spcBef>
        <a:buFont typeface="Arial" pitchFamily="34" charset="0"/>
        <a:buChar char="•"/>
        <a:defRPr sz="2800" kern="1200">
          <a:solidFill>
            <a:schemeClr val="tx1"/>
          </a:solidFill>
          <a:latin typeface="Arial" pitchFamily="34" charset="0"/>
          <a:ea typeface="+mn-ea"/>
          <a:cs typeface="Arial" pitchFamily="34" charset="0"/>
        </a:defRPr>
      </a:lvl2pPr>
      <a:lvl3pPr marL="828000" indent="-252000" algn="l" defTabSz="914400" rtl="0" eaLnBrk="1" latinLnBrk="0" hangingPunct="1">
        <a:spcBef>
          <a:spcPts val="0"/>
        </a:spcBef>
        <a:buFont typeface="Arial" pitchFamily="34" charset="0"/>
        <a:buChar char="•"/>
        <a:defRPr sz="2800" kern="1200">
          <a:solidFill>
            <a:schemeClr val="tx1"/>
          </a:solidFill>
          <a:latin typeface="Arial" pitchFamily="34" charset="0"/>
          <a:ea typeface="+mn-ea"/>
          <a:cs typeface="Arial" pitchFamily="34" charset="0"/>
        </a:defRPr>
      </a:lvl3pPr>
      <a:lvl4pPr marL="1116000" indent="-252000" algn="l" defTabSz="914400" rtl="0" eaLnBrk="1" latinLnBrk="0" hangingPunct="1">
        <a:spcBef>
          <a:spcPts val="0"/>
        </a:spcBef>
        <a:buFont typeface="Arial" pitchFamily="34" charset="0"/>
        <a:buChar char="•"/>
        <a:defRPr sz="2800" kern="1200">
          <a:solidFill>
            <a:schemeClr val="tx1"/>
          </a:solidFill>
          <a:latin typeface="Arial" pitchFamily="34" charset="0"/>
          <a:ea typeface="+mn-ea"/>
          <a:cs typeface="Arial" pitchFamily="34" charset="0"/>
        </a:defRPr>
      </a:lvl4pPr>
      <a:lvl5pPr marL="1404000" indent="-252000" algn="l" defTabSz="914400" rtl="0" eaLnBrk="1" latinLnBrk="0" hangingPunct="1">
        <a:spcBef>
          <a:spcPts val="0"/>
        </a:spcBef>
        <a:buFont typeface="Arial" pitchFamily="34" charset="0"/>
        <a:buChar char="•"/>
        <a:defRPr sz="2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xml"/><Relationship Id="rId1" Type="http://schemas.openxmlformats.org/officeDocument/2006/relationships/tags" Target="../tags/tag68.xml"/><Relationship Id="rId4" Type="http://schemas.openxmlformats.org/officeDocument/2006/relationships/image" Target="../media/image41.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tags" Target="../tags/tag74.xml"/><Relationship Id="rId7" Type="http://schemas.openxmlformats.org/officeDocument/2006/relationships/image" Target="../media/image44.emf"/><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slideLayout" Target="../slideLayouts/slideLayout2.xml"/><Relationship Id="rId5" Type="http://schemas.openxmlformats.org/officeDocument/2006/relationships/tags" Target="../tags/tag76.xml"/><Relationship Id="rId4" Type="http://schemas.openxmlformats.org/officeDocument/2006/relationships/tags" Target="../tags/tag75.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8.xml"/><Relationship Id="rId1" Type="http://schemas.openxmlformats.org/officeDocument/2006/relationships/tags" Target="../tags/tag77.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xml"/><Relationship Id="rId1" Type="http://schemas.openxmlformats.org/officeDocument/2006/relationships/tags" Target="../tags/tag79.xml"/><Relationship Id="rId5" Type="http://schemas.openxmlformats.org/officeDocument/2006/relationships/image" Target="../media/image51.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tags" Target="../tags/tag88.xml"/><Relationship Id="rId13" Type="http://schemas.openxmlformats.org/officeDocument/2006/relationships/image" Target="../media/image55.png"/><Relationship Id="rId3" Type="http://schemas.openxmlformats.org/officeDocument/2006/relationships/tags" Target="../tags/tag83.xml"/><Relationship Id="rId7" Type="http://schemas.openxmlformats.org/officeDocument/2006/relationships/tags" Target="../tags/tag87.xml"/><Relationship Id="rId12" Type="http://schemas.openxmlformats.org/officeDocument/2006/relationships/image" Target="../media/image54.png"/><Relationship Id="rId2" Type="http://schemas.openxmlformats.org/officeDocument/2006/relationships/tags" Target="../tags/tag82.xml"/><Relationship Id="rId16" Type="http://schemas.openxmlformats.org/officeDocument/2006/relationships/image" Target="../media/image58.png"/><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image" Target="../media/image53.png"/><Relationship Id="rId5" Type="http://schemas.openxmlformats.org/officeDocument/2006/relationships/tags" Target="../tags/tag85.xml"/><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tags" Target="../tags/tag84.xml"/><Relationship Id="rId9" Type="http://schemas.openxmlformats.org/officeDocument/2006/relationships/slideLayout" Target="../slideLayouts/slideLayout2.xml"/><Relationship Id="rId1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schatzkarte.ch/"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map.geo.admin.ch/?topic=swisstopo&amp;lang=de&amp;bgLayer=voidLayer&amp;layers=ch.swisstopo.pixelkarte-farbe-pk25.noscale,ch.swisstopo.swisstlm3d-karte-farbe,KML||https://cms.geo.admin.ch/www.swisstopo.admin.ch/cms/kml/Wussten-Sie-dass-Tiere.kml&amp;X=200425.00&amp;Y=643350.00&amp;zoom=2&amp;layers_visibility=false,true,true" TargetMode="Externa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63.emf"/><Relationship Id="rId5" Type="http://schemas.openxmlformats.org/officeDocument/2006/relationships/slideLayout" Target="../slideLayouts/slideLayout2.xml"/><Relationship Id="rId4" Type="http://schemas.openxmlformats.org/officeDocument/2006/relationships/tags" Target="../tags/tag92.xml"/></Relationships>
</file>

<file path=ppt/slides/_rels/slide2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emf"/></Relationships>
</file>

<file path=ppt/slides/_rels/slide2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emf"/></Relationships>
</file>

<file path=ppt/slides/_rels/slide2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emf"/></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18.xml"/><Relationship Id="rId7" Type="http://schemas.openxmlformats.org/officeDocument/2006/relationships/image" Target="../media/image6.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Layout" Target="../slideLayouts/slideLayout2.xml"/><Relationship Id="rId5" Type="http://schemas.openxmlformats.org/officeDocument/2006/relationships/tags" Target="../tags/tag20.xml"/><Relationship Id="rId4" Type="http://schemas.openxmlformats.org/officeDocument/2006/relationships/tags" Target="../tags/tag19.xml"/></Relationships>
</file>

<file path=ppt/slides/_rels/slide3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emf"/></Relationships>
</file>

<file path=ppt/slides/_rels/slide3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emf"/></Relationships>
</file>

<file path=ppt/slides/_rels/slide3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tags" Target="../tags/tag95.xml"/><Relationship Id="rId7" Type="http://schemas.openxmlformats.org/officeDocument/2006/relationships/image" Target="../media/image67.jpe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65.emf"/><Relationship Id="rId5" Type="http://schemas.openxmlformats.org/officeDocument/2006/relationships/image" Target="../media/image62.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tags" Target="../tags/tag33.xml"/><Relationship Id="rId18" Type="http://schemas.openxmlformats.org/officeDocument/2006/relationships/tags" Target="../tags/tag38.xml"/><Relationship Id="rId26" Type="http://schemas.openxmlformats.org/officeDocument/2006/relationships/tags" Target="../tags/tag46.xml"/><Relationship Id="rId39" Type="http://schemas.openxmlformats.org/officeDocument/2006/relationships/image" Target="../media/image10.jpeg"/><Relationship Id="rId3" Type="http://schemas.openxmlformats.org/officeDocument/2006/relationships/tags" Target="../tags/tag23.xml"/><Relationship Id="rId21" Type="http://schemas.openxmlformats.org/officeDocument/2006/relationships/tags" Target="../tags/tag41.xml"/><Relationship Id="rId34" Type="http://schemas.openxmlformats.org/officeDocument/2006/relationships/tags" Target="../tags/tag54.xml"/><Relationship Id="rId42" Type="http://schemas.openxmlformats.org/officeDocument/2006/relationships/image" Target="../media/image13.png"/><Relationship Id="rId47" Type="http://schemas.openxmlformats.org/officeDocument/2006/relationships/image" Target="../media/image18.png"/><Relationship Id="rId7" Type="http://schemas.openxmlformats.org/officeDocument/2006/relationships/tags" Target="../tags/tag27.xml"/><Relationship Id="rId12" Type="http://schemas.openxmlformats.org/officeDocument/2006/relationships/tags" Target="../tags/tag32.xml"/><Relationship Id="rId17" Type="http://schemas.openxmlformats.org/officeDocument/2006/relationships/tags" Target="../tags/tag37.xml"/><Relationship Id="rId25" Type="http://schemas.openxmlformats.org/officeDocument/2006/relationships/tags" Target="../tags/tag45.xml"/><Relationship Id="rId33" Type="http://schemas.openxmlformats.org/officeDocument/2006/relationships/tags" Target="../tags/tag53.xml"/><Relationship Id="rId38" Type="http://schemas.openxmlformats.org/officeDocument/2006/relationships/image" Target="../media/image9.png"/><Relationship Id="rId46" Type="http://schemas.openxmlformats.org/officeDocument/2006/relationships/image" Target="../media/image17.png"/><Relationship Id="rId2" Type="http://schemas.openxmlformats.org/officeDocument/2006/relationships/tags" Target="../tags/tag22.xml"/><Relationship Id="rId16" Type="http://schemas.openxmlformats.org/officeDocument/2006/relationships/tags" Target="../tags/tag36.xml"/><Relationship Id="rId20" Type="http://schemas.openxmlformats.org/officeDocument/2006/relationships/tags" Target="../tags/tag40.xml"/><Relationship Id="rId29" Type="http://schemas.openxmlformats.org/officeDocument/2006/relationships/tags" Target="../tags/tag49.xml"/><Relationship Id="rId41" Type="http://schemas.openxmlformats.org/officeDocument/2006/relationships/image" Target="../media/image12.png"/><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tags" Target="../tags/tag31.xml"/><Relationship Id="rId24" Type="http://schemas.openxmlformats.org/officeDocument/2006/relationships/tags" Target="../tags/tag44.xml"/><Relationship Id="rId32" Type="http://schemas.openxmlformats.org/officeDocument/2006/relationships/tags" Target="../tags/tag52.xml"/><Relationship Id="rId37" Type="http://schemas.openxmlformats.org/officeDocument/2006/relationships/image" Target="../media/image8.emf"/><Relationship Id="rId40" Type="http://schemas.openxmlformats.org/officeDocument/2006/relationships/image" Target="../media/image11.jpeg"/><Relationship Id="rId45" Type="http://schemas.openxmlformats.org/officeDocument/2006/relationships/image" Target="../media/image16.png"/><Relationship Id="rId5" Type="http://schemas.openxmlformats.org/officeDocument/2006/relationships/tags" Target="../tags/tag25.xml"/><Relationship Id="rId15" Type="http://schemas.openxmlformats.org/officeDocument/2006/relationships/tags" Target="../tags/tag35.xml"/><Relationship Id="rId23" Type="http://schemas.openxmlformats.org/officeDocument/2006/relationships/tags" Target="../tags/tag43.xml"/><Relationship Id="rId28" Type="http://schemas.openxmlformats.org/officeDocument/2006/relationships/tags" Target="../tags/tag48.xml"/><Relationship Id="rId36" Type="http://schemas.openxmlformats.org/officeDocument/2006/relationships/slideLayout" Target="../slideLayouts/slideLayout2.xml"/><Relationship Id="rId10" Type="http://schemas.openxmlformats.org/officeDocument/2006/relationships/tags" Target="../tags/tag30.xml"/><Relationship Id="rId19" Type="http://schemas.openxmlformats.org/officeDocument/2006/relationships/tags" Target="../tags/tag39.xml"/><Relationship Id="rId31" Type="http://schemas.openxmlformats.org/officeDocument/2006/relationships/tags" Target="../tags/tag51.xml"/><Relationship Id="rId44" Type="http://schemas.openxmlformats.org/officeDocument/2006/relationships/image" Target="../media/image15.png"/><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tags" Target="../tags/tag34.xml"/><Relationship Id="rId22" Type="http://schemas.openxmlformats.org/officeDocument/2006/relationships/tags" Target="../tags/tag42.xml"/><Relationship Id="rId27" Type="http://schemas.openxmlformats.org/officeDocument/2006/relationships/tags" Target="../tags/tag47.xml"/><Relationship Id="rId30" Type="http://schemas.openxmlformats.org/officeDocument/2006/relationships/tags" Target="../tags/tag50.xml"/><Relationship Id="rId35" Type="http://schemas.openxmlformats.org/officeDocument/2006/relationships/tags" Target="../tags/tag55.xml"/><Relationship Id="rId43" Type="http://schemas.openxmlformats.org/officeDocument/2006/relationships/image" Target="../media/image14.png"/><Relationship Id="rId48"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notesSlide" Target="../notesSlides/notesSlide1.xml"/><Relationship Id="rId16"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 Id="rId14" Type="http://schemas.openxmlformats.org/officeDocument/2006/relationships/image" Target="../media/image31.jpeg"/></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58.xml"/><Relationship Id="rId7" Type="http://schemas.openxmlformats.org/officeDocument/2006/relationships/slideLayout" Target="../slideLayouts/slideLayout2.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tags" Target="../tags/tag64.xml"/><Relationship Id="rId7" Type="http://schemas.openxmlformats.org/officeDocument/2006/relationships/image" Target="../media/image39.jp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38.jpg"/><Relationship Id="rId5" Type="http://schemas.openxmlformats.org/officeDocument/2006/relationships/slideLayout" Target="../slideLayouts/slideLayout2.xml"/><Relationship Id="rId4" Type="http://schemas.openxmlformats.org/officeDocument/2006/relationships/tags" Target="../tags/tag6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hyperlink" Target="http://map.geo.admin.ch" TargetMode="External"/><Relationship Id="rId4" Type="http://schemas.openxmlformats.org/officeDocument/2006/relationships/hyperlink" Target="mailto:webgis@swisstopo.c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9393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GB" dirty="0" smtClean="0"/>
              <a:t>Revision service release 2009</a:t>
            </a:r>
            <a:endParaRPr lang="en-GB" dirty="0"/>
          </a:p>
        </p:txBody>
      </p:sp>
      <p:pic>
        <p:nvPicPr>
          <p:cNvPr id="4" name="Content Placeholder 3"/>
          <p:cNvPicPr>
            <a:picLocks noGrp="1" noChangeAspect="1"/>
          </p:cNvPicPr>
          <p:nvPr>
            <p:ph idx="1"/>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1296000" y="627534"/>
            <a:ext cx="5905220" cy="3875471"/>
          </a:xfrm>
        </p:spPr>
      </p:pic>
      <p:sp>
        <p:nvSpPr>
          <p:cNvPr id="5" name="TextBox 4"/>
          <p:cNvSpPr txBox="1"/>
          <p:nvPr/>
        </p:nvSpPr>
        <p:spPr>
          <a:xfrm>
            <a:off x="6876256" y="1851670"/>
            <a:ext cx="2079865" cy="923330"/>
          </a:xfrm>
          <a:prstGeom prst="rect">
            <a:avLst/>
          </a:prstGeom>
          <a:noFill/>
        </p:spPr>
        <p:txBody>
          <a:bodyPr wrap="none" rtlCol="0">
            <a:spAutoFit/>
          </a:bodyPr>
          <a:lstStyle/>
          <a:p>
            <a:pPr marL="285750" indent="-285750">
              <a:buFont typeface="Arial" panose="020B0604020202020204" pitchFamily="34" charset="0"/>
              <a:buChar char="•"/>
            </a:pPr>
            <a:r>
              <a:rPr lang="en-GB" dirty="0" smtClean="0"/>
              <a:t>Desktop service</a:t>
            </a:r>
          </a:p>
          <a:p>
            <a:pPr marL="285750" indent="-285750">
              <a:buFont typeface="Arial" panose="020B0604020202020204" pitchFamily="34" charset="0"/>
              <a:buChar char="•"/>
            </a:pPr>
            <a:r>
              <a:rPr lang="en-GB" dirty="0" smtClean="0"/>
              <a:t>swisstopo viewer</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0677525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Revision Web Service</a:t>
            </a:r>
            <a:endParaRPr lang="en-GB" dirty="0"/>
          </a:p>
        </p:txBody>
      </p:sp>
      <p:sp>
        <p:nvSpPr>
          <p:cNvPr id="3" name="Espace réservé du contenu 2"/>
          <p:cNvSpPr>
            <a:spLocks noGrp="1"/>
          </p:cNvSpPr>
          <p:nvPr>
            <p:ph idx="1"/>
          </p:nvPr>
        </p:nvSpPr>
        <p:spPr>
          <a:xfrm>
            <a:off x="1296000" y="753548"/>
            <a:ext cx="7596480" cy="3762418"/>
          </a:xfrm>
        </p:spPr>
        <p:txBody>
          <a:bodyPr>
            <a:normAutofit lnSpcReduction="10000"/>
          </a:bodyPr>
          <a:lstStyle/>
          <a:p>
            <a:pPr>
              <a:lnSpc>
                <a:spcPct val="84000"/>
              </a:lnSpc>
              <a:spcBef>
                <a:spcPct val="20000"/>
              </a:spcBef>
              <a:tabLst>
                <a:tab pos="683419" algn="l"/>
                <a:tab pos="1369219" algn="l"/>
                <a:tab pos="2055019" algn="l"/>
                <a:tab pos="2740819" algn="l"/>
                <a:tab pos="3426619" algn="l"/>
                <a:tab pos="4112419" algn="l"/>
                <a:tab pos="4798219" algn="l"/>
                <a:tab pos="5484019" algn="l"/>
                <a:tab pos="6169819" algn="l"/>
                <a:tab pos="6855619" algn="l"/>
                <a:tab pos="7541419" algn="l"/>
              </a:tabLst>
            </a:pPr>
            <a:r>
              <a:rPr lang="de-CH" altLang="fr-FR" dirty="0"/>
              <a:t>2009: First Release</a:t>
            </a:r>
          </a:p>
          <a:p>
            <a:pPr>
              <a:lnSpc>
                <a:spcPct val="84000"/>
              </a:lnSpc>
              <a:spcBef>
                <a:spcPct val="20000"/>
              </a:spcBef>
              <a:tabLst>
                <a:tab pos="683419" algn="l"/>
                <a:tab pos="1369219" algn="l"/>
                <a:tab pos="2055019" algn="l"/>
                <a:tab pos="2740819" algn="l"/>
                <a:tab pos="3426619" algn="l"/>
                <a:tab pos="4112419" algn="l"/>
                <a:tab pos="4798219" algn="l"/>
                <a:tab pos="5484019" algn="l"/>
                <a:tab pos="6169819" algn="l"/>
                <a:tab pos="6855619" algn="l"/>
                <a:tab pos="7541419" algn="l"/>
              </a:tabLst>
            </a:pPr>
            <a:r>
              <a:rPr lang="de-CH" altLang="fr-FR" dirty="0"/>
              <a:t>2011: Second Release</a:t>
            </a:r>
          </a:p>
          <a:p>
            <a:pPr marL="216000" lvl="1" indent="0">
              <a:lnSpc>
                <a:spcPct val="84000"/>
              </a:lnSpc>
              <a:spcBef>
                <a:spcPct val="20000"/>
              </a:spcBef>
              <a:buNone/>
              <a:tabLst>
                <a:tab pos="683419" algn="l"/>
                <a:tab pos="1369219" algn="l"/>
                <a:tab pos="2055019" algn="l"/>
                <a:tab pos="2740819" algn="l"/>
                <a:tab pos="3426619" algn="l"/>
                <a:tab pos="4112419" algn="l"/>
                <a:tab pos="4798219" algn="l"/>
                <a:tab pos="5484019" algn="l"/>
                <a:tab pos="6169819" algn="l"/>
                <a:tab pos="6855619" algn="l"/>
                <a:tab pos="7541419" algn="l"/>
              </a:tabLst>
            </a:pPr>
            <a:r>
              <a:rPr lang="de-CH" altLang="fr-FR" dirty="0"/>
              <a:t>+ </a:t>
            </a:r>
            <a:r>
              <a:rPr lang="de-CH" altLang="fr-FR" dirty="0" err="1"/>
              <a:t>Based</a:t>
            </a:r>
            <a:r>
              <a:rPr lang="de-CH" altLang="fr-FR" dirty="0"/>
              <a:t> on </a:t>
            </a:r>
            <a:r>
              <a:rPr lang="en-US" altLang="fr-FR" dirty="0"/>
              <a:t>Federal Spatial Data Infrastructure </a:t>
            </a:r>
            <a:r>
              <a:rPr lang="de-CH" altLang="fr-FR" dirty="0" smtClean="0"/>
              <a:t>FSDI </a:t>
            </a:r>
            <a:r>
              <a:rPr lang="de-CH" altLang="fr-FR" dirty="0"/>
              <a:t>Technology</a:t>
            </a:r>
          </a:p>
          <a:p>
            <a:pPr marL="216000" lvl="1" indent="0">
              <a:lnSpc>
                <a:spcPct val="84000"/>
              </a:lnSpc>
              <a:spcBef>
                <a:spcPct val="20000"/>
              </a:spcBef>
              <a:buNone/>
              <a:tabLst>
                <a:tab pos="683419" algn="l"/>
                <a:tab pos="1369219" algn="l"/>
                <a:tab pos="2055019" algn="l"/>
                <a:tab pos="2740819" algn="l"/>
                <a:tab pos="3426619" algn="l"/>
                <a:tab pos="4112419" algn="l"/>
                <a:tab pos="4798219" algn="l"/>
                <a:tab pos="5484019" algn="l"/>
                <a:tab pos="6169819" algn="l"/>
                <a:tab pos="6855619" algn="l"/>
                <a:tab pos="7541419" algn="l"/>
              </a:tabLst>
            </a:pPr>
            <a:r>
              <a:rPr lang="de-CH" altLang="fr-FR" dirty="0"/>
              <a:t>+ Capture </a:t>
            </a:r>
            <a:r>
              <a:rPr lang="de-CH" altLang="fr-FR" dirty="0" err="1"/>
              <a:t>of</a:t>
            </a:r>
            <a:r>
              <a:rPr lang="de-CH" altLang="fr-FR" dirty="0"/>
              <a:t> </a:t>
            </a:r>
            <a:r>
              <a:rPr lang="de-CH" altLang="fr-FR" dirty="0" err="1"/>
              <a:t>lines</a:t>
            </a:r>
            <a:r>
              <a:rPr lang="de-CH" altLang="fr-FR" dirty="0"/>
              <a:t> </a:t>
            </a:r>
            <a:r>
              <a:rPr lang="de-CH" altLang="fr-FR" dirty="0" err="1"/>
              <a:t>and</a:t>
            </a:r>
            <a:r>
              <a:rPr lang="de-CH" altLang="fr-FR" dirty="0"/>
              <a:t> </a:t>
            </a:r>
            <a:r>
              <a:rPr lang="de-CH" altLang="fr-FR" dirty="0" err="1"/>
              <a:t>polygons</a:t>
            </a:r>
            <a:endParaRPr lang="de-CH" altLang="fr-FR" dirty="0"/>
          </a:p>
          <a:p>
            <a:pPr marL="216000" lvl="1" indent="0">
              <a:lnSpc>
                <a:spcPct val="84000"/>
              </a:lnSpc>
              <a:spcBef>
                <a:spcPct val="20000"/>
              </a:spcBef>
              <a:buNone/>
              <a:tabLst>
                <a:tab pos="683419" algn="l"/>
                <a:tab pos="1369219" algn="l"/>
                <a:tab pos="2055019" algn="l"/>
                <a:tab pos="2740819" algn="l"/>
                <a:tab pos="3426619" algn="l"/>
                <a:tab pos="4112419" algn="l"/>
                <a:tab pos="4798219" algn="l"/>
                <a:tab pos="5484019" algn="l"/>
                <a:tab pos="6169819" algn="l"/>
                <a:tab pos="6855619" algn="l"/>
                <a:tab pos="7541419" algn="l"/>
              </a:tabLst>
            </a:pPr>
            <a:r>
              <a:rPr lang="de-CH" altLang="fr-FR" dirty="0"/>
              <a:t>+ Integration </a:t>
            </a:r>
            <a:r>
              <a:rPr lang="de-CH" altLang="fr-FR" dirty="0" err="1"/>
              <a:t>of</a:t>
            </a:r>
            <a:r>
              <a:rPr lang="de-CH" altLang="fr-FR" dirty="0"/>
              <a:t> </a:t>
            </a:r>
            <a:r>
              <a:rPr lang="de-CH" altLang="fr-FR" dirty="0" err="1"/>
              <a:t>attachments</a:t>
            </a:r>
            <a:endParaRPr lang="de-CH" altLang="fr-FR" dirty="0"/>
          </a:p>
          <a:p>
            <a:pPr marL="216000" lvl="1" indent="0">
              <a:lnSpc>
                <a:spcPct val="84000"/>
              </a:lnSpc>
              <a:spcBef>
                <a:spcPct val="20000"/>
              </a:spcBef>
              <a:buNone/>
              <a:tabLst>
                <a:tab pos="683419" algn="l"/>
                <a:tab pos="1369219" algn="l"/>
                <a:tab pos="2055019" algn="l"/>
                <a:tab pos="2740819" algn="l"/>
                <a:tab pos="3426619" algn="l"/>
                <a:tab pos="4112419" algn="l"/>
                <a:tab pos="4798219" algn="l"/>
                <a:tab pos="5484019" algn="l"/>
                <a:tab pos="6169819" algn="l"/>
                <a:tab pos="6855619" algn="l"/>
                <a:tab pos="7541419" algn="l"/>
              </a:tabLst>
            </a:pPr>
            <a:r>
              <a:rPr lang="de-CH" altLang="fr-FR" dirty="0"/>
              <a:t>+ Separate mobile </a:t>
            </a:r>
            <a:r>
              <a:rPr lang="de-CH" altLang="fr-FR" dirty="0" err="1"/>
              <a:t>application</a:t>
            </a:r>
            <a:endParaRPr lang="de-CH" altLang="fr-FR" dirty="0"/>
          </a:p>
          <a:p>
            <a:pPr>
              <a:lnSpc>
                <a:spcPct val="84000"/>
              </a:lnSpc>
              <a:spcBef>
                <a:spcPct val="20000"/>
              </a:spcBef>
              <a:tabLst>
                <a:tab pos="683419" algn="l"/>
                <a:tab pos="1369219" algn="l"/>
                <a:tab pos="2055019" algn="l"/>
                <a:tab pos="2740819" algn="l"/>
                <a:tab pos="3426619" algn="l"/>
                <a:tab pos="4112419" algn="l"/>
                <a:tab pos="4798219" algn="l"/>
                <a:tab pos="5484019" algn="l"/>
                <a:tab pos="6169819" algn="l"/>
                <a:tab pos="6855619" algn="l"/>
                <a:tab pos="7541419" algn="l"/>
              </a:tabLst>
            </a:pPr>
            <a:r>
              <a:rPr lang="de-CH" altLang="fr-FR" dirty="0"/>
              <a:t>2015: Third Release</a:t>
            </a:r>
          </a:p>
          <a:p>
            <a:pPr marL="471488" lvl="1" indent="-255985">
              <a:lnSpc>
                <a:spcPct val="84000"/>
              </a:lnSpc>
              <a:spcBef>
                <a:spcPct val="20000"/>
              </a:spcBef>
              <a:buNone/>
              <a:tabLst>
                <a:tab pos="471488" algn="l"/>
                <a:tab pos="683419" algn="l"/>
                <a:tab pos="1369219" algn="l"/>
                <a:tab pos="2055019" algn="l"/>
                <a:tab pos="2740819" algn="l"/>
                <a:tab pos="3426619" algn="l"/>
                <a:tab pos="4112419" algn="l"/>
                <a:tab pos="4798219" algn="l"/>
                <a:tab pos="5484019" algn="l"/>
                <a:tab pos="6169819" algn="l"/>
                <a:tab pos="6855619" algn="l"/>
                <a:tab pos="7541419" algn="l"/>
              </a:tabLst>
            </a:pPr>
            <a:r>
              <a:rPr lang="de-CH" altLang="fr-FR" dirty="0"/>
              <a:t>+ Integration </a:t>
            </a:r>
            <a:r>
              <a:rPr lang="de-CH" altLang="fr-FR" dirty="0" err="1" smtClean="0"/>
              <a:t>into</a:t>
            </a:r>
            <a:r>
              <a:rPr lang="de-CH" altLang="fr-FR" dirty="0" smtClean="0"/>
              <a:t> </a:t>
            </a:r>
            <a:r>
              <a:rPr lang="de-CH" altLang="fr-FR" dirty="0" err="1" smtClean="0"/>
              <a:t>the</a:t>
            </a:r>
            <a:r>
              <a:rPr lang="de-CH" altLang="fr-FR" dirty="0" smtClean="0"/>
              <a:t> </a:t>
            </a:r>
            <a:r>
              <a:rPr lang="en-US" altLang="fr-FR" dirty="0" smtClean="0"/>
              <a:t>geoportal </a:t>
            </a:r>
            <a:r>
              <a:rPr lang="en-US" altLang="fr-FR" dirty="0"/>
              <a:t>of the Swiss </a:t>
            </a:r>
            <a:r>
              <a:rPr lang="en-US" altLang="fr-FR" dirty="0" smtClean="0"/>
              <a:t>Confederation</a:t>
            </a:r>
          </a:p>
          <a:p>
            <a:pPr marL="471488" lvl="1" indent="-255985">
              <a:lnSpc>
                <a:spcPct val="84000"/>
              </a:lnSpc>
              <a:spcBef>
                <a:spcPct val="20000"/>
              </a:spcBef>
              <a:buNone/>
              <a:tabLst>
                <a:tab pos="471488" algn="l"/>
                <a:tab pos="683419" algn="l"/>
                <a:tab pos="1369219" algn="l"/>
                <a:tab pos="2055019" algn="l"/>
                <a:tab pos="2740819" algn="l"/>
                <a:tab pos="3426619" algn="l"/>
                <a:tab pos="4112419" algn="l"/>
                <a:tab pos="4798219" algn="l"/>
                <a:tab pos="5484019" algn="l"/>
                <a:tab pos="6169819" algn="l"/>
                <a:tab pos="6855619" algn="l"/>
                <a:tab pos="7541419" algn="l"/>
              </a:tabLst>
            </a:pPr>
            <a:r>
              <a:rPr lang="en-US" altLang="fr-FR" dirty="0" smtClean="0"/>
              <a:t>+ Higher </a:t>
            </a:r>
            <a:r>
              <a:rPr lang="en-US" altLang="fr-FR" dirty="0"/>
              <a:t>level of </a:t>
            </a:r>
            <a:r>
              <a:rPr lang="en-US" altLang="fr-FR" dirty="0" smtClean="0"/>
              <a:t>dissemination</a:t>
            </a:r>
            <a:endParaRPr lang="en-US" altLang="fr-FR" dirty="0"/>
          </a:p>
          <a:p>
            <a:pPr marL="471488" lvl="1" indent="-255985">
              <a:lnSpc>
                <a:spcPct val="84000"/>
              </a:lnSpc>
              <a:spcBef>
                <a:spcPct val="20000"/>
              </a:spcBef>
              <a:buNone/>
              <a:tabLst>
                <a:tab pos="683419" algn="l"/>
                <a:tab pos="1369219" algn="l"/>
                <a:tab pos="2055019" algn="l"/>
                <a:tab pos="2740819" algn="l"/>
                <a:tab pos="3426619" algn="l"/>
                <a:tab pos="4112419" algn="l"/>
                <a:tab pos="4798219" algn="l"/>
                <a:tab pos="5484019" algn="l"/>
                <a:tab pos="6169819" algn="l"/>
                <a:tab pos="6855619" algn="l"/>
                <a:tab pos="7541419" algn="l"/>
              </a:tabLst>
            </a:pPr>
            <a:r>
              <a:rPr lang="en-US" altLang="fr-FR" dirty="0"/>
              <a:t>+ </a:t>
            </a:r>
            <a:r>
              <a:rPr lang="en-US" altLang="fr-FR" dirty="0" smtClean="0"/>
              <a:t>Highest actuality </a:t>
            </a:r>
            <a:r>
              <a:rPr lang="en-US" altLang="fr-FR" dirty="0"/>
              <a:t>and </a:t>
            </a:r>
            <a:r>
              <a:rPr lang="en-US" altLang="fr-FR" dirty="0" smtClean="0"/>
              <a:t>data availability</a:t>
            </a:r>
            <a:endParaRPr lang="en-US" altLang="fr-FR" dirty="0"/>
          </a:p>
          <a:p>
            <a:pPr marL="216000" lvl="1" indent="0">
              <a:lnSpc>
                <a:spcPct val="84000"/>
              </a:lnSpc>
              <a:spcBef>
                <a:spcPct val="20000"/>
              </a:spcBef>
              <a:buNone/>
              <a:tabLst>
                <a:tab pos="683419" algn="l"/>
                <a:tab pos="1369219" algn="l"/>
                <a:tab pos="2055019" algn="l"/>
                <a:tab pos="2740819" algn="l"/>
                <a:tab pos="3426619" algn="l"/>
                <a:tab pos="4112419" algn="l"/>
                <a:tab pos="4798219" algn="l"/>
                <a:tab pos="5484019" algn="l"/>
                <a:tab pos="6169819" algn="l"/>
                <a:tab pos="6855619" algn="l"/>
                <a:tab pos="7541419" algn="l"/>
              </a:tabLst>
            </a:pPr>
            <a:r>
              <a:rPr lang="en-US" altLang="fr-FR" dirty="0"/>
              <a:t>+ One </a:t>
            </a:r>
            <a:r>
              <a:rPr lang="en-US" altLang="fr-FR" dirty="0" smtClean="0"/>
              <a:t>single web-application </a:t>
            </a:r>
            <a:r>
              <a:rPr lang="en-US" altLang="fr-FR" dirty="0"/>
              <a:t>for desktop and mobile</a:t>
            </a:r>
            <a:endParaRPr lang="de-CH" altLang="fr-FR" dirty="0"/>
          </a:p>
        </p:txBody>
      </p:sp>
      <p:sp>
        <p:nvSpPr>
          <p:cNvPr id="4" name="Espace réservé du numéro de diapositive 3"/>
          <p:cNvSpPr>
            <a:spLocks noGrp="1"/>
          </p:cNvSpPr>
          <p:nvPr>
            <p:ph type="sldNum" sz="quarter" idx="10"/>
          </p:nvPr>
        </p:nvSpPr>
        <p:spPr/>
        <p:txBody>
          <a:bodyPr/>
          <a:lstStyle/>
          <a:p>
            <a:fld id="{FDAEC522-1920-4A7F-86F1-556555E3AD95}" type="slidenum">
              <a:rPr lang="en-GB" smtClean="0"/>
              <a:t>11</a:t>
            </a:fld>
            <a:endParaRPr lang="en-GB" dirty="0"/>
          </a:p>
        </p:txBody>
      </p:sp>
    </p:spTree>
    <p:extLst>
      <p:ext uri="{BB962C8B-B14F-4D97-AF65-F5344CB8AC3E}">
        <p14:creationId xmlns:p14="http://schemas.microsoft.com/office/powerpoint/2010/main" val="3707838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GB" dirty="0" smtClean="0"/>
              <a:t>Release 2015 map.geo.admin.ch</a:t>
            </a:r>
            <a:endParaRPr lang="en-GB" dirty="0"/>
          </a:p>
        </p:txBody>
      </p:sp>
      <p:pic>
        <p:nvPicPr>
          <p:cNvPr id="4" name="Content Placeholder 3"/>
          <p:cNvPicPr>
            <a:picLocks noGrp="1" noChangeAspect="1"/>
          </p:cNvPicPr>
          <p:nvPr>
            <p:ph idx="1"/>
            <p:custDataLst>
              <p:tags r:id="rId2"/>
            </p:custDataLst>
          </p:nvPr>
        </p:nvPicPr>
        <p:blipFill>
          <a:blip r:embed="rId4"/>
          <a:stretch>
            <a:fillRect/>
          </a:stretch>
        </p:blipFill>
        <p:spPr>
          <a:xfrm>
            <a:off x="1296000" y="699542"/>
            <a:ext cx="6374941" cy="3913331"/>
          </a:xfrm>
          <a:prstGeom prst="rect">
            <a:avLst/>
          </a:prstGeom>
        </p:spPr>
      </p:pic>
      <p:pic>
        <p:nvPicPr>
          <p:cNvPr id="3" name="Picture 2"/>
          <p:cNvPicPr>
            <a:picLocks noChangeAspect="1"/>
          </p:cNvPicPr>
          <p:nvPr/>
        </p:nvPicPr>
        <p:blipFill>
          <a:blip r:embed="rId5"/>
          <a:stretch>
            <a:fillRect/>
          </a:stretch>
        </p:blipFill>
        <p:spPr>
          <a:xfrm>
            <a:off x="1279086" y="675978"/>
            <a:ext cx="6755113" cy="3839987"/>
          </a:xfrm>
          <a:prstGeom prst="rect">
            <a:avLst/>
          </a:prstGeom>
        </p:spPr>
      </p:pic>
    </p:spTree>
    <p:extLst>
      <p:ext uri="{BB962C8B-B14F-4D97-AF65-F5344CB8AC3E}">
        <p14:creationId xmlns:p14="http://schemas.microsoft.com/office/powerpoint/2010/main" val="131564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296000" y="229500"/>
            <a:ext cx="3061193" cy="614058"/>
          </a:xfrm>
        </p:spPr>
        <p:txBody>
          <a:bodyPr/>
          <a:lstStyle/>
          <a:p>
            <a:r>
              <a:rPr lang="en-GB" dirty="0" smtClean="0"/>
              <a:t>Annual statistics</a:t>
            </a:r>
            <a:br>
              <a:rPr lang="en-GB" dirty="0" smtClean="0"/>
            </a:br>
            <a:r>
              <a:rPr lang="en-GB" sz="2000" dirty="0" smtClean="0"/>
              <a:t>map.revisions.admin.ch</a:t>
            </a:r>
            <a:endParaRPr lang="en-GB" sz="2000" dirty="0"/>
          </a:p>
        </p:txBody>
      </p:sp>
      <p:pic>
        <p:nvPicPr>
          <p:cNvPr id="9" name="Picture 8"/>
          <p:cNvPicPr>
            <a:picLocks noChangeAspect="1"/>
          </p:cNvPicPr>
          <p:nvPr>
            <p:custDataLst>
              <p:tags r:id="rId2"/>
            </p:custDataLst>
          </p:nvPr>
        </p:nvPicPr>
        <p:blipFill>
          <a:blip r:embed="rId7"/>
          <a:stretch>
            <a:fillRect/>
          </a:stretch>
        </p:blipFill>
        <p:spPr>
          <a:xfrm>
            <a:off x="4328999" y="-92546"/>
            <a:ext cx="4608512" cy="4607151"/>
          </a:xfrm>
          <a:prstGeom prst="rect">
            <a:avLst/>
          </a:prstGeom>
        </p:spPr>
      </p:pic>
      <p:graphicFrame>
        <p:nvGraphicFramePr>
          <p:cNvPr id="10" name="Espace réservé du contenu 3"/>
          <p:cNvGraphicFramePr>
            <a:graphicFrameLocks noGrp="1"/>
          </p:cNvGraphicFramePr>
          <p:nvPr>
            <p:ph idx="1"/>
            <p:custDataLst>
              <p:tags r:id="rId3"/>
            </p:custDataLst>
            <p:extLst>
              <p:ext uri="{D42A27DB-BD31-4B8C-83A1-F6EECF244321}">
                <p14:modId xmlns:p14="http://schemas.microsoft.com/office/powerpoint/2010/main" val="1432717969"/>
              </p:ext>
            </p:extLst>
          </p:nvPr>
        </p:nvGraphicFramePr>
        <p:xfrm>
          <a:off x="107504" y="1779662"/>
          <a:ext cx="2033954" cy="2186940"/>
        </p:xfrm>
        <a:graphic>
          <a:graphicData uri="http://schemas.openxmlformats.org/drawingml/2006/table">
            <a:tbl>
              <a:tblPr firstRow="1" bandRow="1">
                <a:tableStyleId>{21E4AEA4-8DFA-4A89-87EB-49C32662AFE0}</a:tableStyleId>
              </a:tblPr>
              <a:tblGrid>
                <a:gridCol w="978860"/>
                <a:gridCol w="1055094"/>
              </a:tblGrid>
              <a:tr h="480060">
                <a:tc>
                  <a:txBody>
                    <a:bodyPr/>
                    <a:lstStyle/>
                    <a:p>
                      <a:r>
                        <a:rPr lang="de-CH" sz="1400" dirty="0" err="1" smtClean="0"/>
                        <a:t>External</a:t>
                      </a:r>
                      <a:r>
                        <a:rPr lang="de-CH" sz="1400" dirty="0" smtClean="0"/>
                        <a:t> </a:t>
                      </a:r>
                      <a:r>
                        <a:rPr lang="de-CH" sz="1400" dirty="0" err="1" smtClean="0"/>
                        <a:t>messages</a:t>
                      </a:r>
                      <a:endParaRPr lang="de-CH" sz="1400" dirty="0"/>
                    </a:p>
                  </a:txBody>
                  <a:tcPr marL="68580" marR="68580" marT="34290" marB="34290"/>
                </a:tc>
                <a:tc>
                  <a:txBody>
                    <a:bodyPr/>
                    <a:lstStyle/>
                    <a:p>
                      <a:r>
                        <a:rPr lang="de-CH" sz="1400" dirty="0" smtClean="0"/>
                        <a:t>per </a:t>
                      </a:r>
                      <a:r>
                        <a:rPr lang="de-CH" sz="1400" dirty="0" err="1" smtClean="0"/>
                        <a:t>year</a:t>
                      </a:r>
                      <a:endParaRPr lang="de-CH" sz="1400" dirty="0"/>
                    </a:p>
                  </a:txBody>
                  <a:tcPr marL="68580" marR="68580" marT="34290" marB="34290"/>
                </a:tc>
              </a:tr>
              <a:tr h="278130">
                <a:tc>
                  <a:txBody>
                    <a:bodyPr/>
                    <a:lstStyle/>
                    <a:p>
                      <a:r>
                        <a:rPr lang="de-CH" sz="1400" smtClean="0"/>
                        <a:t>2011</a:t>
                      </a:r>
                    </a:p>
                  </a:txBody>
                  <a:tcPr marL="68580" marR="68580" marT="34290" marB="34290"/>
                </a:tc>
                <a:tc>
                  <a:txBody>
                    <a:bodyPr/>
                    <a:lstStyle/>
                    <a:p>
                      <a:pPr algn="r"/>
                      <a:r>
                        <a:rPr lang="de-CH" sz="1400" smtClean="0"/>
                        <a:t>403</a:t>
                      </a:r>
                      <a:endParaRPr lang="de-CH" sz="1400"/>
                    </a:p>
                  </a:txBody>
                  <a:tcPr marL="68580" marR="68580" marT="34290" marB="34290"/>
                </a:tc>
              </a:tr>
              <a:tr h="278130">
                <a:tc>
                  <a:txBody>
                    <a:bodyPr/>
                    <a:lstStyle/>
                    <a:p>
                      <a:r>
                        <a:rPr lang="de-CH" sz="1400" smtClean="0"/>
                        <a:t>2012</a:t>
                      </a:r>
                      <a:endParaRPr lang="de-CH" sz="1400"/>
                    </a:p>
                  </a:txBody>
                  <a:tcPr marL="68580" marR="68580" marT="34290" marB="34290"/>
                </a:tc>
                <a:tc>
                  <a:txBody>
                    <a:bodyPr/>
                    <a:lstStyle/>
                    <a:p>
                      <a:pPr algn="r"/>
                      <a:r>
                        <a:rPr lang="de-CH" sz="1400" smtClean="0"/>
                        <a:t>487</a:t>
                      </a:r>
                      <a:endParaRPr lang="de-CH" sz="1400"/>
                    </a:p>
                  </a:txBody>
                  <a:tcPr marL="68580" marR="68580" marT="34290" marB="34290"/>
                </a:tc>
              </a:tr>
              <a:tr h="278130">
                <a:tc>
                  <a:txBody>
                    <a:bodyPr/>
                    <a:lstStyle/>
                    <a:p>
                      <a:r>
                        <a:rPr lang="de-CH" sz="1400" dirty="0" smtClean="0"/>
                        <a:t>2013</a:t>
                      </a:r>
                      <a:endParaRPr lang="de-CH" sz="1400" dirty="0"/>
                    </a:p>
                  </a:txBody>
                  <a:tcPr marL="68580" marR="68580" marT="34290" marB="34290"/>
                </a:tc>
                <a:tc>
                  <a:txBody>
                    <a:bodyPr/>
                    <a:lstStyle/>
                    <a:p>
                      <a:pPr algn="r"/>
                      <a:r>
                        <a:rPr lang="de-CH" sz="1400" smtClean="0"/>
                        <a:t>750</a:t>
                      </a:r>
                      <a:endParaRPr lang="de-CH" sz="1400"/>
                    </a:p>
                  </a:txBody>
                  <a:tcPr marL="68580" marR="68580" marT="34290" marB="34290"/>
                </a:tc>
              </a:tr>
              <a:tr h="278130">
                <a:tc>
                  <a:txBody>
                    <a:bodyPr/>
                    <a:lstStyle/>
                    <a:p>
                      <a:r>
                        <a:rPr lang="de-CH" sz="1400" smtClean="0"/>
                        <a:t>2014</a:t>
                      </a:r>
                      <a:endParaRPr lang="de-CH" sz="1400"/>
                    </a:p>
                  </a:txBody>
                  <a:tcPr marL="68580" marR="68580" marT="34290" marB="34290"/>
                </a:tc>
                <a:tc>
                  <a:txBody>
                    <a:bodyPr/>
                    <a:lstStyle/>
                    <a:p>
                      <a:pPr algn="r"/>
                      <a:r>
                        <a:rPr lang="de-CH" sz="1400" smtClean="0"/>
                        <a:t>1136</a:t>
                      </a:r>
                      <a:endParaRPr lang="de-CH" sz="1400"/>
                    </a:p>
                  </a:txBody>
                  <a:tcPr marL="68580" marR="68580" marT="34290" marB="34290"/>
                </a:tc>
              </a:tr>
              <a:tr h="278130">
                <a:tc>
                  <a:txBody>
                    <a:bodyPr/>
                    <a:lstStyle/>
                    <a:p>
                      <a:r>
                        <a:rPr lang="de-CH" sz="1400" smtClean="0"/>
                        <a:t>2015</a:t>
                      </a:r>
                      <a:endParaRPr lang="de-CH" sz="1400"/>
                    </a:p>
                  </a:txBody>
                  <a:tcPr marL="68580" marR="68580" marT="34290" marB="34290"/>
                </a:tc>
                <a:tc>
                  <a:txBody>
                    <a:bodyPr/>
                    <a:lstStyle/>
                    <a:p>
                      <a:pPr algn="r"/>
                      <a:r>
                        <a:rPr lang="de-CH" sz="1400" smtClean="0"/>
                        <a:t>936</a:t>
                      </a:r>
                      <a:endParaRPr lang="de-CH" sz="1400"/>
                    </a:p>
                  </a:txBody>
                  <a:tcPr marL="68580" marR="68580" marT="34290" marB="34290"/>
                </a:tc>
              </a:tr>
              <a:tr h="278130">
                <a:tc>
                  <a:txBody>
                    <a:bodyPr/>
                    <a:lstStyle/>
                    <a:p>
                      <a:r>
                        <a:rPr lang="de-CH" sz="1400" smtClean="0"/>
                        <a:t>2016</a:t>
                      </a:r>
                      <a:endParaRPr lang="de-CH" sz="1400"/>
                    </a:p>
                  </a:txBody>
                  <a:tcPr marL="68580" marR="68580" marT="34290" marB="34290"/>
                </a:tc>
                <a:tc>
                  <a:txBody>
                    <a:bodyPr/>
                    <a:lstStyle/>
                    <a:p>
                      <a:pPr algn="r"/>
                      <a:r>
                        <a:rPr lang="de-CH" sz="1400" dirty="0" smtClean="0"/>
                        <a:t>923</a:t>
                      </a:r>
                      <a:endParaRPr lang="de-CH" sz="1400" dirty="0"/>
                    </a:p>
                  </a:txBody>
                  <a:tcPr marL="68580" marR="68580" marT="34290" marB="34290"/>
                </a:tc>
              </a:tr>
            </a:tbl>
          </a:graphicData>
        </a:graphic>
      </p:graphicFrame>
      <p:graphicFrame>
        <p:nvGraphicFramePr>
          <p:cNvPr id="11" name="Espace réservé du contenu 3"/>
          <p:cNvGraphicFramePr>
            <a:graphicFrameLocks/>
          </p:cNvGraphicFramePr>
          <p:nvPr>
            <p:custDataLst>
              <p:tags r:id="rId4"/>
            </p:custDataLst>
            <p:extLst>
              <p:ext uri="{D42A27DB-BD31-4B8C-83A1-F6EECF244321}">
                <p14:modId xmlns:p14="http://schemas.microsoft.com/office/powerpoint/2010/main" val="4269674077"/>
              </p:ext>
            </p:extLst>
          </p:nvPr>
        </p:nvGraphicFramePr>
        <p:xfrm>
          <a:off x="2218252" y="3353326"/>
          <a:ext cx="2033952" cy="1127760"/>
        </p:xfrm>
        <a:graphic>
          <a:graphicData uri="http://schemas.openxmlformats.org/drawingml/2006/table">
            <a:tbl>
              <a:tblPr firstRow="1" bandRow="1">
                <a:tableStyleId>{21E4AEA4-8DFA-4A89-87EB-49C32662AFE0}</a:tableStyleId>
              </a:tblPr>
              <a:tblGrid>
                <a:gridCol w="978858"/>
                <a:gridCol w="1055094"/>
              </a:tblGrid>
              <a:tr h="278130">
                <a:tc>
                  <a:txBody>
                    <a:bodyPr/>
                    <a:lstStyle/>
                    <a:p>
                      <a:r>
                        <a:rPr lang="de-CH" sz="1400" dirty="0" smtClean="0"/>
                        <a:t>2016</a:t>
                      </a:r>
                      <a:endParaRPr lang="de-CH" sz="1400" dirty="0"/>
                    </a:p>
                  </a:txBody>
                  <a:tcPr marL="68580" marR="68580" marT="34290" marB="34290"/>
                </a:tc>
                <a:tc>
                  <a:txBody>
                    <a:bodyPr/>
                    <a:lstStyle/>
                    <a:p>
                      <a:r>
                        <a:rPr lang="de-CH" sz="1400" dirty="0" err="1" smtClean="0"/>
                        <a:t>messages</a:t>
                      </a:r>
                      <a:endParaRPr lang="de-CH" sz="1400" dirty="0"/>
                    </a:p>
                  </a:txBody>
                  <a:tcPr marL="68580" marR="68580" marT="34290" marB="34290"/>
                </a:tc>
              </a:tr>
              <a:tr h="278130">
                <a:tc>
                  <a:txBody>
                    <a:bodyPr/>
                    <a:lstStyle/>
                    <a:p>
                      <a:r>
                        <a:rPr lang="de-CH" sz="1400" dirty="0" err="1" smtClean="0"/>
                        <a:t>daily</a:t>
                      </a:r>
                      <a:endParaRPr lang="de-CH" sz="1400" dirty="0" smtClean="0"/>
                    </a:p>
                  </a:txBody>
                  <a:tcPr marL="68580" marR="68580" marT="34290" marB="34290"/>
                </a:tc>
                <a:tc>
                  <a:txBody>
                    <a:bodyPr/>
                    <a:lstStyle/>
                    <a:p>
                      <a:pPr algn="r"/>
                      <a:r>
                        <a:rPr lang="de-CH" sz="1400" smtClean="0"/>
                        <a:t>2.5</a:t>
                      </a:r>
                      <a:endParaRPr lang="de-CH" sz="1400"/>
                    </a:p>
                  </a:txBody>
                  <a:tcPr marL="68580" marR="68580" marT="34290" marB="34290"/>
                </a:tc>
              </a:tr>
              <a:tr h="278130">
                <a:tc>
                  <a:txBody>
                    <a:bodyPr/>
                    <a:lstStyle/>
                    <a:p>
                      <a:r>
                        <a:rPr lang="de-CH" sz="1400" dirty="0" err="1" smtClean="0"/>
                        <a:t>weekly</a:t>
                      </a:r>
                      <a:endParaRPr lang="de-CH" sz="1400" dirty="0"/>
                    </a:p>
                  </a:txBody>
                  <a:tcPr marL="68580" marR="68580" marT="34290" marB="34290"/>
                </a:tc>
                <a:tc>
                  <a:txBody>
                    <a:bodyPr/>
                    <a:lstStyle/>
                    <a:p>
                      <a:pPr algn="r"/>
                      <a:r>
                        <a:rPr lang="de-CH" sz="1400" smtClean="0"/>
                        <a:t>18</a:t>
                      </a:r>
                      <a:endParaRPr lang="de-CH" sz="1400"/>
                    </a:p>
                  </a:txBody>
                  <a:tcPr marL="68580" marR="68580" marT="34290" marB="34290"/>
                </a:tc>
              </a:tr>
              <a:tr h="278130">
                <a:tc>
                  <a:txBody>
                    <a:bodyPr/>
                    <a:lstStyle/>
                    <a:p>
                      <a:r>
                        <a:rPr lang="de-CH" sz="1400" dirty="0" err="1" smtClean="0"/>
                        <a:t>monthly</a:t>
                      </a:r>
                      <a:endParaRPr lang="de-CH" sz="1400" dirty="0"/>
                    </a:p>
                  </a:txBody>
                  <a:tcPr marL="68580" marR="68580" marT="34290" marB="34290"/>
                </a:tc>
                <a:tc>
                  <a:txBody>
                    <a:bodyPr/>
                    <a:lstStyle/>
                    <a:p>
                      <a:pPr algn="r"/>
                      <a:r>
                        <a:rPr lang="de-CH" sz="1400" dirty="0" smtClean="0"/>
                        <a:t>77</a:t>
                      </a:r>
                      <a:endParaRPr lang="de-CH" sz="1400" dirty="0"/>
                    </a:p>
                  </a:txBody>
                  <a:tcPr marL="68580" marR="68580" marT="34290" marB="34290"/>
                </a:tc>
              </a:tr>
            </a:tbl>
          </a:graphicData>
        </a:graphic>
      </p:graphicFrame>
      <p:cxnSp>
        <p:nvCxnSpPr>
          <p:cNvPr id="12" name="Connecteur droit avec flèche 19"/>
          <p:cNvCxnSpPr>
            <a:stCxn id="10" idx="3"/>
            <a:endCxn id="11" idx="0"/>
          </p:cNvCxnSpPr>
          <p:nvPr>
            <p:custDataLst>
              <p:tags r:id="rId5"/>
            </p:custDataLst>
          </p:nvPr>
        </p:nvCxnSpPr>
        <p:spPr bwMode="auto">
          <a:xfrm>
            <a:off x="2141458" y="2873132"/>
            <a:ext cx="1093770" cy="480194"/>
          </a:xfrm>
          <a:prstGeom prst="straightConnector1">
            <a:avLst/>
          </a:prstGeom>
          <a:solidFill>
            <a:schemeClr val="accent1"/>
          </a:solidFill>
          <a:ln w="28575" cap="flat" cmpd="sng" algn="ctr">
            <a:solidFill>
              <a:srgbClr val="FF0000"/>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529541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sz="2100"/>
              <a:t>Revision Workflow – Central Revision Layer</a:t>
            </a:r>
          </a:p>
        </p:txBody>
      </p:sp>
      <p:sp>
        <p:nvSpPr>
          <p:cNvPr id="4" name="Espace réservé du numéro de diapositive 3"/>
          <p:cNvSpPr>
            <a:spLocks noGrp="1"/>
          </p:cNvSpPr>
          <p:nvPr>
            <p:ph type="sldNum" sz="quarter" idx="10"/>
          </p:nvPr>
        </p:nvSpPr>
        <p:spPr/>
        <p:txBody>
          <a:bodyPr/>
          <a:lstStyle/>
          <a:p>
            <a:fld id="{FDAEC522-1920-4A7F-86F1-556555E3AD95}" type="slidenum">
              <a:rPr lang="en-GB" smtClean="0"/>
              <a:t>14</a:t>
            </a:fld>
            <a:endParaRPr lang="en-GB" dirty="0"/>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1582" y="2031690"/>
            <a:ext cx="6698456" cy="145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4" name="Picture 2" descr="X:\ltnes\Tabelle.jpg"/>
          <p:cNvPicPr>
            <a:picLocks noChangeAspect="1" noChangeArrowheads="1"/>
          </p:cNvPicPr>
          <p:nvPr/>
        </p:nvPicPr>
        <p:blipFill rotWithShape="1">
          <a:blip r:embed="rId4">
            <a:extLst>
              <a:ext uri="{28A0092B-C50C-407E-A947-70E740481C1C}">
                <a14:useLocalDpi xmlns:a14="http://schemas.microsoft.com/office/drawing/2010/main" val="0"/>
              </a:ext>
            </a:extLst>
          </a:blip>
          <a:srcRect l="27828"/>
          <a:stretch/>
        </p:blipFill>
        <p:spPr bwMode="auto">
          <a:xfrm>
            <a:off x="1221581" y="559278"/>
            <a:ext cx="6770677" cy="4428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3682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smtClean="0"/>
              <a:t>Production Tools</a:t>
            </a:r>
            <a:endParaRPr lang="en-GB"/>
          </a:p>
        </p:txBody>
      </p:sp>
      <p:sp>
        <p:nvSpPr>
          <p:cNvPr id="3" name="Espace réservé du contenu 2"/>
          <p:cNvSpPr>
            <a:spLocks noGrp="1"/>
          </p:cNvSpPr>
          <p:nvPr>
            <p:ph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FDAEC522-1920-4A7F-86F1-556555E3AD95}" type="slidenum">
              <a:rPr lang="en-GB" smtClean="0"/>
              <a:t>15</a:t>
            </a:fld>
            <a:endParaRPr lang="en-GB" dirty="0"/>
          </a:p>
        </p:txBody>
      </p:sp>
      <p:pic>
        <p:nvPicPr>
          <p:cNvPr id="3074" name="Picture 2" descr="X:\ltnes\25-02-2015 12-07-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581" y="519522"/>
            <a:ext cx="7457045" cy="405501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8766" y="519522"/>
            <a:ext cx="3411427" cy="3996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443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3074"/>
                                        </p:tgtEl>
                                      </p:cBhvr>
                                    </p:animEffect>
                                    <p:set>
                                      <p:cBhvr>
                                        <p:cTn id="9" dur="1" fill="hold">
                                          <p:stCondLst>
                                            <p:cond delay="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a:t>Production Tools</a:t>
            </a:r>
          </a:p>
        </p:txBody>
      </p:sp>
      <p:sp>
        <p:nvSpPr>
          <p:cNvPr id="3" name="Espace réservé du contenu 2"/>
          <p:cNvSpPr>
            <a:spLocks noGrp="1"/>
          </p:cNvSpPr>
          <p:nvPr>
            <p:ph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FDAEC522-1920-4A7F-86F1-556555E3AD95}" type="slidenum">
              <a:rPr lang="en-GB" smtClean="0"/>
              <a:t>16</a:t>
            </a:fld>
            <a:endParaRPr lang="en-GB" dirty="0"/>
          </a:p>
        </p:txBody>
      </p:sp>
      <p:pic>
        <p:nvPicPr>
          <p:cNvPr id="4098" name="Picture 2" descr="X:\ltnes\25-02-2015 12-12-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580" y="510349"/>
            <a:ext cx="7465528" cy="4059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9594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GB" dirty="0"/>
              <a:t>W</a:t>
            </a:r>
            <a:r>
              <a:rPr lang="en-GB" dirty="0" smtClean="0"/>
              <a:t>orkflow 2017</a:t>
            </a:r>
            <a:br>
              <a:rPr lang="en-GB" dirty="0" smtClean="0"/>
            </a:br>
            <a:r>
              <a:rPr lang="en-GB" sz="2000" dirty="0" smtClean="0"/>
              <a:t>SPOC </a:t>
            </a:r>
            <a:r>
              <a:rPr lang="en-GB" sz="2000" dirty="0" smtClean="0">
                <a:sym typeface="Wingdings" panose="05000000000000000000" pitchFamily="2" charset="2"/>
              </a:rPr>
              <a:t> FME  TOPGIS  </a:t>
            </a:r>
            <a:r>
              <a:rPr lang="en-GB" sz="2000" dirty="0" err="1" smtClean="0">
                <a:sym typeface="Wingdings" panose="05000000000000000000" pitchFamily="2" charset="2"/>
              </a:rPr>
              <a:t>cron</a:t>
            </a:r>
            <a:r>
              <a:rPr lang="en-GB" sz="2000" dirty="0" smtClean="0">
                <a:sym typeface="Wingdings" panose="05000000000000000000" pitchFamily="2" charset="2"/>
              </a:rPr>
              <a:t> / FME  </a:t>
            </a:r>
            <a:r>
              <a:rPr lang="en-GB" sz="2000" dirty="0" err="1" smtClean="0">
                <a:sym typeface="Wingdings" panose="05000000000000000000" pitchFamily="2" charset="2"/>
              </a:rPr>
              <a:t>geojson</a:t>
            </a:r>
            <a:endParaRPr lang="en-GB" sz="2000" dirty="0"/>
          </a:p>
        </p:txBody>
      </p:sp>
      <p:pic>
        <p:nvPicPr>
          <p:cNvPr id="4" name="Immagine 6"/>
          <p:cNvPicPr/>
          <p:nvPr>
            <p:custDataLst>
              <p:tags r:id="rId2"/>
            </p:custDataLst>
          </p:nvPr>
        </p:nvPicPr>
        <p:blipFill>
          <a:blip r:embed="rId4">
            <a:extLst>
              <a:ext uri="{28A0092B-C50C-407E-A947-70E740481C1C}">
                <a14:useLocalDpi xmlns:a14="http://schemas.microsoft.com/office/drawing/2010/main" val="0"/>
              </a:ext>
            </a:extLst>
          </a:blip>
          <a:srcRect/>
          <a:stretch>
            <a:fillRect/>
          </a:stretch>
        </p:blipFill>
        <p:spPr bwMode="auto">
          <a:xfrm>
            <a:off x="2195736" y="1059582"/>
            <a:ext cx="4534984" cy="3495131"/>
          </a:xfrm>
          <a:prstGeom prst="rect">
            <a:avLst/>
          </a:prstGeom>
          <a:noFill/>
        </p:spPr>
      </p:pic>
    </p:spTree>
    <p:extLst>
      <p:ext uri="{BB962C8B-B14F-4D97-AF65-F5344CB8AC3E}">
        <p14:creationId xmlns:p14="http://schemas.microsoft.com/office/powerpoint/2010/main" val="4834923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Workflow and experience</a:t>
            </a:r>
            <a:endParaRPr lang="en-GB" dirty="0"/>
          </a:p>
        </p:txBody>
      </p:sp>
      <p:sp>
        <p:nvSpPr>
          <p:cNvPr id="4" name="Espace réservé du numéro de diapositive 3"/>
          <p:cNvSpPr>
            <a:spLocks noGrp="1"/>
          </p:cNvSpPr>
          <p:nvPr>
            <p:ph type="sldNum" sz="quarter" idx="10"/>
          </p:nvPr>
        </p:nvSpPr>
        <p:spPr/>
        <p:txBody>
          <a:bodyPr/>
          <a:lstStyle/>
          <a:p>
            <a:fld id="{FDAEC522-1920-4A7F-86F1-556555E3AD95}" type="slidenum">
              <a:rPr lang="en-GB" smtClean="0"/>
              <a:t>18</a:t>
            </a:fld>
            <a:endParaRPr lang="en-GB" dirty="0"/>
          </a:p>
        </p:txBody>
      </p:sp>
      <p:sp>
        <p:nvSpPr>
          <p:cNvPr id="5" name="Espace réservé du contenu 2"/>
          <p:cNvSpPr>
            <a:spLocks noGrp="1"/>
          </p:cNvSpPr>
          <p:nvPr>
            <p:ph idx="1"/>
          </p:nvPr>
        </p:nvSpPr>
        <p:spPr>
          <a:xfrm>
            <a:off x="1296000" y="1065001"/>
            <a:ext cx="7488000" cy="3450965"/>
          </a:xfrm>
        </p:spPr>
        <p:txBody>
          <a:bodyPr/>
          <a:lstStyle/>
          <a:p>
            <a:pPr>
              <a:lnSpc>
                <a:spcPct val="84000"/>
              </a:lnSpc>
              <a:spcBef>
                <a:spcPct val="20000"/>
              </a:spcBef>
            </a:pPr>
            <a:r>
              <a:rPr lang="en-GB" dirty="0"/>
              <a:t>Every </a:t>
            </a:r>
            <a:r>
              <a:rPr lang="en-GB" dirty="0" smtClean="0"/>
              <a:t>message is checked and dispatched by a </a:t>
            </a:r>
            <a:r>
              <a:rPr lang="en-GB" dirty="0"/>
              <a:t>swisstopo specialist </a:t>
            </a:r>
            <a:endParaRPr lang="en-GB" dirty="0" smtClean="0"/>
          </a:p>
          <a:p>
            <a:pPr>
              <a:lnSpc>
                <a:spcPct val="84000"/>
              </a:lnSpc>
              <a:spcBef>
                <a:spcPct val="20000"/>
              </a:spcBef>
            </a:pPr>
            <a:r>
              <a:rPr lang="en-GB" dirty="0" smtClean="0"/>
              <a:t>Quality </a:t>
            </a:r>
            <a:r>
              <a:rPr lang="en-GB" dirty="0"/>
              <a:t>check of </a:t>
            </a:r>
            <a:r>
              <a:rPr lang="en-GB" dirty="0" smtClean="0"/>
              <a:t>messages before </a:t>
            </a:r>
            <a:r>
              <a:rPr lang="en-GB" dirty="0"/>
              <a:t>integration in </a:t>
            </a:r>
            <a:r>
              <a:rPr lang="en-GB" dirty="0" smtClean="0"/>
              <a:t>productive database</a:t>
            </a:r>
          </a:p>
          <a:p>
            <a:pPr>
              <a:lnSpc>
                <a:spcPct val="84000"/>
              </a:lnSpc>
              <a:spcBef>
                <a:spcPct val="20000"/>
              </a:spcBef>
            </a:pPr>
            <a:r>
              <a:rPr lang="en-GB" dirty="0" smtClean="0"/>
              <a:t>We keep every message (even unfair messages)</a:t>
            </a:r>
            <a:endParaRPr lang="en-GB" dirty="0"/>
          </a:p>
          <a:p>
            <a:pPr marL="0" indent="0">
              <a:lnSpc>
                <a:spcPct val="84000"/>
              </a:lnSpc>
              <a:spcBef>
                <a:spcPct val="20000"/>
              </a:spcBef>
              <a:buNone/>
            </a:pPr>
            <a:endParaRPr lang="en-GB" dirty="0"/>
          </a:p>
          <a:p>
            <a:pPr>
              <a:lnSpc>
                <a:spcPct val="84000"/>
              </a:lnSpc>
              <a:spcBef>
                <a:spcPct val="20000"/>
              </a:spcBef>
            </a:pPr>
            <a:r>
              <a:rPr lang="en-GB" dirty="0"/>
              <a:t>V</a:t>
            </a:r>
            <a:r>
              <a:rPr lang="en-GB" dirty="0" smtClean="0"/>
              <a:t>olunteers need information </a:t>
            </a:r>
            <a:r>
              <a:rPr lang="en-GB" dirty="0"/>
              <a:t>about </a:t>
            </a:r>
            <a:r>
              <a:rPr lang="en-GB" dirty="0" smtClean="0"/>
              <a:t>time and content of message implementation</a:t>
            </a:r>
          </a:p>
          <a:p>
            <a:pPr>
              <a:lnSpc>
                <a:spcPct val="84000"/>
              </a:lnSpc>
              <a:spcBef>
                <a:spcPct val="20000"/>
              </a:spcBef>
            </a:pPr>
            <a:r>
              <a:rPr lang="en-GB" dirty="0" smtClean="0"/>
              <a:t>Give immediate feedback to user community</a:t>
            </a:r>
            <a:endParaRPr lang="en-GB" dirty="0"/>
          </a:p>
          <a:p>
            <a:pPr>
              <a:lnSpc>
                <a:spcPct val="84000"/>
              </a:lnSpc>
              <a:spcBef>
                <a:spcPct val="20000"/>
              </a:spcBef>
            </a:pPr>
            <a:r>
              <a:rPr lang="en-GB" dirty="0" smtClean="0"/>
              <a:t>Keep workflow for user message transparent</a:t>
            </a:r>
            <a:endParaRPr lang="en-GB" dirty="0"/>
          </a:p>
        </p:txBody>
      </p:sp>
    </p:spTree>
    <p:extLst>
      <p:ext uri="{BB962C8B-B14F-4D97-AF65-F5344CB8AC3E}">
        <p14:creationId xmlns:p14="http://schemas.microsoft.com/office/powerpoint/2010/main" val="21091810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p:txBody>
          <a:bodyPr/>
          <a:lstStyle/>
          <a:p>
            <a:r>
              <a:rPr lang="en-GB" dirty="0" smtClean="0"/>
              <a:t>Release May 2017: map.geo.admin.ch</a:t>
            </a:r>
            <a:endParaRPr lang="en-GB" dirty="0">
              <a:solidFill>
                <a:srgbClr val="0000FF"/>
              </a:solidFill>
            </a:endParaRPr>
          </a:p>
        </p:txBody>
      </p:sp>
      <p:pic>
        <p:nvPicPr>
          <p:cNvPr id="5" name="Immagine 8"/>
          <p:cNvPicPr>
            <a:picLocks noChangeAspect="1"/>
          </p:cNvPicPr>
          <p:nvPr>
            <p:custDataLst>
              <p:tags r:id="rId2"/>
            </p:custDataLst>
          </p:nvPr>
        </p:nvPicPr>
        <p:blipFill rotWithShape="1">
          <a:blip r:embed="rId5"/>
          <a:srcRect l="494" t="21126" b="6255"/>
          <a:stretch/>
        </p:blipFill>
        <p:spPr bwMode="auto">
          <a:xfrm>
            <a:off x="467544" y="707031"/>
            <a:ext cx="5976664" cy="3808935"/>
          </a:xfrm>
          <a:prstGeom prst="rect">
            <a:avLst/>
          </a:prstGeom>
          <a:ln>
            <a:solidFill>
              <a:schemeClr val="tx1"/>
            </a:solidFill>
          </a:ln>
          <a:extLst>
            <a:ext uri="{53640926-AAD7-44D8-BBD7-CCE9431645EC}">
              <a14:shadowObscured xmlns:a14="http://schemas.microsoft.com/office/drawing/2010/main"/>
            </a:ext>
          </a:extLst>
        </p:spPr>
      </p:pic>
      <p:sp>
        <p:nvSpPr>
          <p:cNvPr id="3" name="TextBox 2"/>
          <p:cNvSpPr txBox="1"/>
          <p:nvPr/>
        </p:nvSpPr>
        <p:spPr>
          <a:xfrm>
            <a:off x="6444208" y="707031"/>
            <a:ext cx="2448272" cy="3108543"/>
          </a:xfrm>
          <a:prstGeom prst="rect">
            <a:avLst/>
          </a:prstGeom>
          <a:noFill/>
        </p:spPr>
        <p:txBody>
          <a:bodyPr wrap="square" rtlCol="0">
            <a:spAutoFit/>
          </a:bodyPr>
          <a:lstStyle/>
          <a:p>
            <a:r>
              <a:rPr lang="en-GB" sz="2800" dirty="0"/>
              <a:t>immediate feedback </a:t>
            </a:r>
            <a:r>
              <a:rPr lang="en-GB" sz="2800" dirty="0" smtClean="0"/>
              <a:t>visible on </a:t>
            </a:r>
            <a:r>
              <a:rPr lang="en-GB" sz="2800" dirty="0"/>
              <a:t>swisstopo website (based on </a:t>
            </a:r>
            <a:r>
              <a:rPr lang="en-GB" sz="2800" dirty="0" err="1"/>
              <a:t>iFrame</a:t>
            </a:r>
            <a:r>
              <a:rPr lang="en-GB" sz="2800" dirty="0"/>
              <a:t> and </a:t>
            </a:r>
            <a:r>
              <a:rPr lang="en-GB" sz="2800" dirty="0" smtClean="0"/>
              <a:t>KML-layer</a:t>
            </a:r>
            <a:r>
              <a:rPr lang="en-GB" sz="2800" dirty="0"/>
              <a:t>)</a:t>
            </a:r>
          </a:p>
        </p:txBody>
      </p:sp>
    </p:spTree>
    <p:extLst>
      <p:ext uri="{BB962C8B-B14F-4D97-AF65-F5344CB8AC3E}">
        <p14:creationId xmlns:p14="http://schemas.microsoft.com/office/powerpoint/2010/main" val="17587345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VGI and crowd sourced data</a:t>
            </a:r>
            <a:endParaRPr lang="en-GB" dirty="0"/>
          </a:p>
        </p:txBody>
      </p:sp>
      <p:sp>
        <p:nvSpPr>
          <p:cNvPr id="3" name="Content Placeholder 2"/>
          <p:cNvSpPr>
            <a:spLocks noGrp="1"/>
          </p:cNvSpPr>
          <p:nvPr>
            <p:ph idx="1"/>
          </p:nvPr>
        </p:nvSpPr>
        <p:spPr/>
        <p:txBody>
          <a:bodyPr/>
          <a:lstStyle/>
          <a:p>
            <a:r>
              <a:rPr lang="en-GB" dirty="0" smtClean="0"/>
              <a:t>Some use cases swisstopo</a:t>
            </a:r>
          </a:p>
          <a:p>
            <a:pPr lvl="1"/>
            <a:r>
              <a:rPr lang="en-GB" u="sng" dirty="0" smtClean="0"/>
              <a:t>Customer feedback and revision service</a:t>
            </a:r>
          </a:p>
          <a:p>
            <a:pPr lvl="1"/>
            <a:r>
              <a:rPr lang="en-GB" dirty="0" smtClean="0"/>
              <a:t>Harvesting hints in the update process</a:t>
            </a:r>
          </a:p>
          <a:p>
            <a:pPr lvl="1"/>
            <a:r>
              <a:rPr lang="en-GB" dirty="0" smtClean="0"/>
              <a:t>Crowdsourcing as a public relation instruments</a:t>
            </a:r>
            <a:br>
              <a:rPr lang="en-GB" dirty="0" smtClean="0"/>
            </a:br>
            <a:endParaRPr lang="en-GB" dirty="0" smtClean="0"/>
          </a:p>
          <a:p>
            <a:r>
              <a:rPr lang="en-GB" dirty="0" smtClean="0"/>
              <a:t>Is this all for swisstopo?</a:t>
            </a:r>
          </a:p>
          <a:p>
            <a:pPr lvl="1"/>
            <a:r>
              <a:rPr lang="en-GB" dirty="0" smtClean="0"/>
              <a:t>A</a:t>
            </a:r>
            <a:r>
              <a:rPr lang="en-GB" baseline="30000" dirty="0" smtClean="0"/>
              <a:t>4</a:t>
            </a:r>
            <a:r>
              <a:rPr lang="en-GB" dirty="0" smtClean="0"/>
              <a:t>C</a:t>
            </a:r>
            <a:r>
              <a:rPr lang="en-GB" baseline="30000" dirty="0" smtClean="0"/>
              <a:t>4</a:t>
            </a:r>
            <a:r>
              <a:rPr lang="en-GB" dirty="0" smtClean="0"/>
              <a:t> quality requirements and consequences to VGI acquisition</a:t>
            </a:r>
          </a:p>
          <a:p>
            <a:pPr marL="288000" lvl="1" indent="0">
              <a:buNone/>
            </a:pPr>
            <a:endParaRPr lang="en-GB" dirty="0" smtClean="0"/>
          </a:p>
          <a:p>
            <a:pPr lvl="1"/>
            <a:endParaRPr lang="en-GB" dirty="0" smtClean="0"/>
          </a:p>
          <a:p>
            <a:pPr lvl="1"/>
            <a:endParaRPr lang="en-GB" dirty="0"/>
          </a:p>
        </p:txBody>
      </p:sp>
    </p:spTree>
    <p:extLst>
      <p:ext uri="{BB962C8B-B14F-4D97-AF65-F5344CB8AC3E}">
        <p14:creationId xmlns:p14="http://schemas.microsoft.com/office/powerpoint/2010/main" val="1327151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GB" dirty="0" smtClean="0"/>
              <a:t>VGI as hints  (harvesting data)</a:t>
            </a:r>
            <a:endParaRPr lang="en-GB" dirty="0"/>
          </a:p>
        </p:txBody>
      </p:sp>
      <p:pic>
        <p:nvPicPr>
          <p:cNvPr id="4" name="Content Placeholder 3"/>
          <p:cNvPicPr>
            <a:picLocks noGrp="1" noChangeAspect="1" noChangeArrowheads="1"/>
          </p:cNvPicPr>
          <p:nvPr>
            <p:ph sz="half" idx="1"/>
            <p:custDataLst>
              <p:tags r:id="rId2"/>
            </p:custDataLst>
          </p:nvPr>
        </p:nvPicPr>
        <p:blipFill>
          <a:blip r:embed="rId10">
            <a:extLst>
              <a:ext uri="{28A0092B-C50C-407E-A947-70E740481C1C}">
                <a14:useLocalDpi xmlns:a14="http://schemas.microsoft.com/office/drawing/2010/main" val="0"/>
              </a:ext>
            </a:extLst>
          </a:blip>
          <a:srcRect/>
          <a:stretch>
            <a:fillRect/>
          </a:stretch>
        </p:blipFill>
        <p:spPr>
          <a:xfrm>
            <a:off x="1691680" y="843558"/>
            <a:ext cx="6192812" cy="36938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custDataLst>
              <p:tags r:id="rId3"/>
            </p:custDataLst>
          </p:nvPr>
        </p:nvPicPr>
        <p:blipFill>
          <a:blip r:embed="rId11"/>
          <a:stretch>
            <a:fillRect/>
          </a:stretch>
        </p:blipFill>
        <p:spPr>
          <a:xfrm>
            <a:off x="179512" y="627534"/>
            <a:ext cx="4497068" cy="237626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custDataLst>
              <p:tags r:id="rId4"/>
            </p:custDataLst>
          </p:nvPr>
        </p:nvPicPr>
        <p:blipFill>
          <a:blip r:embed="rId12"/>
          <a:stretch>
            <a:fillRect/>
          </a:stretch>
        </p:blipFill>
        <p:spPr>
          <a:xfrm>
            <a:off x="4473952" y="2165633"/>
            <a:ext cx="4448175" cy="237172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custDataLst>
              <p:tags r:id="rId5"/>
            </p:custDataLst>
          </p:nvPr>
        </p:nvPicPr>
        <p:blipFill>
          <a:blip r:embed="rId13"/>
          <a:stretch>
            <a:fillRect/>
          </a:stretch>
        </p:blipFill>
        <p:spPr>
          <a:xfrm>
            <a:off x="654045" y="2321712"/>
            <a:ext cx="4202648" cy="259228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custDataLst>
              <p:tags r:id="rId6"/>
            </p:custDataLst>
          </p:nvPr>
        </p:nvPicPr>
        <p:blipFill>
          <a:blip r:embed="rId14"/>
          <a:stretch>
            <a:fillRect/>
          </a:stretch>
        </p:blipFill>
        <p:spPr>
          <a:xfrm>
            <a:off x="4224098" y="663788"/>
            <a:ext cx="4559902" cy="18931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custDataLst>
              <p:tags r:id="rId7"/>
            </p:custDataLst>
          </p:nvPr>
        </p:nvPicPr>
        <p:blipFill>
          <a:blip r:embed="rId15"/>
          <a:stretch>
            <a:fillRect/>
          </a:stretch>
        </p:blipFill>
        <p:spPr>
          <a:xfrm>
            <a:off x="90776" y="2176578"/>
            <a:ext cx="4949224" cy="208520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custDataLst>
              <p:tags r:id="rId8"/>
            </p:custDataLst>
          </p:nvPr>
        </p:nvPicPr>
        <p:blipFill>
          <a:blip r:embed="rId16"/>
          <a:stretch>
            <a:fillRect/>
          </a:stretch>
        </p:blipFill>
        <p:spPr>
          <a:xfrm>
            <a:off x="1553553" y="1023328"/>
            <a:ext cx="2946115" cy="287101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535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VGI as a public relation instrument</a:t>
            </a:r>
            <a:br>
              <a:rPr lang="en-GB" dirty="0" smtClean="0"/>
            </a:br>
            <a:endParaRPr lang="en-GB" dirty="0"/>
          </a:p>
        </p:txBody>
      </p:sp>
      <p:sp>
        <p:nvSpPr>
          <p:cNvPr id="3" name="Content Placeholder 2"/>
          <p:cNvSpPr>
            <a:spLocks noGrp="1"/>
          </p:cNvSpPr>
          <p:nvPr>
            <p:ph idx="1"/>
          </p:nvPr>
        </p:nvSpPr>
        <p:spPr>
          <a:xfrm>
            <a:off x="4499992" y="987575"/>
            <a:ext cx="4284007" cy="3528392"/>
          </a:xfrm>
        </p:spPr>
        <p:txBody>
          <a:bodyPr/>
          <a:lstStyle/>
          <a:p>
            <a:r>
              <a:rPr lang="en-GB" dirty="0" smtClean="0">
                <a:hlinkClick r:id="rId2"/>
              </a:rPr>
              <a:t>www.schatzkarte.ch</a:t>
            </a:r>
            <a:r>
              <a:rPr lang="en-GB" dirty="0"/>
              <a:t> </a:t>
            </a:r>
          </a:p>
          <a:p>
            <a:r>
              <a:rPr lang="en-GB" dirty="0" smtClean="0"/>
              <a:t>Travel through Switzerland </a:t>
            </a:r>
          </a:p>
          <a:p>
            <a:r>
              <a:rPr lang="en-GB" dirty="0" smtClean="0"/>
              <a:t>Tasks related to the Geodata from swisstopo to be solved</a:t>
            </a:r>
          </a:p>
          <a:p>
            <a:r>
              <a:rPr lang="en-GB" dirty="0" smtClean="0"/>
              <a:t>Different yearly topics</a:t>
            </a:r>
            <a:br>
              <a:rPr lang="en-GB" dirty="0" smtClean="0"/>
            </a:br>
            <a:endParaRPr lang="en-GB" dirty="0" smtClean="0"/>
          </a:p>
          <a:p>
            <a:pPr marL="0" indent="0">
              <a:buNone/>
            </a:pPr>
            <a:r>
              <a:rPr lang="en-GB" b="1" dirty="0" smtClean="0"/>
              <a:t>2016 treasure hunt:</a:t>
            </a:r>
            <a:endParaRPr lang="en-GB" b="1" dirty="0"/>
          </a:p>
          <a:p>
            <a:r>
              <a:rPr lang="en-GB" b="1" dirty="0" smtClean="0"/>
              <a:t>Collect all animal related geographical names </a:t>
            </a:r>
            <a:r>
              <a:rPr lang="de-CH" dirty="0" smtClean="0"/>
              <a:t>swissTLM</a:t>
            </a:r>
            <a:r>
              <a:rPr lang="de-CH" baseline="30000" dirty="0" smtClean="0"/>
              <a:t>3D</a:t>
            </a:r>
            <a:r>
              <a:rPr lang="de-CH" dirty="0"/>
              <a:t>, swissNAMES</a:t>
            </a:r>
            <a:r>
              <a:rPr lang="de-CH" baseline="30000" dirty="0"/>
              <a:t>3D</a:t>
            </a:r>
            <a:r>
              <a:rPr lang="de-CH" dirty="0"/>
              <a:t> </a:t>
            </a:r>
            <a:endParaRPr lang="en-GB" dirty="0"/>
          </a:p>
        </p:txBody>
      </p:sp>
      <p:pic>
        <p:nvPicPr>
          <p:cNvPr id="4" name="Picture 3"/>
          <p:cNvPicPr>
            <a:picLocks noChangeAspect="1"/>
          </p:cNvPicPr>
          <p:nvPr/>
        </p:nvPicPr>
        <p:blipFill>
          <a:blip r:embed="rId3"/>
          <a:stretch>
            <a:fillRect/>
          </a:stretch>
        </p:blipFill>
        <p:spPr>
          <a:xfrm>
            <a:off x="323528" y="843558"/>
            <a:ext cx="3960275" cy="366897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411711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059582"/>
            <a:ext cx="2088232" cy="614058"/>
          </a:xfrm>
        </p:spPr>
        <p:txBody>
          <a:bodyPr/>
          <a:lstStyle/>
          <a:p>
            <a:r>
              <a:rPr lang="en-GB" sz="2400" dirty="0" smtClean="0"/>
              <a:t>2016 Treasure hunt : </a:t>
            </a:r>
            <a:r>
              <a:rPr lang="en-GB" sz="2400" dirty="0" smtClean="0">
                <a:hlinkClick r:id="rId2"/>
              </a:rPr>
              <a:t>animal names</a:t>
            </a:r>
            <a:endParaRPr lang="en-GB" sz="2400" dirty="0"/>
          </a:p>
        </p:txBody>
      </p:sp>
      <p:pic>
        <p:nvPicPr>
          <p:cNvPr id="4" name="Picture 3"/>
          <p:cNvPicPr>
            <a:picLocks noChangeAspect="1"/>
          </p:cNvPicPr>
          <p:nvPr/>
        </p:nvPicPr>
        <p:blipFill>
          <a:blip r:embed="rId3"/>
          <a:stretch>
            <a:fillRect/>
          </a:stretch>
        </p:blipFill>
        <p:spPr>
          <a:xfrm>
            <a:off x="2483768" y="0"/>
            <a:ext cx="6732384" cy="5158285"/>
          </a:xfrm>
          <a:prstGeom prst="rect">
            <a:avLst/>
          </a:prstGeom>
          <a:ln>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526" y="3462908"/>
            <a:ext cx="2685294" cy="1680592"/>
          </a:xfrm>
          <a:prstGeom prst="rect">
            <a:avLst/>
          </a:prstGeom>
        </p:spPr>
      </p:pic>
    </p:spTree>
    <p:extLst>
      <p:ext uri="{BB962C8B-B14F-4D97-AF65-F5344CB8AC3E}">
        <p14:creationId xmlns:p14="http://schemas.microsoft.com/office/powerpoint/2010/main" val="30270687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Is this all in crowdsourcing for swisstopo?</a:t>
            </a:r>
            <a:endParaRPr lang="en-GB" sz="2800" dirty="0"/>
          </a:p>
        </p:txBody>
      </p:sp>
      <p:pic>
        <p:nvPicPr>
          <p:cNvPr id="6146" name="Picture 2" descr="Image result for pointing at y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339502"/>
            <a:ext cx="6120680" cy="4590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4586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GB" sz="2100" dirty="0">
                <a:solidFill>
                  <a:srgbClr val="7030A0"/>
                </a:solidFill>
              </a:rPr>
              <a:t>The A</a:t>
            </a:r>
            <a:r>
              <a:rPr lang="en-GB" sz="2100" baseline="30000" dirty="0">
                <a:solidFill>
                  <a:srgbClr val="7030A0"/>
                </a:solidFill>
              </a:rPr>
              <a:t>4</a:t>
            </a:r>
            <a:r>
              <a:rPr lang="en-GB" sz="2100" dirty="0">
                <a:solidFill>
                  <a:srgbClr val="7030A0"/>
                </a:solidFill>
              </a:rPr>
              <a:t>C</a:t>
            </a:r>
            <a:r>
              <a:rPr lang="en-GB" sz="2100" baseline="30000" dirty="0">
                <a:solidFill>
                  <a:srgbClr val="7030A0"/>
                </a:solidFill>
              </a:rPr>
              <a:t>4</a:t>
            </a:r>
            <a:r>
              <a:rPr lang="en-GB" sz="2100" dirty="0">
                <a:solidFill>
                  <a:srgbClr val="7030A0"/>
                </a:solidFill>
              </a:rPr>
              <a:t> quality </a:t>
            </a:r>
            <a:r>
              <a:rPr lang="en-GB" sz="2100" dirty="0" smtClean="0">
                <a:solidFill>
                  <a:srgbClr val="7030A0"/>
                </a:solidFill>
              </a:rPr>
              <a:t>requirements by swisstopo:</a:t>
            </a:r>
            <a:r>
              <a:rPr lang="en-GB" sz="2100" dirty="0">
                <a:solidFill>
                  <a:srgbClr val="7030A0"/>
                </a:solidFill>
              </a:rPr>
              <a:t/>
            </a:r>
            <a:br>
              <a:rPr lang="en-GB" sz="2100" dirty="0">
                <a:solidFill>
                  <a:srgbClr val="7030A0"/>
                </a:solidFill>
              </a:rPr>
            </a:br>
            <a:r>
              <a:rPr lang="en-GB" sz="1500" dirty="0">
                <a:solidFill>
                  <a:srgbClr val="7030A0"/>
                </a:solidFill>
              </a:rPr>
              <a:t>for </a:t>
            </a:r>
            <a:r>
              <a:rPr lang="en-GB" sz="1500" dirty="0" smtClean="0">
                <a:solidFill>
                  <a:srgbClr val="7030A0"/>
                </a:solidFill>
              </a:rPr>
              <a:t>Geodata (swissTLM</a:t>
            </a:r>
            <a:r>
              <a:rPr lang="en-GB" sz="1500" baseline="30000" dirty="0" smtClean="0">
                <a:solidFill>
                  <a:srgbClr val="7030A0"/>
                </a:solidFill>
              </a:rPr>
              <a:t>3D</a:t>
            </a:r>
            <a:r>
              <a:rPr lang="en-GB" sz="1500" dirty="0">
                <a:solidFill>
                  <a:srgbClr val="7030A0"/>
                </a:solidFill>
              </a:rPr>
              <a:t>) </a:t>
            </a:r>
          </a:p>
        </p:txBody>
      </p:sp>
      <p:sp>
        <p:nvSpPr>
          <p:cNvPr id="3" name="Content Placeholder 2"/>
          <p:cNvSpPr>
            <a:spLocks noGrp="1"/>
          </p:cNvSpPr>
          <p:nvPr>
            <p:ph idx="1"/>
            <p:custDataLst>
              <p:tags r:id="rId2"/>
            </p:custDataLst>
          </p:nvPr>
        </p:nvSpPr>
        <p:spPr>
          <a:xfrm>
            <a:off x="1296000" y="1311610"/>
            <a:ext cx="7668488" cy="3060340"/>
          </a:xfrm>
        </p:spPr>
        <p:txBody>
          <a:bodyPr>
            <a:normAutofit/>
          </a:bodyPr>
          <a:lstStyle/>
          <a:p>
            <a:pPr marL="214313" indent="-214313"/>
            <a:r>
              <a:rPr lang="en-GB" b="1" dirty="0">
                <a:solidFill>
                  <a:srgbClr val="7030A0"/>
                </a:solidFill>
              </a:rPr>
              <a:t>A</a:t>
            </a:r>
            <a:r>
              <a:rPr lang="en-GB" b="1" dirty="0" smtClean="0"/>
              <a:t>uthority</a:t>
            </a:r>
            <a:r>
              <a:rPr lang="en-GB" dirty="0" smtClean="0"/>
              <a:t> 		(data source, production)</a:t>
            </a:r>
          </a:p>
          <a:p>
            <a:pPr marL="214313" indent="-214313"/>
            <a:r>
              <a:rPr lang="en-GB" sz="2400" b="1" dirty="0">
                <a:solidFill>
                  <a:srgbClr val="7030A0"/>
                </a:solidFill>
              </a:rPr>
              <a:t>A</a:t>
            </a:r>
            <a:r>
              <a:rPr lang="en-GB" b="1" dirty="0" smtClean="0"/>
              <a:t>ccuracy</a:t>
            </a:r>
            <a:r>
              <a:rPr lang="en-GB" dirty="0" smtClean="0"/>
              <a:t>		(precision)</a:t>
            </a:r>
            <a:endParaRPr lang="en-GB" dirty="0"/>
          </a:p>
          <a:p>
            <a:pPr marL="214313" indent="-214313"/>
            <a:r>
              <a:rPr lang="en-GB" sz="2400" b="1" dirty="0">
                <a:solidFill>
                  <a:srgbClr val="7030A0"/>
                </a:solidFill>
              </a:rPr>
              <a:t>A</a:t>
            </a:r>
            <a:r>
              <a:rPr lang="en-GB" b="1" dirty="0" smtClean="0"/>
              <a:t>vailability</a:t>
            </a:r>
            <a:r>
              <a:rPr lang="en-GB" dirty="0" smtClean="0"/>
              <a:t>		(data access)</a:t>
            </a:r>
          </a:p>
          <a:p>
            <a:pPr marL="214313" indent="-214313"/>
            <a:r>
              <a:rPr lang="en-GB" sz="2400" b="1" dirty="0">
                <a:solidFill>
                  <a:srgbClr val="7030A0"/>
                </a:solidFill>
              </a:rPr>
              <a:t>A</a:t>
            </a:r>
            <a:r>
              <a:rPr lang="en-GB" b="1" dirty="0" smtClean="0"/>
              <a:t>ctuality</a:t>
            </a:r>
            <a:r>
              <a:rPr lang="en-GB" dirty="0" smtClean="0"/>
              <a:t>		(date of data specific survey)</a:t>
            </a:r>
            <a:endParaRPr lang="en-GB" dirty="0"/>
          </a:p>
          <a:p>
            <a:pPr marL="214313" indent="-214313"/>
            <a:r>
              <a:rPr lang="en-GB" sz="2400" b="1" dirty="0">
                <a:solidFill>
                  <a:schemeClr val="accent5">
                    <a:lumMod val="50000"/>
                  </a:schemeClr>
                </a:solidFill>
              </a:rPr>
              <a:t>C</a:t>
            </a:r>
            <a:r>
              <a:rPr lang="en-GB" b="1" dirty="0" smtClean="0"/>
              <a:t>ompleteness</a:t>
            </a:r>
            <a:r>
              <a:rPr lang="en-GB" dirty="0" smtClean="0"/>
              <a:t>	(steered by surveying rules)</a:t>
            </a:r>
          </a:p>
          <a:p>
            <a:pPr marL="214313" indent="-214313"/>
            <a:r>
              <a:rPr lang="en-GB" sz="2400" b="1" dirty="0">
                <a:solidFill>
                  <a:schemeClr val="accent5">
                    <a:lumMod val="50000"/>
                  </a:schemeClr>
                </a:solidFill>
              </a:rPr>
              <a:t>C</a:t>
            </a:r>
            <a:r>
              <a:rPr lang="en-GB" b="1" dirty="0" smtClean="0"/>
              <a:t>overage</a:t>
            </a:r>
            <a:r>
              <a:rPr lang="en-GB" dirty="0"/>
              <a:t>	</a:t>
            </a:r>
            <a:r>
              <a:rPr lang="en-GB" dirty="0" smtClean="0"/>
              <a:t>	(nationwide homogeneity, not hotspots)</a:t>
            </a:r>
            <a:endParaRPr lang="en-GB" dirty="0"/>
          </a:p>
          <a:p>
            <a:pPr marL="214313" indent="-214313"/>
            <a:r>
              <a:rPr lang="en-GB" sz="2400" b="1" dirty="0">
                <a:solidFill>
                  <a:srgbClr val="FF4F4F">
                    <a:lumMod val="50000"/>
                  </a:srgbClr>
                </a:solidFill>
              </a:rPr>
              <a:t>C</a:t>
            </a:r>
            <a:r>
              <a:rPr lang="en-GB" b="1" dirty="0" smtClean="0">
                <a:solidFill>
                  <a:srgbClr val="000000"/>
                </a:solidFill>
              </a:rPr>
              <a:t>onsistency</a:t>
            </a:r>
            <a:r>
              <a:rPr lang="en-GB" dirty="0">
                <a:solidFill>
                  <a:srgbClr val="000000"/>
                </a:solidFill>
              </a:rPr>
              <a:t>	</a:t>
            </a:r>
            <a:r>
              <a:rPr lang="en-GB" dirty="0" smtClean="0">
                <a:solidFill>
                  <a:srgbClr val="000000"/>
                </a:solidFill>
              </a:rPr>
              <a:t>	(</a:t>
            </a:r>
            <a:r>
              <a:rPr lang="en-GB" dirty="0">
                <a:solidFill>
                  <a:srgbClr val="000000"/>
                </a:solidFill>
              </a:rPr>
              <a:t>data </a:t>
            </a:r>
            <a:r>
              <a:rPr lang="en-GB" dirty="0" smtClean="0">
                <a:solidFill>
                  <a:srgbClr val="000000"/>
                </a:solidFill>
              </a:rPr>
              <a:t>contradictoriness </a:t>
            </a:r>
            <a:r>
              <a:rPr lang="en-GB" dirty="0">
                <a:solidFill>
                  <a:srgbClr val="000000"/>
                </a:solidFill>
              </a:rPr>
              <a:t>and </a:t>
            </a:r>
            <a:r>
              <a:rPr lang="en-GB" dirty="0" smtClean="0">
                <a:solidFill>
                  <a:srgbClr val="000000"/>
                </a:solidFill>
              </a:rPr>
              <a:t>coherence </a:t>
            </a:r>
            <a:r>
              <a:rPr lang="en-GB" dirty="0">
                <a:solidFill>
                  <a:srgbClr val="000000"/>
                </a:solidFill>
              </a:rPr>
              <a:t>)</a:t>
            </a:r>
          </a:p>
          <a:p>
            <a:pPr marL="214313" indent="-214313"/>
            <a:r>
              <a:rPr lang="en-GB" sz="2400" b="1" dirty="0">
                <a:solidFill>
                  <a:schemeClr val="accent5">
                    <a:lumMod val="50000"/>
                  </a:schemeClr>
                </a:solidFill>
              </a:rPr>
              <a:t>C</a:t>
            </a:r>
            <a:r>
              <a:rPr lang="en-GB" b="1" dirty="0" smtClean="0"/>
              <a:t>orrectness</a:t>
            </a:r>
            <a:r>
              <a:rPr lang="en-GB" dirty="0" smtClean="0"/>
              <a:t>		(comparison model &lt;-&gt; landscape)</a:t>
            </a:r>
          </a:p>
        </p:txBody>
      </p:sp>
      <p:sp>
        <p:nvSpPr>
          <p:cNvPr id="4" name="Slide Number Placeholder 3"/>
          <p:cNvSpPr>
            <a:spLocks noGrp="1"/>
          </p:cNvSpPr>
          <p:nvPr>
            <p:ph type="sldNum" sz="quarter" idx="10"/>
            <p:custDataLst>
              <p:tags r:id="rId3"/>
            </p:custDataLst>
          </p:nvPr>
        </p:nvSpPr>
        <p:spPr/>
        <p:txBody>
          <a:bodyPr/>
          <a:lstStyle/>
          <a:p>
            <a:fld id="{FDAEC522-1920-4A7F-86F1-556555E3AD95}" type="slidenum">
              <a:rPr lang="en-GB" smtClean="0"/>
              <a:t>24</a:t>
            </a:fld>
            <a:endParaRPr lang="en-GB" dirty="0"/>
          </a:p>
        </p:txBody>
      </p:sp>
      <p:pic>
        <p:nvPicPr>
          <p:cNvPr id="17" name="Picture 16"/>
          <p:cNvPicPr>
            <a:picLocks noChangeAspect="1"/>
          </p:cNvPicPr>
          <p:nvPr>
            <p:custDataLst>
              <p:tags r:id="rId4"/>
            </p:custDataLst>
          </p:nvPr>
        </p:nvPicPr>
        <p:blipFill>
          <a:blip r:embed="rId6">
            <a:clrChange>
              <a:clrFrom>
                <a:srgbClr val="FFFFFF"/>
              </a:clrFrom>
              <a:clrTo>
                <a:srgbClr val="FFFFFF">
                  <a:alpha val="0"/>
                </a:srgbClr>
              </a:clrTo>
            </a:clrChange>
          </a:blip>
          <a:stretch>
            <a:fillRect/>
          </a:stretch>
        </p:blipFill>
        <p:spPr>
          <a:xfrm>
            <a:off x="7186071" y="229940"/>
            <a:ext cx="1523957" cy="920548"/>
          </a:xfrm>
          <a:prstGeom prst="rect">
            <a:avLst/>
          </a:prstGeom>
        </p:spPr>
      </p:pic>
    </p:spTree>
    <p:extLst>
      <p:ext uri="{BB962C8B-B14F-4D97-AF65-F5344CB8AC3E}">
        <p14:creationId xmlns:p14="http://schemas.microsoft.com/office/powerpoint/2010/main" val="7312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000" y="229499"/>
            <a:ext cx="7488000" cy="835501"/>
          </a:xfrm>
        </p:spPr>
        <p:txBody>
          <a:bodyPr/>
          <a:lstStyle/>
          <a:p>
            <a:r>
              <a:rPr lang="en-GB" sz="2400" dirty="0" smtClean="0"/>
              <a:t>Consequences out of A</a:t>
            </a:r>
            <a:r>
              <a:rPr lang="en-GB" sz="2400" baseline="30000" dirty="0" smtClean="0"/>
              <a:t>4</a:t>
            </a:r>
            <a:r>
              <a:rPr lang="en-GB" sz="2400" dirty="0" smtClean="0"/>
              <a:t>C</a:t>
            </a:r>
            <a:r>
              <a:rPr lang="en-GB" sz="2400" baseline="30000" dirty="0" smtClean="0"/>
              <a:t>4 </a:t>
            </a:r>
            <a:r>
              <a:rPr lang="en-US" sz="2400" dirty="0" smtClean="0"/>
              <a:t>quality requirements to VGI  data acquisition</a:t>
            </a:r>
            <a:endParaRPr lang="en-GB" sz="2400" dirty="0"/>
          </a:p>
        </p:txBody>
      </p:sp>
      <p:sp>
        <p:nvSpPr>
          <p:cNvPr id="3" name="Content Placeholder 2"/>
          <p:cNvSpPr>
            <a:spLocks noGrp="1"/>
          </p:cNvSpPr>
          <p:nvPr>
            <p:ph idx="1"/>
          </p:nvPr>
        </p:nvSpPr>
        <p:spPr>
          <a:xfrm>
            <a:off x="1296000" y="1275606"/>
            <a:ext cx="7488000" cy="3240360"/>
          </a:xfrm>
        </p:spPr>
        <p:txBody>
          <a:bodyPr/>
          <a:lstStyle/>
          <a:p>
            <a:pPr marL="0" indent="0">
              <a:buNone/>
            </a:pPr>
            <a:r>
              <a:rPr lang="en-GB" sz="2400" b="1" dirty="0" smtClean="0">
                <a:solidFill>
                  <a:srgbClr val="7030A0"/>
                </a:solidFill>
              </a:rPr>
              <a:t>A</a:t>
            </a:r>
            <a:r>
              <a:rPr lang="en-GB" sz="2400" b="1" dirty="0" smtClean="0"/>
              <a:t>uthority</a:t>
            </a:r>
            <a:endParaRPr lang="en-GB" b="1" dirty="0" smtClean="0"/>
          </a:p>
          <a:p>
            <a:r>
              <a:rPr lang="en-GB" dirty="0" smtClean="0"/>
              <a:t>(Most) geodata of swisstopo are legally binding</a:t>
            </a:r>
          </a:p>
          <a:p>
            <a:r>
              <a:rPr lang="en-GB" dirty="0" smtClean="0"/>
              <a:t>Authoritative character of geodata </a:t>
            </a:r>
            <a:r>
              <a:rPr lang="en-GB" dirty="0" smtClean="0">
                <a:sym typeface="Wingdings" panose="05000000000000000000" pitchFamily="2" charset="2"/>
              </a:rPr>
              <a:t> NMCA is in charge</a:t>
            </a:r>
            <a:endParaRPr lang="en-GB" dirty="0" smtClean="0"/>
          </a:p>
          <a:p>
            <a:endParaRPr lang="en-GB" dirty="0" smtClean="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192" y="2895786"/>
            <a:ext cx="1459341" cy="1414894"/>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3"/>
          <a:stretch>
            <a:fillRect/>
          </a:stretch>
        </p:blipFill>
        <p:spPr>
          <a:xfrm>
            <a:off x="2051720" y="2895786"/>
            <a:ext cx="1440159" cy="143973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1979712" y="2571750"/>
            <a:ext cx="1815207" cy="1814670"/>
          </a:xfrm>
          <a:prstGeom prst="rect">
            <a:avLst/>
          </a:prstGeom>
        </p:spPr>
      </p:pic>
      <p:sp>
        <p:nvSpPr>
          <p:cNvPr id="8" name="Right Arrow 7"/>
          <p:cNvSpPr/>
          <p:nvPr/>
        </p:nvSpPr>
        <p:spPr>
          <a:xfrm>
            <a:off x="5004048" y="2991165"/>
            <a:ext cx="1512168" cy="12241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704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000" y="229499"/>
            <a:ext cx="7488000" cy="835501"/>
          </a:xfrm>
        </p:spPr>
        <p:txBody>
          <a:bodyPr/>
          <a:lstStyle/>
          <a:p>
            <a:r>
              <a:rPr lang="en-GB" sz="2400" dirty="0" smtClean="0"/>
              <a:t>Consequences out of A</a:t>
            </a:r>
            <a:r>
              <a:rPr lang="en-GB" sz="2400" baseline="30000" dirty="0" smtClean="0"/>
              <a:t>4</a:t>
            </a:r>
            <a:r>
              <a:rPr lang="en-GB" sz="2400" dirty="0" smtClean="0"/>
              <a:t>C</a:t>
            </a:r>
            <a:r>
              <a:rPr lang="en-GB" sz="2400" baseline="30000" dirty="0" smtClean="0"/>
              <a:t>4 </a:t>
            </a:r>
            <a:r>
              <a:rPr lang="en-US" sz="2400" dirty="0" smtClean="0"/>
              <a:t>quality requirements to VGI  data acquisition</a:t>
            </a:r>
            <a:endParaRPr lang="en-GB" sz="2400" dirty="0"/>
          </a:p>
        </p:txBody>
      </p:sp>
      <p:sp>
        <p:nvSpPr>
          <p:cNvPr id="3" name="Content Placeholder 2"/>
          <p:cNvSpPr>
            <a:spLocks noGrp="1"/>
          </p:cNvSpPr>
          <p:nvPr>
            <p:ph idx="1"/>
          </p:nvPr>
        </p:nvSpPr>
        <p:spPr>
          <a:xfrm>
            <a:off x="1296000" y="1275606"/>
            <a:ext cx="7488000" cy="3240360"/>
          </a:xfrm>
        </p:spPr>
        <p:txBody>
          <a:bodyPr/>
          <a:lstStyle/>
          <a:p>
            <a:pPr marL="0" indent="0">
              <a:buNone/>
            </a:pPr>
            <a:r>
              <a:rPr lang="en-GB" sz="2800" b="1" dirty="0">
                <a:solidFill>
                  <a:srgbClr val="7030A0"/>
                </a:solidFill>
              </a:rPr>
              <a:t>A</a:t>
            </a:r>
            <a:r>
              <a:rPr lang="en-GB" sz="2400" b="1" dirty="0"/>
              <a:t>ccuracy</a:t>
            </a:r>
            <a:r>
              <a:rPr lang="en-GB" dirty="0"/>
              <a:t>		</a:t>
            </a:r>
            <a:endParaRPr lang="en-GB" dirty="0" smtClean="0"/>
          </a:p>
          <a:p>
            <a:pPr marL="214313" indent="-214313"/>
            <a:r>
              <a:rPr lang="en-GB" dirty="0" smtClean="0"/>
              <a:t>Precision of data (geometry, attributes) given by law and/or data model </a:t>
            </a:r>
            <a:r>
              <a:rPr lang="en-GB" dirty="0" smtClean="0">
                <a:sym typeface="Wingdings" panose="05000000000000000000" pitchFamily="2" charset="2"/>
              </a:rPr>
              <a:t> adapted acquisition quality tools needed</a:t>
            </a:r>
            <a:endParaRPr lang="en-GB" dirty="0" smtClean="0"/>
          </a:p>
          <a:p>
            <a:r>
              <a:rPr lang="en-GB" dirty="0" smtClean="0"/>
              <a:t>Quality check needed </a:t>
            </a:r>
            <a:r>
              <a:rPr lang="en-GB" dirty="0" smtClean="0">
                <a:sym typeface="Wingdings" panose="05000000000000000000" pitchFamily="2" charset="2"/>
              </a:rPr>
              <a:t> </a:t>
            </a:r>
            <a:r>
              <a:rPr lang="en-GB" dirty="0" smtClean="0"/>
              <a:t>reliability of the crowd?</a:t>
            </a:r>
          </a:p>
          <a:p>
            <a:endParaRPr lang="en-GB" dirty="0" smtClean="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6256" y="3062999"/>
            <a:ext cx="1459341" cy="1414894"/>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3"/>
          <a:stretch>
            <a:fillRect/>
          </a:stretch>
        </p:blipFill>
        <p:spPr>
          <a:xfrm>
            <a:off x="1296000" y="3035669"/>
            <a:ext cx="1440159" cy="1439732"/>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4">
            <a:clrChange>
              <a:clrFrom>
                <a:srgbClr val="FFFFFF"/>
              </a:clrFrom>
              <a:clrTo>
                <a:srgbClr val="FFFFFF">
                  <a:alpha val="0"/>
                </a:srgbClr>
              </a:clrTo>
            </a:clrChange>
          </a:blip>
          <a:stretch>
            <a:fillRect/>
          </a:stretch>
        </p:blipFill>
        <p:spPr>
          <a:xfrm>
            <a:off x="3635896" y="3565392"/>
            <a:ext cx="950855" cy="950574"/>
          </a:xfrm>
          <a:prstGeom prst="rect">
            <a:avLst/>
          </a:prstGeom>
        </p:spPr>
      </p:pic>
      <p:sp>
        <p:nvSpPr>
          <p:cNvPr id="7" name="Right Arrow 6"/>
          <p:cNvSpPr/>
          <p:nvPr/>
        </p:nvSpPr>
        <p:spPr>
          <a:xfrm>
            <a:off x="5990596" y="3598769"/>
            <a:ext cx="936051" cy="3917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9342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000" y="229499"/>
            <a:ext cx="7488000" cy="835501"/>
          </a:xfrm>
        </p:spPr>
        <p:txBody>
          <a:bodyPr/>
          <a:lstStyle/>
          <a:p>
            <a:r>
              <a:rPr lang="en-GB" sz="2400" dirty="0" smtClean="0"/>
              <a:t>Consequences out of A</a:t>
            </a:r>
            <a:r>
              <a:rPr lang="en-GB" sz="2400" baseline="30000" dirty="0" smtClean="0"/>
              <a:t>4</a:t>
            </a:r>
            <a:r>
              <a:rPr lang="en-GB" sz="2400" dirty="0" smtClean="0"/>
              <a:t>C</a:t>
            </a:r>
            <a:r>
              <a:rPr lang="en-GB" sz="2400" baseline="30000" dirty="0" smtClean="0"/>
              <a:t>4 </a:t>
            </a:r>
            <a:r>
              <a:rPr lang="en-US" sz="2400" dirty="0" smtClean="0"/>
              <a:t>quality requirements to VGI  data acquisition</a:t>
            </a:r>
            <a:endParaRPr lang="en-GB" sz="2400" dirty="0"/>
          </a:p>
        </p:txBody>
      </p:sp>
      <p:sp>
        <p:nvSpPr>
          <p:cNvPr id="3" name="Content Placeholder 2"/>
          <p:cNvSpPr>
            <a:spLocks noGrp="1"/>
          </p:cNvSpPr>
          <p:nvPr>
            <p:ph idx="1"/>
          </p:nvPr>
        </p:nvSpPr>
        <p:spPr>
          <a:xfrm>
            <a:off x="1296000" y="1275606"/>
            <a:ext cx="7488000" cy="3240360"/>
          </a:xfrm>
        </p:spPr>
        <p:txBody>
          <a:bodyPr/>
          <a:lstStyle/>
          <a:p>
            <a:pPr marL="0" indent="0">
              <a:buNone/>
            </a:pPr>
            <a:r>
              <a:rPr lang="en-GB" sz="2800" b="1" dirty="0" smtClean="0">
                <a:solidFill>
                  <a:srgbClr val="7030A0"/>
                </a:solidFill>
              </a:rPr>
              <a:t>A</a:t>
            </a:r>
            <a:r>
              <a:rPr lang="en-GB" sz="2400" b="1" dirty="0" smtClean="0"/>
              <a:t>vailability</a:t>
            </a:r>
            <a:endParaRPr lang="en-GB" b="1" dirty="0" smtClean="0"/>
          </a:p>
          <a:p>
            <a:r>
              <a:rPr lang="en-GB" dirty="0" smtClean="0"/>
              <a:t>Ensure public access to NMCA data </a:t>
            </a:r>
            <a:r>
              <a:rPr lang="en-GB" dirty="0" smtClean="0">
                <a:sym typeface="Wingdings" panose="05000000000000000000" pitchFamily="2" charset="2"/>
              </a:rPr>
              <a:t> you receive better VGI information/data</a:t>
            </a:r>
          </a:p>
          <a:p>
            <a:r>
              <a:rPr lang="en-GB" dirty="0" smtClean="0">
                <a:sym typeface="Wingdings" panose="05000000000000000000" pitchFamily="2" charset="2"/>
              </a:rPr>
              <a:t>Not all data needed as VGI reference is available</a:t>
            </a:r>
            <a:endParaRPr lang="en-GB" dirty="0" smtClean="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0470" y="2895786"/>
            <a:ext cx="1459341" cy="1414894"/>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3"/>
          <a:stretch>
            <a:fillRect/>
          </a:stretch>
        </p:blipFill>
        <p:spPr>
          <a:xfrm>
            <a:off x="1315284" y="2932004"/>
            <a:ext cx="1440159" cy="1439732"/>
          </a:xfrm>
          <a:prstGeom prst="rect">
            <a:avLst/>
          </a:prstGeom>
          <a:ln>
            <a:noFill/>
          </a:ln>
          <a:effectLst>
            <a:outerShdw blurRad="292100" dist="139700" dir="2700000" algn="tl" rotWithShape="0">
              <a:srgbClr val="333333">
                <a:alpha val="65000"/>
              </a:srgbClr>
            </a:outerShdw>
          </a:effectLst>
        </p:spPr>
      </p:pic>
      <p:grpSp>
        <p:nvGrpSpPr>
          <p:cNvPr id="12" name="Group 11"/>
          <p:cNvGrpSpPr/>
          <p:nvPr/>
        </p:nvGrpSpPr>
        <p:grpSpPr>
          <a:xfrm>
            <a:off x="3411693" y="3291830"/>
            <a:ext cx="2358028" cy="720080"/>
            <a:chOff x="3779911" y="3291830"/>
            <a:chExt cx="2358028" cy="720080"/>
          </a:xfrm>
        </p:grpSpPr>
        <p:sp>
          <p:nvSpPr>
            <p:cNvPr id="4" name="Right Arrow 3"/>
            <p:cNvSpPr/>
            <p:nvPr/>
          </p:nvSpPr>
          <p:spPr>
            <a:xfrm>
              <a:off x="5201835" y="3363838"/>
              <a:ext cx="936104"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rot="10800000">
              <a:off x="3779911" y="3363838"/>
              <a:ext cx="936104"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4490873" y="3291830"/>
              <a:ext cx="936104"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Data</a:t>
              </a:r>
              <a:endParaRPr lang="en-GB" dirty="0"/>
            </a:p>
          </p:txBody>
        </p:sp>
      </p:grpSp>
    </p:spTree>
    <p:extLst>
      <p:ext uri="{BB962C8B-B14F-4D97-AF65-F5344CB8AC3E}">
        <p14:creationId xmlns:p14="http://schemas.microsoft.com/office/powerpoint/2010/main" val="144774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000" y="229499"/>
            <a:ext cx="7488000" cy="835501"/>
          </a:xfrm>
        </p:spPr>
        <p:txBody>
          <a:bodyPr/>
          <a:lstStyle/>
          <a:p>
            <a:r>
              <a:rPr lang="en-GB" sz="2400" dirty="0" smtClean="0"/>
              <a:t>Consequences out of A</a:t>
            </a:r>
            <a:r>
              <a:rPr lang="en-GB" sz="2400" baseline="30000" dirty="0" smtClean="0"/>
              <a:t>4</a:t>
            </a:r>
            <a:r>
              <a:rPr lang="en-GB" sz="2400" dirty="0" smtClean="0"/>
              <a:t>C</a:t>
            </a:r>
            <a:r>
              <a:rPr lang="en-GB" sz="2400" baseline="30000" dirty="0" smtClean="0"/>
              <a:t>4 </a:t>
            </a:r>
            <a:r>
              <a:rPr lang="en-US" sz="2400" dirty="0" smtClean="0"/>
              <a:t>quality requirements to VGI  data acquisition</a:t>
            </a:r>
            <a:endParaRPr lang="en-GB" sz="2400" dirty="0"/>
          </a:p>
        </p:txBody>
      </p:sp>
      <p:sp>
        <p:nvSpPr>
          <p:cNvPr id="3" name="Content Placeholder 2"/>
          <p:cNvSpPr>
            <a:spLocks noGrp="1"/>
          </p:cNvSpPr>
          <p:nvPr>
            <p:ph idx="1"/>
          </p:nvPr>
        </p:nvSpPr>
        <p:spPr>
          <a:xfrm>
            <a:off x="1296000" y="1275606"/>
            <a:ext cx="7488000" cy="3240360"/>
          </a:xfrm>
        </p:spPr>
        <p:txBody>
          <a:bodyPr/>
          <a:lstStyle/>
          <a:p>
            <a:pPr marL="0" indent="0">
              <a:buNone/>
            </a:pPr>
            <a:r>
              <a:rPr lang="en-GB" sz="2800" b="1" dirty="0" smtClean="0">
                <a:solidFill>
                  <a:srgbClr val="7030A0"/>
                </a:solidFill>
              </a:rPr>
              <a:t>A</a:t>
            </a:r>
            <a:r>
              <a:rPr lang="en-GB" sz="2400" b="1" dirty="0" smtClean="0"/>
              <a:t>ctuality</a:t>
            </a:r>
            <a:endParaRPr lang="en-GB" b="1" dirty="0" smtClean="0"/>
          </a:p>
          <a:p>
            <a:r>
              <a:rPr lang="en-GB" dirty="0" smtClean="0"/>
              <a:t>Volunteers are on place and can react immediately to changes </a:t>
            </a:r>
            <a:r>
              <a:rPr lang="en-GB" dirty="0" smtClean="0">
                <a:sym typeface="Wingdings" panose="05000000000000000000" pitchFamily="2" charset="2"/>
              </a:rPr>
              <a:t> very helpful for NMCA</a:t>
            </a:r>
            <a:endParaRPr lang="en-GB" dirty="0" smtClean="0"/>
          </a:p>
          <a:p>
            <a:pPr marL="0" indent="0">
              <a:buNone/>
            </a:pPr>
            <a:endParaRPr lang="en-GB" dirty="0"/>
          </a:p>
          <a:p>
            <a:endParaRPr lang="en-GB" dirty="0" smtClean="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192" y="2895786"/>
            <a:ext cx="1459341" cy="1414894"/>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3"/>
          <a:stretch>
            <a:fillRect/>
          </a:stretch>
        </p:blipFill>
        <p:spPr>
          <a:xfrm>
            <a:off x="2051720" y="2895786"/>
            <a:ext cx="1440159" cy="1439732"/>
          </a:xfrm>
          <a:prstGeom prst="rect">
            <a:avLst/>
          </a:prstGeom>
          <a:ln>
            <a:noFill/>
          </a:ln>
          <a:effectLst>
            <a:outerShdw blurRad="292100" dist="139700" dir="2700000" algn="tl" rotWithShape="0">
              <a:srgbClr val="333333">
                <a:alpha val="65000"/>
              </a:srgbClr>
            </a:outerShdw>
          </a:effectLst>
        </p:spPr>
      </p:pic>
      <p:sp>
        <p:nvSpPr>
          <p:cNvPr id="4" name="5-Point Star 3"/>
          <p:cNvSpPr/>
          <p:nvPr/>
        </p:nvSpPr>
        <p:spPr>
          <a:xfrm>
            <a:off x="1619672" y="2523113"/>
            <a:ext cx="1008112" cy="1080120"/>
          </a:xfrm>
          <a:prstGeom prst="star5">
            <a:avLst/>
          </a:prstGeom>
          <a:solidFill>
            <a:schemeClr val="accent4">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4357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000" y="229499"/>
            <a:ext cx="7488000" cy="835501"/>
          </a:xfrm>
        </p:spPr>
        <p:txBody>
          <a:bodyPr/>
          <a:lstStyle/>
          <a:p>
            <a:r>
              <a:rPr lang="en-GB" sz="2400" dirty="0" smtClean="0"/>
              <a:t>Consequences out of A</a:t>
            </a:r>
            <a:r>
              <a:rPr lang="en-GB" sz="2400" baseline="30000" dirty="0" smtClean="0"/>
              <a:t>4</a:t>
            </a:r>
            <a:r>
              <a:rPr lang="en-GB" sz="2400" dirty="0" smtClean="0"/>
              <a:t>C</a:t>
            </a:r>
            <a:r>
              <a:rPr lang="en-GB" sz="2400" baseline="30000" dirty="0" smtClean="0"/>
              <a:t>4 </a:t>
            </a:r>
            <a:r>
              <a:rPr lang="en-US" sz="2400" dirty="0" smtClean="0"/>
              <a:t>quality requirements to VGI  data acquisition</a:t>
            </a:r>
            <a:endParaRPr lang="en-GB" sz="2400" dirty="0"/>
          </a:p>
        </p:txBody>
      </p:sp>
      <p:sp>
        <p:nvSpPr>
          <p:cNvPr id="3" name="Content Placeholder 2"/>
          <p:cNvSpPr>
            <a:spLocks noGrp="1"/>
          </p:cNvSpPr>
          <p:nvPr>
            <p:ph idx="1"/>
          </p:nvPr>
        </p:nvSpPr>
        <p:spPr>
          <a:xfrm>
            <a:off x="1296000" y="1275606"/>
            <a:ext cx="7488000" cy="3240360"/>
          </a:xfrm>
        </p:spPr>
        <p:txBody>
          <a:bodyPr/>
          <a:lstStyle/>
          <a:p>
            <a:pPr marL="0" indent="0">
              <a:buNone/>
            </a:pPr>
            <a:r>
              <a:rPr lang="en-GB" sz="2400" b="1" dirty="0" smtClean="0">
                <a:solidFill>
                  <a:schemeClr val="accent5">
                    <a:lumMod val="50000"/>
                  </a:schemeClr>
                </a:solidFill>
              </a:rPr>
              <a:t>C</a:t>
            </a:r>
            <a:r>
              <a:rPr lang="en-GB" sz="2400" b="1" dirty="0" smtClean="0"/>
              <a:t>ompleteness</a:t>
            </a:r>
            <a:endParaRPr lang="en-GB" sz="2800" b="1" dirty="0" smtClean="0"/>
          </a:p>
          <a:p>
            <a:r>
              <a:rPr lang="en-GB" sz="2000" dirty="0" smtClean="0"/>
              <a:t>Individual volunteers means individual completeness of VGI</a:t>
            </a:r>
          </a:p>
          <a:p>
            <a:r>
              <a:rPr lang="en-GB" sz="2000" dirty="0" smtClean="0"/>
              <a:t>Quality checks for VGI completeness unrealistic </a:t>
            </a:r>
            <a:r>
              <a:rPr lang="en-GB" sz="2000" dirty="0" smtClean="0">
                <a:sym typeface="Wingdings" panose="05000000000000000000" pitchFamily="2" charset="2"/>
              </a:rPr>
              <a:t> expert VGI needed</a:t>
            </a:r>
            <a:endParaRPr lang="en-GB" sz="1800" dirty="0" smtClean="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192" y="2895786"/>
            <a:ext cx="1459341" cy="1414894"/>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3"/>
          <a:stretch>
            <a:fillRect/>
          </a:stretch>
        </p:blipFill>
        <p:spPr>
          <a:xfrm>
            <a:off x="2051720" y="2895786"/>
            <a:ext cx="1440159" cy="143973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2627784" y="3219630"/>
            <a:ext cx="1167135" cy="1166790"/>
          </a:xfrm>
          <a:prstGeom prst="rect">
            <a:avLst/>
          </a:prstGeom>
        </p:spPr>
      </p:pic>
      <p:sp>
        <p:nvSpPr>
          <p:cNvPr id="4" name="Right Arrow 3"/>
          <p:cNvSpPr/>
          <p:nvPr/>
        </p:nvSpPr>
        <p:spPr>
          <a:xfrm>
            <a:off x="5004048" y="2991165"/>
            <a:ext cx="1512168" cy="12241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9164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custDataLst>
              <p:tags r:id="rId1"/>
            </p:custDataLst>
          </p:nvPr>
        </p:nvPicPr>
        <p:blipFill>
          <a:blip r:embed="rId7"/>
          <a:stretch>
            <a:fillRect/>
          </a:stretch>
        </p:blipFill>
        <p:spPr>
          <a:xfrm>
            <a:off x="1142703" y="-43661"/>
            <a:ext cx="6858595" cy="5230821"/>
          </a:xfrm>
          <a:prstGeom prst="rect">
            <a:avLst/>
          </a:prstGeom>
        </p:spPr>
      </p:pic>
      <p:sp>
        <p:nvSpPr>
          <p:cNvPr id="9" name="Rectangle 8"/>
          <p:cNvSpPr/>
          <p:nvPr>
            <p:custDataLst>
              <p:tags r:id="rId2"/>
            </p:custDataLst>
          </p:nvPr>
        </p:nvSpPr>
        <p:spPr>
          <a:xfrm>
            <a:off x="2033718" y="187268"/>
            <a:ext cx="5724636" cy="7643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 name="Title 1"/>
          <p:cNvSpPr>
            <a:spLocks noGrp="1"/>
          </p:cNvSpPr>
          <p:nvPr>
            <p:ph type="title"/>
            <p:custDataLst>
              <p:tags r:id="rId3"/>
            </p:custDataLst>
          </p:nvPr>
        </p:nvSpPr>
        <p:spPr>
          <a:xfrm>
            <a:off x="2046903" y="187268"/>
            <a:ext cx="5711451" cy="614058"/>
          </a:xfrm>
          <a:solidFill>
            <a:schemeClr val="bg2"/>
          </a:solidFill>
        </p:spPr>
        <p:txBody>
          <a:bodyPr/>
          <a:lstStyle/>
          <a:p>
            <a:pPr>
              <a:lnSpc>
                <a:spcPct val="100000"/>
              </a:lnSpc>
              <a:spcBef>
                <a:spcPts val="0"/>
              </a:spcBef>
              <a:defRPr/>
            </a:pPr>
            <a:r>
              <a:rPr lang="en-GB" dirty="0" smtClean="0"/>
              <a:t>swissTLM</a:t>
            </a:r>
            <a:r>
              <a:rPr lang="en-GB" baseline="30000" dirty="0" smtClean="0"/>
              <a:t>3D</a:t>
            </a:r>
            <a:br>
              <a:rPr lang="en-GB" baseline="30000" dirty="0" smtClean="0"/>
            </a:br>
            <a:r>
              <a:rPr lang="en-GB" sz="1800" dirty="0" smtClean="0">
                <a:solidFill>
                  <a:srgbClr val="7030A0"/>
                </a:solidFill>
              </a:rPr>
              <a:t>The 3D topographic landscape model of Switzerland</a:t>
            </a:r>
            <a:endParaRPr lang="en-GB" sz="1800" dirty="0">
              <a:solidFill>
                <a:srgbClr val="7030A0"/>
              </a:solidFill>
            </a:endParaRPr>
          </a:p>
        </p:txBody>
      </p:sp>
      <p:sp>
        <p:nvSpPr>
          <p:cNvPr id="4" name="Slide Number Placeholder 3"/>
          <p:cNvSpPr>
            <a:spLocks noGrp="1"/>
          </p:cNvSpPr>
          <p:nvPr>
            <p:ph type="sldNum" sz="quarter" idx="10"/>
            <p:custDataLst>
              <p:tags r:id="rId4"/>
            </p:custDataLst>
          </p:nvPr>
        </p:nvSpPr>
        <p:spPr/>
        <p:txBody>
          <a:bodyPr/>
          <a:lstStyle/>
          <a:p>
            <a:fld id="{FDAEC522-1920-4A7F-86F1-556555E3AD95}" type="slidenum">
              <a:rPr lang="en-GB" smtClean="0"/>
              <a:t>3</a:t>
            </a:fld>
            <a:endParaRPr lang="en-GB" dirty="0"/>
          </a:p>
        </p:txBody>
      </p:sp>
      <p:pic>
        <p:nvPicPr>
          <p:cNvPr id="20" name="Picture 19"/>
          <p:cNvPicPr>
            <a:picLocks noChangeAspect="1"/>
          </p:cNvPicPr>
          <p:nvPr>
            <p:custDataLst>
              <p:tags r:id="rId5"/>
            </p:custDataLst>
          </p:nvPr>
        </p:nvPicPr>
        <p:blipFill>
          <a:blip r:embed="rId8"/>
          <a:stretch>
            <a:fillRect/>
          </a:stretch>
        </p:blipFill>
        <p:spPr>
          <a:xfrm>
            <a:off x="1385647" y="3304967"/>
            <a:ext cx="2519390" cy="1710077"/>
          </a:xfrm>
          <a:prstGeom prst="rect">
            <a:avLst/>
          </a:prstGeom>
        </p:spPr>
      </p:pic>
    </p:spTree>
    <p:extLst>
      <p:ext uri="{BB962C8B-B14F-4D97-AF65-F5344CB8AC3E}">
        <p14:creationId xmlns:p14="http://schemas.microsoft.com/office/powerpoint/2010/main" val="8065562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000" y="229499"/>
            <a:ext cx="7488000" cy="835501"/>
          </a:xfrm>
        </p:spPr>
        <p:txBody>
          <a:bodyPr/>
          <a:lstStyle/>
          <a:p>
            <a:r>
              <a:rPr lang="en-GB" sz="2400" dirty="0" smtClean="0"/>
              <a:t>Consequences out of A</a:t>
            </a:r>
            <a:r>
              <a:rPr lang="en-GB" sz="2400" baseline="30000" dirty="0" smtClean="0"/>
              <a:t>4</a:t>
            </a:r>
            <a:r>
              <a:rPr lang="en-GB" sz="2400" dirty="0" smtClean="0"/>
              <a:t>C</a:t>
            </a:r>
            <a:r>
              <a:rPr lang="en-GB" sz="2400" baseline="30000" dirty="0" smtClean="0"/>
              <a:t>4 </a:t>
            </a:r>
            <a:r>
              <a:rPr lang="en-US" sz="2400" dirty="0" smtClean="0"/>
              <a:t>quality requirements to VGI  data acquisition</a:t>
            </a:r>
            <a:endParaRPr lang="en-GB" sz="2400" dirty="0"/>
          </a:p>
        </p:txBody>
      </p:sp>
      <p:sp>
        <p:nvSpPr>
          <p:cNvPr id="3" name="Content Placeholder 2"/>
          <p:cNvSpPr>
            <a:spLocks noGrp="1"/>
          </p:cNvSpPr>
          <p:nvPr>
            <p:ph idx="1"/>
          </p:nvPr>
        </p:nvSpPr>
        <p:spPr>
          <a:xfrm>
            <a:off x="1296000" y="1275606"/>
            <a:ext cx="7488000" cy="3240360"/>
          </a:xfrm>
        </p:spPr>
        <p:txBody>
          <a:bodyPr/>
          <a:lstStyle/>
          <a:p>
            <a:pPr marL="0" indent="0">
              <a:buNone/>
            </a:pPr>
            <a:r>
              <a:rPr lang="en-GB" sz="2400" b="1" dirty="0" smtClean="0">
                <a:solidFill>
                  <a:schemeClr val="accent5">
                    <a:lumMod val="50000"/>
                  </a:schemeClr>
                </a:solidFill>
              </a:rPr>
              <a:t>C</a:t>
            </a:r>
            <a:r>
              <a:rPr lang="en-GB" sz="2400" b="1" dirty="0" smtClean="0"/>
              <a:t>overage</a:t>
            </a:r>
            <a:endParaRPr lang="en-GB" sz="2800" b="1" dirty="0" smtClean="0"/>
          </a:p>
          <a:p>
            <a:r>
              <a:rPr lang="en-GB" sz="2000" dirty="0"/>
              <a:t>Where the crowd lives and stays </a:t>
            </a:r>
            <a:r>
              <a:rPr lang="en-GB" sz="2000" dirty="0">
                <a:sym typeface="Wingdings" panose="05000000000000000000" pitchFamily="2" charset="2"/>
              </a:rPr>
              <a:t> you get the coverage</a:t>
            </a:r>
          </a:p>
          <a:p>
            <a:r>
              <a:rPr lang="en-GB" sz="2000" dirty="0">
                <a:sym typeface="Wingdings" panose="05000000000000000000" pitchFamily="2" charset="2"/>
              </a:rPr>
              <a:t>NMCA needs a homogeneous coverage</a:t>
            </a:r>
            <a:endParaRPr lang="en-GB" sz="1800" dirty="0"/>
          </a:p>
          <a:p>
            <a:pPr marL="0" indent="0">
              <a:buNone/>
            </a:pPr>
            <a:endParaRPr lang="en-GB" dirty="0" smtClean="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192" y="2895786"/>
            <a:ext cx="1459341" cy="1414894"/>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3"/>
          <a:stretch>
            <a:fillRect/>
          </a:stretch>
        </p:blipFill>
        <p:spPr>
          <a:xfrm>
            <a:off x="2051720" y="2895786"/>
            <a:ext cx="1440159" cy="143973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1979712" y="2571750"/>
            <a:ext cx="1815207" cy="1814670"/>
          </a:xfrm>
          <a:prstGeom prst="rect">
            <a:avLst/>
          </a:prstGeom>
        </p:spPr>
      </p:pic>
      <p:sp>
        <p:nvSpPr>
          <p:cNvPr id="8" name="Right Arrow 7"/>
          <p:cNvSpPr/>
          <p:nvPr/>
        </p:nvSpPr>
        <p:spPr>
          <a:xfrm>
            <a:off x="5004048" y="2991165"/>
            <a:ext cx="1512168" cy="12241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3733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000" y="229499"/>
            <a:ext cx="7488000" cy="835501"/>
          </a:xfrm>
        </p:spPr>
        <p:txBody>
          <a:bodyPr/>
          <a:lstStyle/>
          <a:p>
            <a:r>
              <a:rPr lang="en-GB" sz="2400" dirty="0" smtClean="0"/>
              <a:t>Consequences out of A</a:t>
            </a:r>
            <a:r>
              <a:rPr lang="en-GB" sz="2400" baseline="30000" dirty="0" smtClean="0"/>
              <a:t>4</a:t>
            </a:r>
            <a:r>
              <a:rPr lang="en-GB" sz="2400" dirty="0" smtClean="0"/>
              <a:t>C</a:t>
            </a:r>
            <a:r>
              <a:rPr lang="en-GB" sz="2400" baseline="30000" dirty="0" smtClean="0"/>
              <a:t>4 </a:t>
            </a:r>
            <a:r>
              <a:rPr lang="en-US" sz="2400" dirty="0" smtClean="0"/>
              <a:t>quality requirements to VGI  data acquisition</a:t>
            </a:r>
            <a:endParaRPr lang="en-GB" sz="2400" dirty="0"/>
          </a:p>
        </p:txBody>
      </p:sp>
      <p:sp>
        <p:nvSpPr>
          <p:cNvPr id="3" name="Content Placeholder 2"/>
          <p:cNvSpPr>
            <a:spLocks noGrp="1"/>
          </p:cNvSpPr>
          <p:nvPr>
            <p:ph idx="1"/>
          </p:nvPr>
        </p:nvSpPr>
        <p:spPr>
          <a:xfrm>
            <a:off x="1296000" y="1275606"/>
            <a:ext cx="7488000" cy="3240360"/>
          </a:xfrm>
        </p:spPr>
        <p:txBody>
          <a:bodyPr/>
          <a:lstStyle/>
          <a:p>
            <a:pPr marL="0" indent="0">
              <a:buNone/>
            </a:pPr>
            <a:r>
              <a:rPr lang="en-GB" sz="2400" b="1" dirty="0" smtClean="0">
                <a:solidFill>
                  <a:srgbClr val="FF4F4F">
                    <a:lumMod val="50000"/>
                  </a:srgbClr>
                </a:solidFill>
              </a:rPr>
              <a:t>C</a:t>
            </a:r>
            <a:r>
              <a:rPr lang="en-GB" sz="2400" b="1" dirty="0" smtClean="0">
                <a:solidFill>
                  <a:srgbClr val="000000"/>
                </a:solidFill>
              </a:rPr>
              <a:t>onsistency</a:t>
            </a:r>
            <a:endParaRPr lang="en-GB" sz="3200" b="1" dirty="0" smtClean="0">
              <a:solidFill>
                <a:srgbClr val="000000"/>
              </a:solidFill>
            </a:endParaRPr>
          </a:p>
          <a:p>
            <a:r>
              <a:rPr lang="en-GB" sz="2000" dirty="0" smtClean="0"/>
              <a:t>Spatial, temporal coherence of the VGI data is hard to achieve</a:t>
            </a:r>
            <a:endParaRPr lang="en-GB" sz="2000" dirty="0">
              <a:sym typeface="Wingdings" panose="05000000000000000000" pitchFamily="2" charset="2"/>
            </a:endParaRPr>
          </a:p>
          <a:p>
            <a:r>
              <a:rPr lang="en-GB" sz="2000" dirty="0" smtClean="0">
                <a:sym typeface="Wingdings" panose="05000000000000000000" pitchFamily="2" charset="2"/>
              </a:rPr>
              <a:t>Data contradictoriness is not solely a matter of the data model but from the data understanding too</a:t>
            </a:r>
            <a:endParaRPr lang="en-GB" sz="1800" dirty="0"/>
          </a:p>
          <a:p>
            <a:pPr marL="0" indent="0">
              <a:buNone/>
            </a:pPr>
            <a:endParaRPr lang="en-GB" dirty="0" smtClean="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192" y="2895786"/>
            <a:ext cx="1459341" cy="1414894"/>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3"/>
          <a:stretch>
            <a:fillRect/>
          </a:stretch>
        </p:blipFill>
        <p:spPr>
          <a:xfrm>
            <a:off x="2051720" y="2895786"/>
            <a:ext cx="1440159" cy="143973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3059832" y="3081656"/>
            <a:ext cx="1434734" cy="1434310"/>
          </a:xfrm>
          <a:prstGeom prst="rect">
            <a:avLst/>
          </a:prstGeom>
        </p:spPr>
      </p:pic>
      <p:sp>
        <p:nvSpPr>
          <p:cNvPr id="8" name="Right Arrow 7"/>
          <p:cNvSpPr/>
          <p:nvPr/>
        </p:nvSpPr>
        <p:spPr>
          <a:xfrm>
            <a:off x="5004048" y="2991165"/>
            <a:ext cx="1512168" cy="12241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5815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000" y="229499"/>
            <a:ext cx="7488000" cy="835501"/>
          </a:xfrm>
        </p:spPr>
        <p:txBody>
          <a:bodyPr/>
          <a:lstStyle/>
          <a:p>
            <a:r>
              <a:rPr lang="en-GB" sz="2400" dirty="0" smtClean="0"/>
              <a:t>Consequences out of A</a:t>
            </a:r>
            <a:r>
              <a:rPr lang="en-GB" sz="2400" baseline="30000" dirty="0" smtClean="0"/>
              <a:t>4</a:t>
            </a:r>
            <a:r>
              <a:rPr lang="en-GB" sz="2400" dirty="0" smtClean="0"/>
              <a:t>C</a:t>
            </a:r>
            <a:r>
              <a:rPr lang="en-GB" sz="2400" baseline="30000" dirty="0" smtClean="0"/>
              <a:t>4 </a:t>
            </a:r>
            <a:r>
              <a:rPr lang="en-US" sz="2400" dirty="0" smtClean="0"/>
              <a:t>quality requirements to VGI  data acquisition</a:t>
            </a:r>
            <a:endParaRPr lang="en-GB" sz="2400" dirty="0"/>
          </a:p>
        </p:txBody>
      </p:sp>
      <p:sp>
        <p:nvSpPr>
          <p:cNvPr id="3" name="Content Placeholder 2"/>
          <p:cNvSpPr>
            <a:spLocks noGrp="1"/>
          </p:cNvSpPr>
          <p:nvPr>
            <p:ph idx="1"/>
          </p:nvPr>
        </p:nvSpPr>
        <p:spPr>
          <a:xfrm>
            <a:off x="1296000" y="1275606"/>
            <a:ext cx="7488000" cy="3240360"/>
          </a:xfrm>
        </p:spPr>
        <p:txBody>
          <a:bodyPr/>
          <a:lstStyle/>
          <a:p>
            <a:pPr marL="0" indent="0">
              <a:buNone/>
            </a:pPr>
            <a:r>
              <a:rPr lang="en-GB" sz="2400" b="1" dirty="0" smtClean="0">
                <a:solidFill>
                  <a:schemeClr val="accent5">
                    <a:lumMod val="50000"/>
                  </a:schemeClr>
                </a:solidFill>
              </a:rPr>
              <a:t>C</a:t>
            </a:r>
            <a:r>
              <a:rPr lang="en-GB" sz="2400" b="1" dirty="0" smtClean="0"/>
              <a:t>orrectness</a:t>
            </a:r>
            <a:endParaRPr lang="en-GB" sz="2800" b="1" dirty="0" smtClean="0"/>
          </a:p>
          <a:p>
            <a:r>
              <a:rPr lang="en-GB" sz="2000" dirty="0" smtClean="0"/>
              <a:t>Does the model represent the landscape </a:t>
            </a:r>
            <a:r>
              <a:rPr lang="en-GB" sz="2000" dirty="0" smtClean="0">
                <a:sym typeface="Wingdings" panose="05000000000000000000" pitchFamily="2" charset="2"/>
              </a:rPr>
              <a:t> depends on model design </a:t>
            </a:r>
            <a:r>
              <a:rPr lang="en-GB" sz="2000" b="1" dirty="0" smtClean="0">
                <a:sym typeface="Wingdings" panose="05000000000000000000" pitchFamily="2" charset="2"/>
              </a:rPr>
              <a:t>and</a:t>
            </a:r>
            <a:r>
              <a:rPr lang="en-GB" sz="2000" dirty="0" smtClean="0">
                <a:sym typeface="Wingdings" panose="05000000000000000000" pitchFamily="2" charset="2"/>
              </a:rPr>
              <a:t> on the perception of the data mapper</a:t>
            </a:r>
            <a:endParaRPr lang="en-GB" sz="2000" dirty="0" smtClean="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192" y="2895786"/>
            <a:ext cx="1459341" cy="1414894"/>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3"/>
          <a:stretch>
            <a:fillRect/>
          </a:stretch>
        </p:blipFill>
        <p:spPr>
          <a:xfrm>
            <a:off x="2051720" y="2895786"/>
            <a:ext cx="1440159" cy="1439732"/>
          </a:xfrm>
          <a:prstGeom prst="rect">
            <a:avLst/>
          </a:prstGeom>
          <a:ln>
            <a:noFill/>
          </a:ln>
          <a:effectLst>
            <a:outerShdw blurRad="292100" dist="139700" dir="2700000" algn="tl" rotWithShape="0">
              <a:srgbClr val="333333">
                <a:alpha val="65000"/>
              </a:srgbClr>
            </a:outerShdw>
          </a:effectLst>
        </p:spPr>
      </p:pic>
      <p:sp>
        <p:nvSpPr>
          <p:cNvPr id="8" name="5-Point Star 7"/>
          <p:cNvSpPr/>
          <p:nvPr/>
        </p:nvSpPr>
        <p:spPr>
          <a:xfrm>
            <a:off x="1873175" y="2903045"/>
            <a:ext cx="216024" cy="201059"/>
          </a:xfrm>
          <a:prstGeom prst="star5">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5-Point Star 9"/>
          <p:cNvSpPr/>
          <p:nvPr/>
        </p:nvSpPr>
        <p:spPr>
          <a:xfrm>
            <a:off x="6192180" y="2802515"/>
            <a:ext cx="216024" cy="201059"/>
          </a:xfrm>
          <a:prstGeom prst="star5">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9331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Image result for pointing at yo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9912" y="1234565"/>
            <a:ext cx="3971204" cy="29784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1"/>
            </p:custDataLst>
          </p:nvPr>
        </p:nvSpPr>
        <p:spPr/>
        <p:txBody>
          <a:bodyPr/>
          <a:lstStyle/>
          <a:p>
            <a:r>
              <a:rPr lang="en-GB" sz="2400" dirty="0"/>
              <a:t>Is this all in </a:t>
            </a:r>
            <a:r>
              <a:rPr lang="en-GB" sz="2400" dirty="0" smtClean="0"/>
              <a:t>crowdsourcing / VGI </a:t>
            </a:r>
            <a:r>
              <a:rPr lang="en-GB" sz="2400" dirty="0"/>
              <a:t>for swisstopo?</a:t>
            </a:r>
            <a:endParaRPr lang="en-GB" sz="2000" dirty="0">
              <a:solidFill>
                <a:srgbClr val="7030A0"/>
              </a:solidFill>
            </a:endParaRPr>
          </a:p>
        </p:txBody>
      </p:sp>
      <p:sp>
        <p:nvSpPr>
          <p:cNvPr id="3" name="Content Placeholder 2"/>
          <p:cNvSpPr>
            <a:spLocks noGrp="1"/>
          </p:cNvSpPr>
          <p:nvPr>
            <p:ph idx="1"/>
            <p:custDataLst>
              <p:tags r:id="rId2"/>
            </p:custDataLst>
          </p:nvPr>
        </p:nvSpPr>
        <p:spPr>
          <a:xfrm>
            <a:off x="1296001" y="1366526"/>
            <a:ext cx="3059976" cy="3060340"/>
          </a:xfrm>
        </p:spPr>
        <p:txBody>
          <a:bodyPr>
            <a:normAutofit/>
          </a:bodyPr>
          <a:lstStyle/>
          <a:p>
            <a:pPr marL="214313" indent="-214313"/>
            <a:r>
              <a:rPr lang="en-GB" sz="2400" b="1" dirty="0">
                <a:solidFill>
                  <a:srgbClr val="7030A0"/>
                </a:solidFill>
              </a:rPr>
              <a:t>A</a:t>
            </a:r>
            <a:r>
              <a:rPr lang="en-GB" sz="2400" b="1" dirty="0" smtClean="0"/>
              <a:t>uthority</a:t>
            </a:r>
            <a:r>
              <a:rPr lang="en-GB" sz="2400" dirty="0" smtClean="0"/>
              <a:t> 		</a:t>
            </a:r>
          </a:p>
          <a:p>
            <a:pPr marL="214313" indent="-214313"/>
            <a:r>
              <a:rPr lang="en-GB" sz="2400" b="1" dirty="0" smtClean="0">
                <a:solidFill>
                  <a:srgbClr val="7030A0"/>
                </a:solidFill>
              </a:rPr>
              <a:t>A</a:t>
            </a:r>
            <a:r>
              <a:rPr lang="en-GB" sz="2400" b="1" dirty="0" smtClean="0"/>
              <a:t>ccuracy</a:t>
            </a:r>
            <a:r>
              <a:rPr lang="en-GB" sz="2400" dirty="0" smtClean="0"/>
              <a:t>	</a:t>
            </a:r>
          </a:p>
          <a:p>
            <a:pPr marL="214313" indent="-214313"/>
            <a:r>
              <a:rPr lang="en-GB" sz="2400" b="1" dirty="0" smtClean="0">
                <a:solidFill>
                  <a:srgbClr val="7030A0"/>
                </a:solidFill>
              </a:rPr>
              <a:t>A</a:t>
            </a:r>
            <a:r>
              <a:rPr lang="en-GB" sz="2400" b="1" dirty="0" smtClean="0"/>
              <a:t>vailability</a:t>
            </a:r>
            <a:r>
              <a:rPr lang="en-GB" sz="2400" dirty="0" smtClean="0"/>
              <a:t>		</a:t>
            </a:r>
          </a:p>
          <a:p>
            <a:pPr marL="214313" indent="-214313"/>
            <a:r>
              <a:rPr lang="en-GB" sz="2400" b="1" dirty="0">
                <a:solidFill>
                  <a:srgbClr val="7030A0"/>
                </a:solidFill>
              </a:rPr>
              <a:t>A</a:t>
            </a:r>
            <a:r>
              <a:rPr lang="en-GB" sz="2400" b="1" dirty="0" smtClean="0"/>
              <a:t>ctuality</a:t>
            </a:r>
            <a:r>
              <a:rPr lang="en-GB" sz="2400" dirty="0" smtClean="0"/>
              <a:t>	</a:t>
            </a:r>
            <a:endParaRPr lang="en-GB" sz="2400" dirty="0"/>
          </a:p>
          <a:p>
            <a:pPr marL="214313" indent="-214313"/>
            <a:r>
              <a:rPr lang="en-GB" sz="2400" b="1" dirty="0" smtClean="0">
                <a:solidFill>
                  <a:schemeClr val="accent5">
                    <a:lumMod val="50000"/>
                  </a:schemeClr>
                </a:solidFill>
              </a:rPr>
              <a:t>C</a:t>
            </a:r>
            <a:r>
              <a:rPr lang="en-GB" sz="2400" b="1" dirty="0" smtClean="0"/>
              <a:t>ompleteness</a:t>
            </a:r>
            <a:endParaRPr lang="en-GB" sz="2400" dirty="0" smtClean="0"/>
          </a:p>
          <a:p>
            <a:pPr marL="214313" indent="-214313"/>
            <a:r>
              <a:rPr lang="en-GB" sz="2400" b="1" dirty="0" smtClean="0">
                <a:solidFill>
                  <a:schemeClr val="accent5">
                    <a:lumMod val="50000"/>
                  </a:schemeClr>
                </a:solidFill>
              </a:rPr>
              <a:t>C</a:t>
            </a:r>
            <a:r>
              <a:rPr lang="en-GB" sz="2400" b="1" dirty="0" smtClean="0"/>
              <a:t>overage</a:t>
            </a:r>
            <a:endParaRPr lang="en-GB" sz="2400" dirty="0"/>
          </a:p>
          <a:p>
            <a:pPr marL="214313" indent="-214313"/>
            <a:r>
              <a:rPr lang="en-GB" sz="2400" b="1" dirty="0">
                <a:solidFill>
                  <a:srgbClr val="FF4F4F">
                    <a:lumMod val="50000"/>
                  </a:srgbClr>
                </a:solidFill>
              </a:rPr>
              <a:t>C</a:t>
            </a:r>
            <a:r>
              <a:rPr lang="en-GB" sz="2400" b="1" dirty="0" smtClean="0">
                <a:solidFill>
                  <a:srgbClr val="000000"/>
                </a:solidFill>
              </a:rPr>
              <a:t>onsistency</a:t>
            </a:r>
            <a:r>
              <a:rPr lang="en-GB" sz="2400" dirty="0">
                <a:solidFill>
                  <a:srgbClr val="000000"/>
                </a:solidFill>
              </a:rPr>
              <a:t>	</a:t>
            </a:r>
          </a:p>
          <a:p>
            <a:pPr marL="214313" indent="-214313"/>
            <a:r>
              <a:rPr lang="en-GB" sz="2400" b="1" dirty="0" smtClean="0">
                <a:solidFill>
                  <a:schemeClr val="accent5">
                    <a:lumMod val="50000"/>
                  </a:schemeClr>
                </a:solidFill>
              </a:rPr>
              <a:t>C</a:t>
            </a:r>
            <a:r>
              <a:rPr lang="en-GB" sz="2400" b="1" dirty="0" smtClean="0"/>
              <a:t>orrectness</a:t>
            </a:r>
            <a:endParaRPr lang="en-GB" sz="2400" dirty="0" smtClean="0"/>
          </a:p>
        </p:txBody>
      </p:sp>
      <p:sp>
        <p:nvSpPr>
          <p:cNvPr id="4" name="Slide Number Placeholder 3"/>
          <p:cNvSpPr>
            <a:spLocks noGrp="1"/>
          </p:cNvSpPr>
          <p:nvPr>
            <p:ph type="sldNum" sz="quarter" idx="10"/>
            <p:custDataLst>
              <p:tags r:id="rId3"/>
            </p:custDataLst>
          </p:nvPr>
        </p:nvSpPr>
        <p:spPr/>
        <p:txBody>
          <a:bodyPr/>
          <a:lstStyle/>
          <a:p>
            <a:fld id="{FDAEC522-1920-4A7F-86F1-556555E3AD95}" type="slidenum">
              <a:rPr lang="en-GB" smtClean="0"/>
              <a:t>33</a:t>
            </a:fld>
            <a:endParaRPr lang="en-GB" dirty="0"/>
          </a:p>
        </p:txBody>
      </p:sp>
      <p:sp>
        <p:nvSpPr>
          <p:cNvPr id="6" name="5-Point Star 5"/>
          <p:cNvSpPr/>
          <p:nvPr/>
        </p:nvSpPr>
        <p:spPr>
          <a:xfrm>
            <a:off x="2987824" y="2348320"/>
            <a:ext cx="692879" cy="589181"/>
          </a:xfrm>
          <a:prstGeom prst="star5">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p:cNvCxnSpPr/>
          <p:nvPr/>
        </p:nvCxnSpPr>
        <p:spPr>
          <a:xfrm flipV="1">
            <a:off x="1273717" y="1483636"/>
            <a:ext cx="1935413" cy="107102"/>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304439" y="1844507"/>
            <a:ext cx="1935413" cy="107102"/>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363988" y="2234128"/>
            <a:ext cx="1935413" cy="107102"/>
          </a:xfrm>
          <a:prstGeom prst="line">
            <a:avLst/>
          </a:prstGeom>
          <a:ln w="952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304439" y="2967822"/>
            <a:ext cx="1935413" cy="107102"/>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214003" y="3347215"/>
            <a:ext cx="1935413" cy="107102"/>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296000" y="3726608"/>
            <a:ext cx="1935413" cy="107102"/>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3" name="5-Point Star 22"/>
          <p:cNvSpPr/>
          <p:nvPr/>
        </p:nvSpPr>
        <p:spPr>
          <a:xfrm>
            <a:off x="3334263" y="4011910"/>
            <a:ext cx="216024" cy="201059"/>
          </a:xfrm>
          <a:prstGeom prst="star5">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 name="Group 30"/>
          <p:cNvGrpSpPr/>
          <p:nvPr/>
        </p:nvGrpSpPr>
        <p:grpSpPr>
          <a:xfrm>
            <a:off x="3910327" y="1096208"/>
            <a:ext cx="2605943" cy="2483654"/>
            <a:chOff x="3910327" y="1096208"/>
            <a:chExt cx="2605943" cy="2483654"/>
          </a:xfrm>
        </p:grpSpPr>
        <p:sp>
          <p:nvSpPr>
            <p:cNvPr id="27" name="Oval 26"/>
            <p:cNvSpPr/>
            <p:nvPr/>
          </p:nvSpPr>
          <p:spPr>
            <a:xfrm>
              <a:off x="3910327" y="1096208"/>
              <a:ext cx="2605943" cy="2483654"/>
            </a:xfrm>
            <a:prstGeom prst="ellipse">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chemeClr val="tx1"/>
                  </a:solidFill>
                </a:rPr>
                <a:t>Change / Error detection </a:t>
              </a:r>
              <a:r>
                <a:rPr lang="en-GB" sz="2000" dirty="0" smtClean="0">
                  <a:solidFill>
                    <a:schemeClr val="tx1"/>
                  </a:solidFill>
                </a:rPr>
                <a:t>for</a:t>
              </a:r>
              <a:br>
                <a:rPr lang="en-GB" sz="2000" dirty="0" smtClean="0">
                  <a:solidFill>
                    <a:schemeClr val="tx1"/>
                  </a:solidFill>
                </a:rPr>
              </a:br>
              <a:r>
                <a:rPr lang="en-GB" sz="2000" dirty="0" smtClean="0">
                  <a:solidFill>
                    <a:schemeClr val="tx1"/>
                  </a:solidFill>
                </a:rPr>
                <a:t>NMCA datasets</a:t>
              </a:r>
              <a:br>
                <a:rPr lang="en-GB" sz="2000" dirty="0" smtClean="0">
                  <a:solidFill>
                    <a:schemeClr val="tx1"/>
                  </a:solidFill>
                </a:rPr>
              </a:br>
              <a:endParaRPr lang="en-GB" dirty="0">
                <a:solidFill>
                  <a:schemeClr val="tx1"/>
                </a:solidFill>
              </a:endParaRPr>
            </a:p>
          </p:txBody>
        </p:sp>
        <p:pic>
          <p:nvPicPr>
            <p:cNvPr id="30" name="Picture 29"/>
            <p:cNvPicPr>
              <a:picLocks noChangeAspect="1"/>
            </p:cNvPicPr>
            <p:nvPr/>
          </p:nvPicPr>
          <p:blipFill>
            <a:blip r:embed="rId6"/>
            <a:stretch>
              <a:fillRect/>
            </a:stretch>
          </p:blipFill>
          <p:spPr>
            <a:xfrm>
              <a:off x="4845368" y="2710575"/>
              <a:ext cx="720080" cy="719866"/>
            </a:xfrm>
            <a:prstGeom prst="rect">
              <a:avLst/>
            </a:prstGeom>
            <a:ln>
              <a:noFill/>
            </a:ln>
            <a:effectLst>
              <a:outerShdw blurRad="292100" dist="139700" dir="2700000" algn="tl" rotWithShape="0">
                <a:srgbClr val="333333">
                  <a:alpha val="65000"/>
                </a:srgbClr>
              </a:outerShdw>
            </a:effectLst>
          </p:spPr>
        </p:pic>
      </p:grpSp>
      <p:grpSp>
        <p:nvGrpSpPr>
          <p:cNvPr id="33" name="Group 32"/>
          <p:cNvGrpSpPr/>
          <p:nvPr/>
        </p:nvGrpSpPr>
        <p:grpSpPr>
          <a:xfrm>
            <a:off x="6615480" y="674736"/>
            <a:ext cx="1916959" cy="1897014"/>
            <a:chOff x="6615480" y="674736"/>
            <a:chExt cx="1916959" cy="1897014"/>
          </a:xfrm>
        </p:grpSpPr>
        <p:sp>
          <p:nvSpPr>
            <p:cNvPr id="29" name="Oval 28"/>
            <p:cNvSpPr/>
            <p:nvPr/>
          </p:nvSpPr>
          <p:spPr>
            <a:xfrm>
              <a:off x="6615480" y="674736"/>
              <a:ext cx="1916959" cy="1897014"/>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dirty="0" smtClean="0">
                  <a:solidFill>
                    <a:schemeClr val="tx1"/>
                  </a:solidFill>
                </a:rPr>
                <a:t>PR data</a:t>
              </a:r>
            </a:p>
            <a:p>
              <a:pPr algn="ctr"/>
              <a:r>
                <a:rPr lang="en-GB" sz="1600" dirty="0" smtClean="0">
                  <a:solidFill>
                    <a:schemeClr val="tx1"/>
                  </a:solidFill>
                </a:rPr>
                <a:t>crowd-owned datasets</a:t>
              </a:r>
              <a:endParaRPr lang="en-GB" sz="1600" dirty="0">
                <a:solidFill>
                  <a:schemeClr val="tx1"/>
                </a:solidFill>
              </a:endParaRPr>
            </a:p>
          </p:txBody>
        </p:sp>
        <p:pic>
          <p:nvPicPr>
            <p:cNvPr id="32" name="Picture 31"/>
            <p:cNvPicPr>
              <a:picLocks noChangeAspect="1"/>
            </p:cNvPicPr>
            <p:nvPr/>
          </p:nvPicPr>
          <p:blipFill>
            <a:blip r:embed="rId6"/>
            <a:stretch>
              <a:fillRect/>
            </a:stretch>
          </p:blipFill>
          <p:spPr>
            <a:xfrm>
              <a:off x="7213919" y="1745375"/>
              <a:ext cx="720080" cy="719866"/>
            </a:xfrm>
            <a:prstGeom prst="rect">
              <a:avLst/>
            </a:prstGeom>
            <a:ln>
              <a:noFill/>
            </a:ln>
            <a:effectLst>
              <a:outerShdw blurRad="292100" dist="139700" dir="2700000" algn="tl" rotWithShape="0">
                <a:srgbClr val="333333">
                  <a:alpha val="65000"/>
                </a:srgbClr>
              </a:outerShdw>
            </a:effectLst>
          </p:spPr>
        </p:pic>
      </p:grpSp>
      <p:grpSp>
        <p:nvGrpSpPr>
          <p:cNvPr id="36" name="Group 35"/>
          <p:cNvGrpSpPr/>
          <p:nvPr/>
        </p:nvGrpSpPr>
        <p:grpSpPr>
          <a:xfrm>
            <a:off x="6839888" y="2571750"/>
            <a:ext cx="2160295" cy="2152029"/>
            <a:chOff x="6839888" y="2571750"/>
            <a:chExt cx="2160295" cy="2152029"/>
          </a:xfrm>
        </p:grpSpPr>
        <p:sp>
          <p:nvSpPr>
            <p:cNvPr id="34" name="Oval 33"/>
            <p:cNvSpPr/>
            <p:nvPr/>
          </p:nvSpPr>
          <p:spPr>
            <a:xfrm>
              <a:off x="6839888" y="2571750"/>
              <a:ext cx="2160295" cy="2152029"/>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smtClean="0">
                  <a:solidFill>
                    <a:schemeClr val="tx1"/>
                  </a:solidFill>
                </a:rPr>
                <a:t>Expert crowd-sourcing </a:t>
              </a:r>
              <a:r>
                <a:rPr lang="en-GB" smtClean="0">
                  <a:solidFill>
                    <a:schemeClr val="tx1"/>
                  </a:solidFill>
                </a:rPr>
                <a:t>for</a:t>
              </a:r>
              <a:r>
                <a:rPr lang="en-GB" dirty="0">
                  <a:solidFill>
                    <a:schemeClr val="tx1"/>
                  </a:solidFill>
                </a:rPr>
                <a:t/>
              </a:r>
              <a:br>
                <a:rPr lang="en-GB" dirty="0">
                  <a:solidFill>
                    <a:schemeClr val="tx1"/>
                  </a:solidFill>
                </a:rPr>
              </a:br>
              <a:r>
                <a:rPr lang="en-GB" dirty="0">
                  <a:solidFill>
                    <a:schemeClr val="tx1"/>
                  </a:solidFill>
                </a:rPr>
                <a:t>NMCA </a:t>
              </a:r>
              <a:r>
                <a:rPr lang="en-GB" dirty="0" smtClean="0">
                  <a:solidFill>
                    <a:schemeClr val="tx1"/>
                  </a:solidFill>
                </a:rPr>
                <a:t>datasets</a:t>
              </a:r>
              <a:endParaRPr lang="en-GB" dirty="0">
                <a:solidFill>
                  <a:schemeClr val="tx1"/>
                </a:solidFill>
              </a:endParaRPr>
            </a:p>
          </p:txBody>
        </p:sp>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45396" y="4039799"/>
              <a:ext cx="553687" cy="536823"/>
            </a:xfrm>
            <a:prstGeom prst="rect">
              <a:avLst/>
            </a:prstGeom>
            <a:ln>
              <a:noFill/>
            </a:ln>
            <a:effectLst>
              <a:outerShdw blurRad="292100" dist="139700" dir="2700000" algn="tl" rotWithShape="0">
                <a:srgbClr val="333333">
                  <a:alpha val="65000"/>
                </a:srgbClr>
              </a:outerShdw>
            </a:effectLst>
          </p:spPr>
        </p:pic>
      </p:grpSp>
      <p:sp>
        <p:nvSpPr>
          <p:cNvPr id="37" name="TextBox 36"/>
          <p:cNvSpPr txBox="1"/>
          <p:nvPr/>
        </p:nvSpPr>
        <p:spPr>
          <a:xfrm>
            <a:off x="1295999" y="674736"/>
            <a:ext cx="5580257" cy="584775"/>
          </a:xfrm>
          <a:prstGeom prst="rect">
            <a:avLst/>
          </a:prstGeom>
          <a:solidFill>
            <a:schemeClr val="bg2"/>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GB" sz="3200" b="1" dirty="0" smtClean="0">
                <a:solidFill>
                  <a:srgbClr val="7030A0"/>
                </a:solidFill>
                <a:sym typeface="Wingdings" panose="05000000000000000000" pitchFamily="2" charset="2"/>
              </a:rPr>
              <a:t> Yes it is!              Thank you!</a:t>
            </a:r>
            <a:endParaRPr lang="en-GB" sz="3200" b="1" dirty="0">
              <a:solidFill>
                <a:srgbClr val="7030A0"/>
              </a:solidFill>
            </a:endParaRPr>
          </a:p>
        </p:txBody>
      </p:sp>
      <p:sp>
        <p:nvSpPr>
          <p:cNvPr id="38" name="Rectangle 37"/>
          <p:cNvSpPr/>
          <p:nvPr/>
        </p:nvSpPr>
        <p:spPr>
          <a:xfrm>
            <a:off x="1214003" y="195486"/>
            <a:ext cx="7174421" cy="479250"/>
          </a:xfrm>
          <a:prstGeom prst="rect">
            <a:avLst/>
          </a:prstGeom>
          <a:solidFill>
            <a:srgbClr val="FE92F6">
              <a:alpha val="2078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1" name="Group 40"/>
          <p:cNvGrpSpPr/>
          <p:nvPr/>
        </p:nvGrpSpPr>
        <p:grpSpPr>
          <a:xfrm>
            <a:off x="3619734" y="3354714"/>
            <a:ext cx="2013593" cy="1788786"/>
            <a:chOff x="3619734" y="3354714"/>
            <a:chExt cx="2013593" cy="1788786"/>
          </a:xfrm>
        </p:grpSpPr>
        <p:sp>
          <p:nvSpPr>
            <p:cNvPr id="39" name="Oval 38"/>
            <p:cNvSpPr/>
            <p:nvPr/>
          </p:nvSpPr>
          <p:spPr>
            <a:xfrm>
              <a:off x="3619734" y="3354714"/>
              <a:ext cx="2013593" cy="1788786"/>
            </a:xfrm>
            <a:prstGeom prst="ellipse">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smtClean="0">
                  <a:solidFill>
                    <a:schemeClr val="tx1"/>
                  </a:solidFill>
                </a:rPr>
                <a:t>Initial data </a:t>
              </a:r>
              <a:r>
                <a:rPr lang="en-GB" sz="1600" dirty="0" smtClean="0">
                  <a:solidFill>
                    <a:schemeClr val="tx1"/>
                  </a:solidFill>
                </a:rPr>
                <a:t>for upcoming NMCA datasets</a:t>
              </a:r>
              <a:endParaRPr lang="en-GB" sz="1600" dirty="0">
                <a:solidFill>
                  <a:schemeClr val="tx1"/>
                </a:solidFill>
              </a:endParaRPr>
            </a:p>
          </p:txBody>
        </p:sp>
        <p:pic>
          <p:nvPicPr>
            <p:cNvPr id="40" name="Picture 39"/>
            <p:cNvPicPr>
              <a:picLocks noChangeAspect="1"/>
            </p:cNvPicPr>
            <p:nvPr/>
          </p:nvPicPr>
          <p:blipFill>
            <a:blip r:embed="rId6"/>
            <a:stretch>
              <a:fillRect/>
            </a:stretch>
          </p:blipFill>
          <p:spPr>
            <a:xfrm>
              <a:off x="4499992" y="4708989"/>
              <a:ext cx="296326" cy="296238"/>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34974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18"/>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19"/>
                                        </p:tgtEl>
                                        <p:attrNameLst>
                                          <p:attrName>style.visibility</p:attrName>
                                        </p:attrNameLst>
                                      </p:cBhvr>
                                      <p:to>
                                        <p:strVal val="visible"/>
                                      </p:to>
                                    </p:set>
                                  </p:childTnLst>
                                </p:cTn>
                              </p:par>
                            </p:childTnLst>
                          </p:cTn>
                        </p:par>
                        <p:par>
                          <p:cTn id="17" fill="hold">
                            <p:stCondLst>
                              <p:cond delay="1000"/>
                            </p:stCondLst>
                            <p:childTnLst>
                              <p:par>
                                <p:cTn id="18" presetID="53" presetClass="entr" presetSubtype="16" fill="hold" grpId="0" nodeType="afterEffect">
                                  <p:stCondLst>
                                    <p:cond delay="50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2000"/>
                            </p:stCondLst>
                            <p:childTnLst>
                              <p:par>
                                <p:cTn id="24" presetID="1" presetClass="entr" presetSubtype="0" fill="hold" nodeType="afterEffect">
                                  <p:stCondLst>
                                    <p:cond delay="500"/>
                                  </p:stCondLst>
                                  <p:childTnLst>
                                    <p:set>
                                      <p:cBhvr>
                                        <p:cTn id="25" dur="1" fill="hold">
                                          <p:stCondLst>
                                            <p:cond delay="0"/>
                                          </p:stCondLst>
                                        </p:cTn>
                                        <p:tgtEl>
                                          <p:spTgt spid="20"/>
                                        </p:tgtEl>
                                        <p:attrNameLst>
                                          <p:attrName>style.visibility</p:attrName>
                                        </p:attrNameLst>
                                      </p:cBhvr>
                                      <p:to>
                                        <p:strVal val="visible"/>
                                      </p:to>
                                    </p:set>
                                  </p:childTnLst>
                                </p:cTn>
                              </p:par>
                            </p:childTnLst>
                          </p:cTn>
                        </p:par>
                        <p:par>
                          <p:cTn id="26" fill="hold">
                            <p:stCondLst>
                              <p:cond delay="2500"/>
                            </p:stCondLst>
                            <p:childTnLst>
                              <p:par>
                                <p:cTn id="27" presetID="1" presetClass="entr" presetSubtype="0" fill="hold" nodeType="afterEffect">
                                  <p:stCondLst>
                                    <p:cond delay="500"/>
                                  </p:stCondLst>
                                  <p:childTnLst>
                                    <p:set>
                                      <p:cBhvr>
                                        <p:cTn id="28" dur="1" fill="hold">
                                          <p:stCondLst>
                                            <p:cond delay="0"/>
                                          </p:stCondLst>
                                        </p:cTn>
                                        <p:tgtEl>
                                          <p:spTgt spid="21"/>
                                        </p:tgtEl>
                                        <p:attrNameLst>
                                          <p:attrName>style.visibility</p:attrName>
                                        </p:attrNameLst>
                                      </p:cBhvr>
                                      <p:to>
                                        <p:strVal val="visible"/>
                                      </p:to>
                                    </p:set>
                                  </p:childTnLst>
                                </p:cTn>
                              </p:par>
                            </p:childTnLst>
                          </p:cTn>
                        </p:par>
                        <p:par>
                          <p:cTn id="29" fill="hold">
                            <p:stCondLst>
                              <p:cond delay="3000"/>
                            </p:stCondLst>
                            <p:childTnLst>
                              <p:par>
                                <p:cTn id="30" presetID="1" presetClass="entr" presetSubtype="0" fill="hold" nodeType="afterEffect">
                                  <p:stCondLst>
                                    <p:cond delay="500"/>
                                  </p:stCondLst>
                                  <p:childTnLst>
                                    <p:set>
                                      <p:cBhvr>
                                        <p:cTn id="31" dur="1" fill="hold">
                                          <p:stCondLst>
                                            <p:cond delay="0"/>
                                          </p:stCondLst>
                                        </p:cTn>
                                        <p:tgtEl>
                                          <p:spTgt spid="22"/>
                                        </p:tgtEl>
                                        <p:attrNameLst>
                                          <p:attrName>style.visibility</p:attrName>
                                        </p:attrNameLst>
                                      </p:cBhvr>
                                      <p:to>
                                        <p:strVal val="visible"/>
                                      </p:to>
                                    </p:set>
                                  </p:childTnLst>
                                </p:cTn>
                              </p:par>
                            </p:childTnLst>
                          </p:cTn>
                        </p:par>
                        <p:par>
                          <p:cTn id="32" fill="hold">
                            <p:stCondLst>
                              <p:cond delay="3500"/>
                            </p:stCondLst>
                            <p:childTnLst>
                              <p:par>
                                <p:cTn id="33" presetID="53" presetClass="entr" presetSubtype="16" fill="hold" grpId="0" nodeType="afterEffect">
                                  <p:stCondLst>
                                    <p:cond delay="5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wipe(left)">
                                      <p:cBhvr>
                                        <p:cTn id="62"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23" grpId="0" animBg="1"/>
      <p:bldP spid="37" grpId="0" animBg="1"/>
      <p:bldP spid="3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custDataLst>
              <p:tags r:id="rId1"/>
            </p:custDataLst>
          </p:nvPr>
        </p:nvPicPr>
        <p:blipFill>
          <a:blip r:embed="rId37"/>
          <a:stretch>
            <a:fillRect/>
          </a:stretch>
        </p:blipFill>
        <p:spPr>
          <a:xfrm>
            <a:off x="6262638" y="681307"/>
            <a:ext cx="3217866" cy="4462193"/>
          </a:xfrm>
          <a:prstGeom prst="rect">
            <a:avLst/>
          </a:prstGeom>
        </p:spPr>
      </p:pic>
      <p:pic>
        <p:nvPicPr>
          <p:cNvPr id="49" name="Picture 2"/>
          <p:cNvPicPr>
            <a:picLocks noGrp="1" noChangeAspect="1" noChangeArrowheads="1"/>
          </p:cNvPicPr>
          <p:nvPr>
            <p:ph sz="half" idx="1"/>
            <p:custDataLst>
              <p:tags r:id="rId2"/>
            </p:custDataLst>
          </p:nvPr>
        </p:nvPicPr>
        <p:blipFill>
          <a:blip r:embed="rId38">
            <a:extLst>
              <a:ext uri="{28A0092B-C50C-407E-A947-70E740481C1C}">
                <a14:useLocalDpi xmlns:a14="http://schemas.microsoft.com/office/drawing/2010/main" val="0"/>
              </a:ext>
            </a:extLst>
          </a:blip>
          <a:srcRect/>
          <a:stretch>
            <a:fillRect/>
          </a:stretch>
        </p:blipFill>
        <p:spPr>
          <a:xfrm>
            <a:off x="-595362" y="662557"/>
            <a:ext cx="6858000" cy="5147072"/>
          </a:xfrm>
          <a:solidFill>
            <a:schemeClr val="bg1"/>
          </a:solidFill>
          <a:ln/>
        </p:spPr>
      </p:pic>
      <p:sp>
        <p:nvSpPr>
          <p:cNvPr id="3" name="Rechteck 2"/>
          <p:cNvSpPr/>
          <p:nvPr>
            <p:custDataLst>
              <p:tags r:id="rId3"/>
            </p:custDataLst>
          </p:nvPr>
        </p:nvSpPr>
        <p:spPr>
          <a:xfrm>
            <a:off x="1343114" y="43887"/>
            <a:ext cx="6615570" cy="602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 name="Titel 1"/>
          <p:cNvSpPr>
            <a:spLocks noGrp="1"/>
          </p:cNvSpPr>
          <p:nvPr>
            <p:ph type="title"/>
            <p:custDataLst>
              <p:tags r:id="rId4"/>
            </p:custDataLst>
          </p:nvPr>
        </p:nvSpPr>
        <p:spPr>
          <a:noFill/>
          <a:ln>
            <a:noFill/>
          </a:ln>
        </p:spPr>
        <p:txBody>
          <a:bodyPr/>
          <a:lstStyle/>
          <a:p>
            <a:r>
              <a:rPr lang="en-GB" dirty="0" smtClean="0"/>
              <a:t>swissTLM</a:t>
            </a:r>
            <a:r>
              <a:rPr lang="en-GB" baseline="30000" dirty="0" smtClean="0"/>
              <a:t>3D</a:t>
            </a:r>
            <a:endParaRPr lang="en-GB" dirty="0"/>
          </a:p>
        </p:txBody>
      </p:sp>
      <p:sp>
        <p:nvSpPr>
          <p:cNvPr id="4" name="Foliennummernplatzhalter 3"/>
          <p:cNvSpPr>
            <a:spLocks noGrp="1"/>
          </p:cNvSpPr>
          <p:nvPr>
            <p:ph type="sldNum" sz="quarter" idx="10"/>
            <p:custDataLst>
              <p:tags r:id="rId5"/>
            </p:custDataLst>
          </p:nvPr>
        </p:nvSpPr>
        <p:spPr/>
        <p:txBody>
          <a:bodyPr/>
          <a:lstStyle/>
          <a:p>
            <a:fld id="{FDAEC522-1920-4A7F-86F1-556555E3AD95}" type="slidenum">
              <a:rPr lang="en-GB" smtClean="0"/>
              <a:t>4</a:t>
            </a:fld>
            <a:endParaRPr lang="en-GB" dirty="0"/>
          </a:p>
        </p:txBody>
      </p:sp>
      <p:sp>
        <p:nvSpPr>
          <p:cNvPr id="38" name="Rechteck 37"/>
          <p:cNvSpPr/>
          <p:nvPr>
            <p:custDataLst>
              <p:tags r:id="rId6"/>
            </p:custDataLst>
          </p:nvPr>
        </p:nvSpPr>
        <p:spPr>
          <a:xfrm>
            <a:off x="1422261" y="978558"/>
            <a:ext cx="1485000" cy="1215000"/>
          </a:xfrm>
          <a:prstGeom prst="rect">
            <a:avLst/>
          </a:prstGeom>
          <a:solidFill>
            <a:srgbClr val="B2B2B2">
              <a:alpha val="9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225"/>
              </a:spcBef>
            </a:pPr>
            <a:r>
              <a:rPr lang="en-GB" sz="1425" b="1" dirty="0" smtClean="0">
                <a:solidFill>
                  <a:prstClr val="black"/>
                </a:solidFill>
                <a:cs typeface="Arial" panose="020B0604020202020204" pitchFamily="34" charset="0"/>
              </a:rPr>
              <a:t>roads and paths</a:t>
            </a:r>
          </a:p>
          <a:p>
            <a:pPr algn="ctr">
              <a:spcBef>
                <a:spcPts val="225"/>
              </a:spcBef>
            </a:pPr>
            <a:endParaRPr lang="en-GB" sz="1425" b="1" dirty="0">
              <a:solidFill>
                <a:prstClr val="white"/>
              </a:solidFill>
              <a:cs typeface="Arial" panose="020B0604020202020204" pitchFamily="34" charset="0"/>
            </a:endParaRPr>
          </a:p>
        </p:txBody>
      </p:sp>
      <p:sp>
        <p:nvSpPr>
          <p:cNvPr id="39" name="Rechteck 38"/>
          <p:cNvSpPr/>
          <p:nvPr>
            <p:custDataLst>
              <p:tags r:id="rId7"/>
            </p:custDataLst>
          </p:nvPr>
        </p:nvSpPr>
        <p:spPr>
          <a:xfrm>
            <a:off x="3065876" y="978558"/>
            <a:ext cx="1485000" cy="1215000"/>
          </a:xfrm>
          <a:prstGeom prst="rect">
            <a:avLst/>
          </a:prstGeom>
          <a:solidFill>
            <a:srgbClr val="B2B2B2">
              <a:alpha val="9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225"/>
              </a:spcBef>
            </a:pPr>
            <a:r>
              <a:rPr lang="en-GB" sz="1425" b="1" dirty="0" smtClean="0">
                <a:solidFill>
                  <a:prstClr val="black"/>
                </a:solidFill>
                <a:cs typeface="Arial" panose="020B0604020202020204" pitchFamily="34" charset="0"/>
              </a:rPr>
              <a:t>public transportation</a:t>
            </a:r>
          </a:p>
          <a:p>
            <a:pPr algn="ctr">
              <a:spcBef>
                <a:spcPts val="225"/>
              </a:spcBef>
            </a:pPr>
            <a:endParaRPr lang="en-GB" sz="1425" b="1" dirty="0">
              <a:solidFill>
                <a:prstClr val="white"/>
              </a:solidFill>
              <a:cs typeface="Arial" panose="020B0604020202020204" pitchFamily="34" charset="0"/>
            </a:endParaRPr>
          </a:p>
        </p:txBody>
      </p:sp>
      <p:sp>
        <p:nvSpPr>
          <p:cNvPr id="40" name="Rechteck 39"/>
          <p:cNvSpPr/>
          <p:nvPr>
            <p:custDataLst>
              <p:tags r:id="rId8"/>
            </p:custDataLst>
          </p:nvPr>
        </p:nvSpPr>
        <p:spPr>
          <a:xfrm>
            <a:off x="4702524" y="978558"/>
            <a:ext cx="1485000" cy="1215000"/>
          </a:xfrm>
          <a:prstGeom prst="rect">
            <a:avLst/>
          </a:prstGeom>
          <a:solidFill>
            <a:srgbClr val="B2B2B2">
              <a:alpha val="9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225"/>
              </a:spcBef>
            </a:pPr>
            <a:r>
              <a:rPr lang="en-GB" sz="1425" b="1" dirty="0" smtClean="0">
                <a:solidFill>
                  <a:prstClr val="black"/>
                </a:solidFill>
                <a:cs typeface="Arial" panose="020B0604020202020204" pitchFamily="34" charset="0"/>
              </a:rPr>
              <a:t>buildings</a:t>
            </a:r>
          </a:p>
          <a:p>
            <a:pPr algn="ctr">
              <a:spcBef>
                <a:spcPts val="225"/>
              </a:spcBef>
            </a:pPr>
            <a:endParaRPr lang="en-GB" sz="1425" b="1" dirty="0">
              <a:solidFill>
                <a:prstClr val="white"/>
              </a:solidFill>
              <a:cs typeface="Arial" panose="020B0604020202020204" pitchFamily="34" charset="0"/>
            </a:endParaRPr>
          </a:p>
        </p:txBody>
      </p:sp>
      <p:sp>
        <p:nvSpPr>
          <p:cNvPr id="41" name="Rechteck 40"/>
          <p:cNvSpPr/>
          <p:nvPr>
            <p:custDataLst>
              <p:tags r:id="rId9"/>
            </p:custDataLst>
          </p:nvPr>
        </p:nvSpPr>
        <p:spPr>
          <a:xfrm>
            <a:off x="1422261" y="3787020"/>
            <a:ext cx="1485000" cy="1215000"/>
          </a:xfrm>
          <a:prstGeom prst="rect">
            <a:avLst/>
          </a:prstGeom>
          <a:solidFill>
            <a:srgbClr val="B2B2B2">
              <a:alpha val="9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225"/>
              </a:spcBef>
            </a:pPr>
            <a:r>
              <a:rPr lang="en-GB" sz="1425" b="1" dirty="0" smtClean="0">
                <a:solidFill>
                  <a:prstClr val="black"/>
                </a:solidFill>
                <a:cs typeface="Arial" panose="020B0604020202020204" pitchFamily="34" charset="0"/>
              </a:rPr>
              <a:t>administrative boundaries</a:t>
            </a:r>
          </a:p>
          <a:p>
            <a:pPr algn="ctr">
              <a:spcBef>
                <a:spcPts val="225"/>
              </a:spcBef>
            </a:pPr>
            <a:endParaRPr lang="en-GB" sz="1425" b="1" dirty="0">
              <a:solidFill>
                <a:prstClr val="white"/>
              </a:solidFill>
              <a:cs typeface="Arial" panose="020B0604020202020204" pitchFamily="34" charset="0"/>
            </a:endParaRPr>
          </a:p>
        </p:txBody>
      </p:sp>
      <p:sp>
        <p:nvSpPr>
          <p:cNvPr id="42" name="Rechteck 41"/>
          <p:cNvSpPr/>
          <p:nvPr>
            <p:custDataLst>
              <p:tags r:id="rId10"/>
            </p:custDataLst>
          </p:nvPr>
        </p:nvSpPr>
        <p:spPr>
          <a:xfrm>
            <a:off x="3065876" y="3787020"/>
            <a:ext cx="1485000" cy="1215000"/>
          </a:xfrm>
          <a:prstGeom prst="rect">
            <a:avLst/>
          </a:prstGeom>
          <a:solidFill>
            <a:srgbClr val="B2B2B2">
              <a:alpha val="9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225"/>
              </a:spcBef>
            </a:pPr>
            <a:r>
              <a:rPr lang="en-GB" sz="1425" b="1" dirty="0" smtClean="0">
                <a:solidFill>
                  <a:prstClr val="black"/>
                </a:solidFill>
                <a:cs typeface="Arial" panose="020B0604020202020204" pitchFamily="34" charset="0"/>
              </a:rPr>
              <a:t>names</a:t>
            </a:r>
          </a:p>
          <a:p>
            <a:pPr algn="ctr">
              <a:spcBef>
                <a:spcPts val="225"/>
              </a:spcBef>
            </a:pPr>
            <a:endParaRPr lang="en-GB" sz="1425" b="1" dirty="0">
              <a:solidFill>
                <a:prstClr val="white"/>
              </a:solidFill>
              <a:cs typeface="Arial" panose="020B0604020202020204" pitchFamily="34" charset="0"/>
            </a:endParaRPr>
          </a:p>
        </p:txBody>
      </p:sp>
      <p:sp>
        <p:nvSpPr>
          <p:cNvPr id="43" name="Rechteck 42"/>
          <p:cNvSpPr/>
          <p:nvPr>
            <p:custDataLst>
              <p:tags r:id="rId11"/>
            </p:custDataLst>
          </p:nvPr>
        </p:nvSpPr>
        <p:spPr>
          <a:xfrm>
            <a:off x="4702524" y="3787020"/>
            <a:ext cx="1485000" cy="1215000"/>
          </a:xfrm>
          <a:prstGeom prst="rect">
            <a:avLst/>
          </a:prstGeom>
          <a:solidFill>
            <a:srgbClr val="B2B2B2">
              <a:alpha val="9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225"/>
              </a:spcBef>
            </a:pPr>
            <a:r>
              <a:rPr lang="en-GB" sz="1425" b="1" dirty="0" smtClean="0">
                <a:solidFill>
                  <a:prstClr val="black"/>
                </a:solidFill>
                <a:cs typeface="Arial" panose="020B0604020202020204" pitchFamily="34" charset="0"/>
              </a:rPr>
              <a:t>single objects</a:t>
            </a:r>
          </a:p>
          <a:p>
            <a:pPr algn="ctr">
              <a:spcBef>
                <a:spcPts val="225"/>
              </a:spcBef>
            </a:pPr>
            <a:endParaRPr lang="en-GB" sz="1425" b="1" dirty="0">
              <a:solidFill>
                <a:prstClr val="white"/>
              </a:solidFill>
              <a:cs typeface="Arial" panose="020B0604020202020204" pitchFamily="34" charset="0"/>
            </a:endParaRPr>
          </a:p>
        </p:txBody>
      </p:sp>
      <p:sp>
        <p:nvSpPr>
          <p:cNvPr id="44" name="Rechteck 43"/>
          <p:cNvSpPr/>
          <p:nvPr>
            <p:custDataLst>
              <p:tags r:id="rId12"/>
            </p:custDataLst>
          </p:nvPr>
        </p:nvSpPr>
        <p:spPr>
          <a:xfrm>
            <a:off x="6354198" y="978558"/>
            <a:ext cx="1485000" cy="1215000"/>
          </a:xfrm>
          <a:prstGeom prst="rect">
            <a:avLst/>
          </a:prstGeom>
          <a:solidFill>
            <a:schemeClr val="accent1">
              <a:lumMod val="60000"/>
              <a:lumOff val="40000"/>
              <a:alpha val="9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225"/>
              </a:spcBef>
            </a:pPr>
            <a:r>
              <a:rPr lang="en-GB" sz="1425" b="1" dirty="0" smtClean="0">
                <a:solidFill>
                  <a:prstClr val="black"/>
                </a:solidFill>
                <a:cs typeface="Arial" panose="020B0604020202020204" pitchFamily="34" charset="0"/>
              </a:rPr>
              <a:t>DEM</a:t>
            </a:r>
          </a:p>
          <a:p>
            <a:pPr algn="ctr">
              <a:spcBef>
                <a:spcPts val="225"/>
              </a:spcBef>
            </a:pPr>
            <a:endParaRPr lang="en-GB" sz="1425" b="1" dirty="0">
              <a:solidFill>
                <a:prstClr val="white"/>
              </a:solidFill>
              <a:cs typeface="Arial" panose="020B0604020202020204" pitchFamily="34" charset="0"/>
            </a:endParaRPr>
          </a:p>
        </p:txBody>
      </p:sp>
      <p:sp>
        <p:nvSpPr>
          <p:cNvPr id="45" name="Rechteck 44"/>
          <p:cNvSpPr/>
          <p:nvPr>
            <p:custDataLst>
              <p:tags r:id="rId13"/>
            </p:custDataLst>
          </p:nvPr>
        </p:nvSpPr>
        <p:spPr>
          <a:xfrm>
            <a:off x="1422261" y="2382714"/>
            <a:ext cx="1485000" cy="1215000"/>
          </a:xfrm>
          <a:prstGeom prst="rect">
            <a:avLst/>
          </a:prstGeom>
          <a:solidFill>
            <a:srgbClr val="B2B2B2">
              <a:alpha val="9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225"/>
              </a:spcBef>
            </a:pPr>
            <a:r>
              <a:rPr lang="en-GB" sz="1425" b="1" dirty="0" err="1" smtClean="0">
                <a:solidFill>
                  <a:prstClr val="black"/>
                </a:solidFill>
                <a:cs typeface="Arial" panose="020B0604020202020204" pitchFamily="34" charset="0"/>
              </a:rPr>
              <a:t>areals</a:t>
            </a:r>
            <a:r>
              <a:rPr lang="en-GB" sz="1425" b="1" dirty="0" smtClean="0">
                <a:solidFill>
                  <a:prstClr val="black"/>
                </a:solidFill>
                <a:cs typeface="Arial" panose="020B0604020202020204" pitchFamily="34" charset="0"/>
              </a:rPr>
              <a:t> </a:t>
            </a:r>
          </a:p>
          <a:p>
            <a:pPr algn="ctr">
              <a:spcBef>
                <a:spcPts val="225"/>
              </a:spcBef>
            </a:pPr>
            <a:endParaRPr lang="en-GB" sz="1425" b="1" dirty="0">
              <a:solidFill>
                <a:prstClr val="white"/>
              </a:solidFill>
              <a:cs typeface="Arial" panose="020B0604020202020204" pitchFamily="34" charset="0"/>
            </a:endParaRPr>
          </a:p>
        </p:txBody>
      </p:sp>
      <p:sp>
        <p:nvSpPr>
          <p:cNvPr id="46" name="Rechteck 45"/>
          <p:cNvSpPr/>
          <p:nvPr>
            <p:custDataLst>
              <p:tags r:id="rId14"/>
            </p:custDataLst>
          </p:nvPr>
        </p:nvSpPr>
        <p:spPr>
          <a:xfrm>
            <a:off x="3065876" y="2382714"/>
            <a:ext cx="1485000" cy="1215000"/>
          </a:xfrm>
          <a:prstGeom prst="rect">
            <a:avLst/>
          </a:prstGeom>
          <a:solidFill>
            <a:srgbClr val="B2B2B2">
              <a:alpha val="9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225"/>
              </a:spcBef>
            </a:pPr>
            <a:r>
              <a:rPr lang="en-GB" sz="1425" b="1" dirty="0" smtClean="0">
                <a:solidFill>
                  <a:prstClr val="black"/>
                </a:solidFill>
                <a:cs typeface="Arial" panose="020B0604020202020204" pitchFamily="34" charset="0"/>
              </a:rPr>
              <a:t>land cover</a:t>
            </a:r>
          </a:p>
          <a:p>
            <a:pPr algn="ctr">
              <a:spcBef>
                <a:spcPts val="225"/>
              </a:spcBef>
            </a:pPr>
            <a:endParaRPr lang="en-GB" sz="1425" b="1" dirty="0">
              <a:solidFill>
                <a:prstClr val="white"/>
              </a:solidFill>
              <a:cs typeface="Arial" panose="020B0604020202020204" pitchFamily="34" charset="0"/>
            </a:endParaRPr>
          </a:p>
        </p:txBody>
      </p:sp>
      <p:sp>
        <p:nvSpPr>
          <p:cNvPr id="47" name="Rechteck 46"/>
          <p:cNvSpPr/>
          <p:nvPr>
            <p:custDataLst>
              <p:tags r:id="rId15"/>
            </p:custDataLst>
          </p:nvPr>
        </p:nvSpPr>
        <p:spPr>
          <a:xfrm>
            <a:off x="4709492" y="2382714"/>
            <a:ext cx="1485000" cy="1215000"/>
          </a:xfrm>
          <a:prstGeom prst="rect">
            <a:avLst/>
          </a:prstGeom>
          <a:solidFill>
            <a:srgbClr val="B2B2B2">
              <a:alpha val="9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225"/>
              </a:spcBef>
            </a:pPr>
            <a:r>
              <a:rPr lang="en-GB" sz="1425" b="1" dirty="0" smtClean="0">
                <a:solidFill>
                  <a:prstClr val="black"/>
                </a:solidFill>
                <a:cs typeface="Arial" panose="020B0604020202020204" pitchFamily="34" charset="0"/>
              </a:rPr>
              <a:t>waters</a:t>
            </a:r>
          </a:p>
          <a:p>
            <a:pPr algn="ctr">
              <a:spcBef>
                <a:spcPts val="225"/>
              </a:spcBef>
            </a:pPr>
            <a:endParaRPr lang="en-GB" sz="1425" b="1" dirty="0">
              <a:solidFill>
                <a:prstClr val="white"/>
              </a:solidFill>
              <a:cs typeface="Arial" panose="020B0604020202020204" pitchFamily="34" charset="0"/>
            </a:endParaRPr>
          </a:p>
        </p:txBody>
      </p:sp>
      <p:pic>
        <p:nvPicPr>
          <p:cNvPr id="48" name="Picture 2"/>
          <p:cNvPicPr>
            <a:picLocks noChangeAspect="1" noChangeArrowheads="1"/>
          </p:cNvPicPr>
          <p:nvPr>
            <p:custDataLst>
              <p:tags r:id="rId16"/>
            </p:custDataLst>
          </p:nvPr>
        </p:nvPicPr>
        <p:blipFill rotWithShape="1">
          <a:blip r:embed="rId39" cstate="print">
            <a:extLst>
              <a:ext uri="{28A0092B-C50C-407E-A947-70E740481C1C}">
                <a14:useLocalDpi xmlns:a14="http://schemas.microsoft.com/office/drawing/2010/main" val="0"/>
              </a:ext>
            </a:extLst>
          </a:blip>
          <a:srcRect b="15017"/>
          <a:stretch/>
        </p:blipFill>
        <p:spPr bwMode="auto">
          <a:xfrm>
            <a:off x="1660922" y="1491631"/>
            <a:ext cx="945000" cy="58655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p:cNvPicPr>
            <a:picLocks noChangeAspect="1" noChangeArrowheads="1"/>
          </p:cNvPicPr>
          <p:nvPr>
            <p:custDataLst>
              <p:tags r:id="rId17"/>
            </p:custDataLst>
          </p:nvPr>
        </p:nvPicPr>
        <p:blipFill>
          <a:blip r:embed="rId40" cstate="print">
            <a:extLst>
              <a:ext uri="{28A0092B-C50C-407E-A947-70E740481C1C}">
                <a14:useLocalDpi xmlns:a14="http://schemas.microsoft.com/office/drawing/2010/main" val="0"/>
              </a:ext>
            </a:extLst>
          </a:blip>
          <a:srcRect/>
          <a:stretch>
            <a:fillRect/>
          </a:stretch>
        </p:blipFill>
        <p:spPr bwMode="auto">
          <a:xfrm>
            <a:off x="3331765" y="1494652"/>
            <a:ext cx="945000" cy="58353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5"/>
          <p:cNvPicPr>
            <a:picLocks noChangeAspect="1" noChangeArrowheads="1"/>
          </p:cNvPicPr>
          <p:nvPr>
            <p:custDataLst>
              <p:tags r:id="rId18"/>
            </p:custDataLst>
          </p:nvPr>
        </p:nvPicPr>
        <p:blipFill rotWithShape="1">
          <a:blip r:embed="rId41" cstate="print">
            <a:extLst>
              <a:ext uri="{28A0092B-C50C-407E-A947-70E740481C1C}">
                <a14:useLocalDpi xmlns:a14="http://schemas.microsoft.com/office/drawing/2010/main" val="0"/>
              </a:ext>
            </a:extLst>
          </a:blip>
          <a:srcRect l="12854"/>
          <a:stretch/>
        </p:blipFill>
        <p:spPr bwMode="auto">
          <a:xfrm rot="5400000">
            <a:off x="1821404" y="2649683"/>
            <a:ext cx="686714" cy="94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17"/>
          <p:cNvPicPr>
            <a:picLocks noChangeAspect="1" noChangeArrowheads="1"/>
          </p:cNvPicPr>
          <p:nvPr>
            <p:custDataLst>
              <p:tags r:id="rId19"/>
            </p:custDataLst>
          </p:nvPr>
        </p:nvPicPr>
        <p:blipFill rotWithShape="1">
          <a:blip r:embed="rId42" cstate="print">
            <a:extLst>
              <a:ext uri="{28A0092B-C50C-407E-A947-70E740481C1C}">
                <a14:useLocalDpi xmlns:a14="http://schemas.microsoft.com/office/drawing/2010/main" val="0"/>
              </a:ext>
            </a:extLst>
          </a:blip>
          <a:srcRect t="8937"/>
          <a:stretch/>
        </p:blipFill>
        <p:spPr bwMode="auto">
          <a:xfrm>
            <a:off x="3335876" y="2776907"/>
            <a:ext cx="945000" cy="686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19"/>
          <p:cNvPicPr>
            <a:picLocks noChangeAspect="1" noChangeArrowheads="1"/>
          </p:cNvPicPr>
          <p:nvPr>
            <p:custDataLst>
              <p:tags r:id="rId20"/>
            </p:custDataLst>
          </p:nvPr>
        </p:nvPicPr>
        <p:blipFill rotWithShape="1">
          <a:blip r:embed="rId43" cstate="print">
            <a:extLst>
              <a:ext uri="{28A0092B-C50C-407E-A947-70E740481C1C}">
                <a14:useLocalDpi xmlns:a14="http://schemas.microsoft.com/office/drawing/2010/main" val="0"/>
              </a:ext>
            </a:extLst>
          </a:blip>
          <a:srcRect l="8045" t="16624" r="22401" b="12003"/>
          <a:stretch/>
        </p:blipFill>
        <p:spPr bwMode="auto">
          <a:xfrm>
            <a:off x="4972524" y="2776907"/>
            <a:ext cx="9450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4"/>
          <p:cNvPicPr>
            <a:picLocks noChangeAspect="1" noChangeArrowheads="1"/>
          </p:cNvPicPr>
          <p:nvPr>
            <p:custDataLst>
              <p:tags r:id="rId21"/>
            </p:custDataLst>
          </p:nvPr>
        </p:nvPicPr>
        <p:blipFill>
          <a:blip r:embed="rId44">
            <a:extLst>
              <a:ext uri="{28A0092B-C50C-407E-A947-70E740481C1C}">
                <a14:useLocalDpi xmlns:a14="http://schemas.microsoft.com/office/drawing/2010/main" val="0"/>
              </a:ext>
            </a:extLst>
          </a:blip>
          <a:srcRect/>
          <a:stretch>
            <a:fillRect/>
          </a:stretch>
        </p:blipFill>
        <p:spPr bwMode="auto">
          <a:xfrm>
            <a:off x="3331765" y="4276762"/>
            <a:ext cx="945000" cy="490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Picture 30"/>
          <p:cNvPicPr>
            <a:picLocks noChangeAspect="1" noChangeArrowheads="1"/>
          </p:cNvPicPr>
          <p:nvPr>
            <p:custDataLst>
              <p:tags r:id="rId22"/>
            </p:custDataLst>
          </p:nvPr>
        </p:nvPicPr>
        <p:blipFill rotWithShape="1">
          <a:blip r:embed="rId45" cstate="print">
            <a:extLst>
              <a:ext uri="{28A0092B-C50C-407E-A947-70E740481C1C}">
                <a14:useLocalDpi xmlns:a14="http://schemas.microsoft.com/office/drawing/2010/main" val="0"/>
              </a:ext>
            </a:extLst>
          </a:blip>
          <a:srcRect l="18275" t="17797" r="16768" b="27641"/>
          <a:stretch/>
        </p:blipFill>
        <p:spPr bwMode="auto">
          <a:xfrm>
            <a:off x="4972524" y="4241561"/>
            <a:ext cx="945000" cy="56138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2"/>
          <p:cNvPicPr>
            <a:picLocks noChangeAspect="1" noChangeArrowheads="1"/>
          </p:cNvPicPr>
          <p:nvPr>
            <p:custDataLst>
              <p:tags r:id="rId23"/>
            </p:custDataLst>
          </p:nvPr>
        </p:nvPicPr>
        <p:blipFill rotWithShape="1">
          <a:blip r:embed="rId46" cstate="print">
            <a:extLst>
              <a:ext uri="{28A0092B-C50C-407E-A947-70E740481C1C}">
                <a14:useLocalDpi xmlns:a14="http://schemas.microsoft.com/office/drawing/2010/main" val="0"/>
              </a:ext>
            </a:extLst>
          </a:blip>
          <a:srcRect l="4500" t="5287" r="4500" b="8974"/>
          <a:stretch/>
        </p:blipFill>
        <p:spPr bwMode="auto">
          <a:xfrm>
            <a:off x="1660922" y="4241561"/>
            <a:ext cx="945000" cy="561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2"/>
          <p:cNvPicPr>
            <a:picLocks noChangeAspect="1" noChangeArrowheads="1"/>
          </p:cNvPicPr>
          <p:nvPr>
            <p:custDataLst>
              <p:tags r:id="rId24"/>
            </p:custDataLst>
          </p:nvPr>
        </p:nvPicPr>
        <p:blipFill>
          <a:blip r:embed="rId47" cstate="print">
            <a:extLst>
              <a:ext uri="{28A0092B-C50C-407E-A947-70E740481C1C}">
                <a14:useLocalDpi xmlns:a14="http://schemas.microsoft.com/office/drawing/2010/main" val="0"/>
              </a:ext>
            </a:extLst>
          </a:blip>
          <a:srcRect/>
          <a:stretch>
            <a:fillRect/>
          </a:stretch>
        </p:blipFill>
        <p:spPr bwMode="auto">
          <a:xfrm>
            <a:off x="5085138" y="1443010"/>
            <a:ext cx="729000" cy="64268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5"/>
          <p:cNvPicPr>
            <a:picLocks noChangeAspect="1" noChangeArrowheads="1"/>
          </p:cNvPicPr>
          <p:nvPr>
            <p:custDataLst>
              <p:tags r:id="rId25"/>
            </p:custDataLst>
          </p:nvPr>
        </p:nvPicPr>
        <p:blipFill rotWithShape="1">
          <a:blip r:embed="rId48" cstate="print">
            <a:extLst>
              <a:ext uri="{28A0092B-C50C-407E-A947-70E740481C1C}">
                <a14:useLocalDpi xmlns:a14="http://schemas.microsoft.com/office/drawing/2010/main" val="0"/>
              </a:ext>
            </a:extLst>
          </a:blip>
          <a:srcRect l="5161" t="5556" r="8011" b="1"/>
          <a:stretch/>
        </p:blipFill>
        <p:spPr bwMode="auto">
          <a:xfrm>
            <a:off x="6597330" y="1440315"/>
            <a:ext cx="945000" cy="648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feld 25"/>
          <p:cNvSpPr txBox="1"/>
          <p:nvPr>
            <p:custDataLst>
              <p:tags r:id="rId26"/>
            </p:custDataLst>
          </p:nvPr>
        </p:nvSpPr>
        <p:spPr>
          <a:xfrm>
            <a:off x="1341971" y="3381839"/>
            <a:ext cx="782849" cy="519351"/>
          </a:xfrm>
          <a:prstGeom prst="ellipse">
            <a:avLst/>
          </a:prstGeom>
          <a:solidFill>
            <a:srgbClr val="FFFF00"/>
          </a:solidFill>
          <a:ln>
            <a:solidFill>
              <a:schemeClr val="tx1"/>
            </a:solidFill>
          </a:ln>
        </p:spPr>
        <p:txBody>
          <a:bodyPr wrap="square" rtlCol="0">
            <a:spAutoFit/>
          </a:bodyPr>
          <a:lstStyle/>
          <a:p>
            <a:r>
              <a:rPr lang="en-GB" sz="900" dirty="0" smtClean="0">
                <a:solidFill>
                  <a:prstClr val="black"/>
                </a:solidFill>
                <a:latin typeface="Arial" panose="020B0604020202020204" pitchFamily="34" charset="0"/>
                <a:cs typeface="Arial" panose="020B0604020202020204" pitchFamily="34" charset="0"/>
                <a:sym typeface="Wingdings" panose="05000000000000000000" pitchFamily="2" charset="2"/>
              </a:rPr>
              <a:t> 2019</a:t>
            </a:r>
            <a:endParaRPr lang="en-GB" sz="900" dirty="0">
              <a:solidFill>
                <a:prstClr val="black"/>
              </a:solidFill>
              <a:latin typeface="Arial" panose="020B0604020202020204" pitchFamily="34" charset="0"/>
              <a:cs typeface="Arial" panose="020B0604020202020204" pitchFamily="34" charset="0"/>
            </a:endParaRPr>
          </a:p>
        </p:txBody>
      </p:sp>
      <p:sp>
        <p:nvSpPr>
          <p:cNvPr id="27" name="Textfeld 26"/>
          <p:cNvSpPr txBox="1"/>
          <p:nvPr>
            <p:custDataLst>
              <p:tags r:id="rId27"/>
            </p:custDataLst>
          </p:nvPr>
        </p:nvSpPr>
        <p:spPr>
          <a:xfrm>
            <a:off x="2992108" y="3381839"/>
            <a:ext cx="782849" cy="519351"/>
          </a:xfrm>
          <a:prstGeom prst="ellipse">
            <a:avLst/>
          </a:prstGeom>
          <a:solidFill>
            <a:srgbClr val="FFFF00"/>
          </a:solidFill>
          <a:ln>
            <a:solidFill>
              <a:schemeClr val="tx1"/>
            </a:solidFill>
          </a:ln>
        </p:spPr>
        <p:txBody>
          <a:bodyPr wrap="square" rtlCol="0">
            <a:spAutoFit/>
          </a:bodyPr>
          <a:lstStyle/>
          <a:p>
            <a:r>
              <a:rPr lang="en-GB" sz="900" dirty="0" smtClean="0">
                <a:solidFill>
                  <a:prstClr val="black"/>
                </a:solidFill>
                <a:latin typeface="Arial" panose="020B0604020202020204" pitchFamily="34" charset="0"/>
                <a:cs typeface="Arial" panose="020B0604020202020204" pitchFamily="34" charset="0"/>
                <a:sym typeface="Wingdings" panose="05000000000000000000" pitchFamily="2" charset="2"/>
              </a:rPr>
              <a:t> 2019</a:t>
            </a:r>
            <a:endParaRPr lang="en-GB" sz="900" dirty="0">
              <a:solidFill>
                <a:prstClr val="black"/>
              </a:solidFill>
              <a:latin typeface="Arial" panose="020B0604020202020204" pitchFamily="34" charset="0"/>
              <a:cs typeface="Arial" panose="020B0604020202020204" pitchFamily="34" charset="0"/>
            </a:endParaRPr>
          </a:p>
        </p:txBody>
      </p:sp>
      <p:sp>
        <p:nvSpPr>
          <p:cNvPr id="28" name="Textfeld 27"/>
          <p:cNvSpPr txBox="1"/>
          <p:nvPr>
            <p:custDataLst>
              <p:tags r:id="rId28"/>
            </p:custDataLst>
          </p:nvPr>
        </p:nvSpPr>
        <p:spPr>
          <a:xfrm>
            <a:off x="4623928" y="3367868"/>
            <a:ext cx="782849" cy="519351"/>
          </a:xfrm>
          <a:prstGeom prst="ellipse">
            <a:avLst/>
          </a:prstGeom>
          <a:solidFill>
            <a:srgbClr val="FFFF00"/>
          </a:solidFill>
          <a:ln>
            <a:solidFill>
              <a:schemeClr val="tx1"/>
            </a:solidFill>
          </a:ln>
        </p:spPr>
        <p:txBody>
          <a:bodyPr wrap="square" rtlCol="0">
            <a:spAutoFit/>
          </a:bodyPr>
          <a:lstStyle/>
          <a:p>
            <a:r>
              <a:rPr lang="en-GB" sz="900" dirty="0" smtClean="0">
                <a:solidFill>
                  <a:prstClr val="black"/>
                </a:solidFill>
                <a:latin typeface="Arial" panose="020B0604020202020204" pitchFamily="34" charset="0"/>
                <a:cs typeface="Arial" panose="020B0604020202020204" pitchFamily="34" charset="0"/>
                <a:sym typeface="Wingdings" panose="05000000000000000000" pitchFamily="2" charset="2"/>
              </a:rPr>
              <a:t> 2019</a:t>
            </a:r>
            <a:endParaRPr lang="en-GB" sz="900" dirty="0">
              <a:solidFill>
                <a:prstClr val="black"/>
              </a:solidFill>
              <a:latin typeface="Arial" panose="020B0604020202020204" pitchFamily="34" charset="0"/>
              <a:cs typeface="Arial" panose="020B0604020202020204" pitchFamily="34" charset="0"/>
            </a:endParaRPr>
          </a:p>
        </p:txBody>
      </p:sp>
      <p:sp>
        <p:nvSpPr>
          <p:cNvPr id="29" name="Textfeld 28"/>
          <p:cNvSpPr txBox="1"/>
          <p:nvPr>
            <p:custDataLst>
              <p:tags r:id="rId29"/>
            </p:custDataLst>
          </p:nvPr>
        </p:nvSpPr>
        <p:spPr>
          <a:xfrm>
            <a:off x="4645351" y="1977684"/>
            <a:ext cx="782849" cy="519351"/>
          </a:xfrm>
          <a:prstGeom prst="ellipse">
            <a:avLst/>
          </a:prstGeom>
          <a:solidFill>
            <a:srgbClr val="FFFF00"/>
          </a:solidFill>
          <a:ln>
            <a:solidFill>
              <a:schemeClr val="tx1"/>
            </a:solidFill>
          </a:ln>
        </p:spPr>
        <p:txBody>
          <a:bodyPr wrap="square" rtlCol="0">
            <a:spAutoFit/>
          </a:bodyPr>
          <a:lstStyle>
            <a:defPPr>
              <a:defRPr lang="en-US"/>
            </a:defPPr>
            <a:lvl1pPr>
              <a:defRPr sz="1200">
                <a:solidFill>
                  <a:prstClr val="black"/>
                </a:solidFill>
                <a:latin typeface="Arial" panose="020B0604020202020204" pitchFamily="34" charset="0"/>
                <a:cs typeface="Arial" panose="020B0604020202020204" pitchFamily="34" charset="0"/>
              </a:defRPr>
            </a:lvl1pPr>
          </a:lstStyle>
          <a:p>
            <a:r>
              <a:rPr lang="en-GB" sz="900" dirty="0" smtClean="0">
                <a:sym typeface="Wingdings" panose="05000000000000000000" pitchFamily="2" charset="2"/>
              </a:rPr>
              <a:t> 2017</a:t>
            </a:r>
            <a:endParaRPr lang="en-GB" sz="900" dirty="0"/>
          </a:p>
        </p:txBody>
      </p:sp>
      <p:sp>
        <p:nvSpPr>
          <p:cNvPr id="30" name="Textfeld 29"/>
          <p:cNvSpPr txBox="1"/>
          <p:nvPr>
            <p:custDataLst>
              <p:tags r:id="rId30"/>
            </p:custDataLst>
          </p:nvPr>
        </p:nvSpPr>
        <p:spPr>
          <a:xfrm>
            <a:off x="3005827" y="1977684"/>
            <a:ext cx="782849" cy="324594"/>
          </a:xfrm>
          <a:prstGeom prst="ellipse">
            <a:avLst/>
          </a:prstGeom>
          <a:solidFill>
            <a:srgbClr val="66FF66"/>
          </a:solidFill>
          <a:ln>
            <a:solidFill>
              <a:schemeClr val="tx1"/>
            </a:solidFill>
          </a:ln>
        </p:spPr>
        <p:txBody>
          <a:bodyPr wrap="square" rtlCol="0">
            <a:spAutoFit/>
          </a:bodyPr>
          <a:lstStyle/>
          <a:p>
            <a:pPr algn="ctr"/>
            <a:r>
              <a:rPr lang="en-GB" sz="900" b="1" dirty="0" smtClean="0">
                <a:solidFill>
                  <a:prstClr val="black"/>
                </a:solidFill>
                <a:latin typeface="Arial" panose="020B0604020202020204" pitchFamily="34" charset="0"/>
                <a:cs typeface="Arial" panose="020B0604020202020204" pitchFamily="34" charset="0"/>
                <a:sym typeface="Wingdings"/>
              </a:rPr>
              <a:t></a:t>
            </a:r>
            <a:endParaRPr lang="en-GB" sz="900" b="1" dirty="0">
              <a:solidFill>
                <a:prstClr val="black"/>
              </a:solidFill>
              <a:latin typeface="Arial" panose="020B0604020202020204" pitchFamily="34" charset="0"/>
              <a:cs typeface="Arial" panose="020B0604020202020204" pitchFamily="34" charset="0"/>
            </a:endParaRPr>
          </a:p>
        </p:txBody>
      </p:sp>
      <p:sp>
        <p:nvSpPr>
          <p:cNvPr id="31" name="Textfeld 30"/>
          <p:cNvSpPr txBox="1"/>
          <p:nvPr>
            <p:custDataLst>
              <p:tags r:id="rId31"/>
            </p:custDataLst>
          </p:nvPr>
        </p:nvSpPr>
        <p:spPr>
          <a:xfrm>
            <a:off x="1347007" y="1977683"/>
            <a:ext cx="782849" cy="324594"/>
          </a:xfrm>
          <a:prstGeom prst="ellipse">
            <a:avLst/>
          </a:prstGeom>
          <a:solidFill>
            <a:srgbClr val="66FF66"/>
          </a:solidFill>
          <a:ln>
            <a:solidFill>
              <a:schemeClr val="tx1"/>
            </a:solidFill>
          </a:ln>
        </p:spPr>
        <p:txBody>
          <a:bodyPr wrap="square" rtlCol="0">
            <a:spAutoFit/>
          </a:bodyPr>
          <a:lstStyle/>
          <a:p>
            <a:pPr algn="ctr"/>
            <a:r>
              <a:rPr lang="en-GB" sz="900" b="1" dirty="0" smtClean="0">
                <a:solidFill>
                  <a:prstClr val="black"/>
                </a:solidFill>
                <a:latin typeface="Arial" panose="020B0604020202020204" pitchFamily="34" charset="0"/>
                <a:cs typeface="Arial" panose="020B0604020202020204" pitchFamily="34" charset="0"/>
                <a:sym typeface="Wingdings"/>
              </a:rPr>
              <a:t></a:t>
            </a:r>
            <a:endParaRPr lang="en-GB" sz="900" b="1" dirty="0">
              <a:solidFill>
                <a:prstClr val="black"/>
              </a:solidFill>
              <a:latin typeface="Arial" panose="020B0604020202020204" pitchFamily="34" charset="0"/>
              <a:cs typeface="Arial" panose="020B0604020202020204" pitchFamily="34" charset="0"/>
            </a:endParaRPr>
          </a:p>
        </p:txBody>
      </p:sp>
      <p:sp>
        <p:nvSpPr>
          <p:cNvPr id="32" name="Textfeld 31"/>
          <p:cNvSpPr txBox="1"/>
          <p:nvPr>
            <p:custDataLst>
              <p:tags r:id="rId32"/>
            </p:custDataLst>
          </p:nvPr>
        </p:nvSpPr>
        <p:spPr>
          <a:xfrm>
            <a:off x="1336514" y="4771972"/>
            <a:ext cx="782849" cy="324594"/>
          </a:xfrm>
          <a:prstGeom prst="ellipse">
            <a:avLst/>
          </a:prstGeom>
          <a:solidFill>
            <a:srgbClr val="66FF66"/>
          </a:solidFill>
          <a:ln>
            <a:solidFill>
              <a:schemeClr val="tx1"/>
            </a:solidFill>
          </a:ln>
        </p:spPr>
        <p:txBody>
          <a:bodyPr wrap="square" rtlCol="0">
            <a:spAutoFit/>
          </a:bodyPr>
          <a:lstStyle/>
          <a:p>
            <a:pPr algn="ctr"/>
            <a:r>
              <a:rPr lang="en-GB" sz="900" b="1" dirty="0" smtClean="0">
                <a:solidFill>
                  <a:prstClr val="black"/>
                </a:solidFill>
                <a:latin typeface="Arial" panose="020B0604020202020204" pitchFamily="34" charset="0"/>
                <a:cs typeface="Arial" panose="020B0604020202020204" pitchFamily="34" charset="0"/>
                <a:sym typeface="Wingdings"/>
              </a:rPr>
              <a:t></a:t>
            </a:r>
            <a:endParaRPr lang="en-GB" sz="900" b="1" dirty="0">
              <a:solidFill>
                <a:prstClr val="black"/>
              </a:solidFill>
              <a:latin typeface="Arial" panose="020B0604020202020204" pitchFamily="34" charset="0"/>
              <a:cs typeface="Arial" panose="020B0604020202020204" pitchFamily="34" charset="0"/>
            </a:endParaRPr>
          </a:p>
        </p:txBody>
      </p:sp>
      <p:sp>
        <p:nvSpPr>
          <p:cNvPr id="33" name="Textfeld 32"/>
          <p:cNvSpPr txBox="1"/>
          <p:nvPr>
            <p:custDataLst>
              <p:tags r:id="rId33"/>
            </p:custDataLst>
          </p:nvPr>
        </p:nvSpPr>
        <p:spPr>
          <a:xfrm>
            <a:off x="2992107" y="4767739"/>
            <a:ext cx="782849" cy="324594"/>
          </a:xfrm>
          <a:prstGeom prst="ellipse">
            <a:avLst/>
          </a:prstGeom>
          <a:solidFill>
            <a:srgbClr val="66FF66"/>
          </a:solidFill>
          <a:ln>
            <a:solidFill>
              <a:schemeClr val="tx1"/>
            </a:solidFill>
          </a:ln>
        </p:spPr>
        <p:txBody>
          <a:bodyPr wrap="square" rtlCol="0">
            <a:spAutoFit/>
          </a:bodyPr>
          <a:lstStyle/>
          <a:p>
            <a:pPr algn="ctr"/>
            <a:r>
              <a:rPr lang="en-GB" sz="900" b="1" dirty="0" smtClean="0">
                <a:solidFill>
                  <a:prstClr val="black"/>
                </a:solidFill>
                <a:latin typeface="Arial" panose="020B0604020202020204" pitchFamily="34" charset="0"/>
                <a:cs typeface="Arial" panose="020B0604020202020204" pitchFamily="34" charset="0"/>
                <a:sym typeface="Wingdings"/>
              </a:rPr>
              <a:t></a:t>
            </a:r>
            <a:endParaRPr lang="en-GB" sz="900" b="1" dirty="0">
              <a:solidFill>
                <a:prstClr val="black"/>
              </a:solidFill>
              <a:latin typeface="Arial" panose="020B0604020202020204" pitchFamily="34" charset="0"/>
              <a:cs typeface="Arial" panose="020B0604020202020204" pitchFamily="34" charset="0"/>
            </a:endParaRPr>
          </a:p>
        </p:txBody>
      </p:sp>
      <p:sp>
        <p:nvSpPr>
          <p:cNvPr id="34" name="Textfeld 33"/>
          <p:cNvSpPr txBox="1"/>
          <p:nvPr>
            <p:custDataLst>
              <p:tags r:id="rId34"/>
            </p:custDataLst>
          </p:nvPr>
        </p:nvSpPr>
        <p:spPr>
          <a:xfrm>
            <a:off x="4619040" y="4760295"/>
            <a:ext cx="782849" cy="324594"/>
          </a:xfrm>
          <a:prstGeom prst="ellipse">
            <a:avLst/>
          </a:prstGeom>
          <a:solidFill>
            <a:srgbClr val="66FF66"/>
          </a:solidFill>
          <a:ln>
            <a:solidFill>
              <a:schemeClr val="tx1"/>
            </a:solidFill>
          </a:ln>
        </p:spPr>
        <p:txBody>
          <a:bodyPr wrap="square" rtlCol="0">
            <a:spAutoFit/>
          </a:bodyPr>
          <a:lstStyle/>
          <a:p>
            <a:pPr algn="ctr"/>
            <a:r>
              <a:rPr lang="en-GB" sz="900" b="1" dirty="0" smtClean="0">
                <a:solidFill>
                  <a:prstClr val="black"/>
                </a:solidFill>
                <a:latin typeface="Arial" panose="020B0604020202020204" pitchFamily="34" charset="0"/>
                <a:cs typeface="Arial" panose="020B0604020202020204" pitchFamily="34" charset="0"/>
                <a:sym typeface="Wingdings"/>
              </a:rPr>
              <a:t></a:t>
            </a:r>
            <a:endParaRPr lang="en-GB" sz="900" b="1" dirty="0">
              <a:solidFill>
                <a:prstClr val="black"/>
              </a:solidFill>
              <a:latin typeface="Arial" panose="020B0604020202020204" pitchFamily="34" charset="0"/>
              <a:cs typeface="Arial" panose="020B0604020202020204" pitchFamily="34" charset="0"/>
            </a:endParaRPr>
          </a:p>
        </p:txBody>
      </p:sp>
      <p:sp>
        <p:nvSpPr>
          <p:cNvPr id="35" name="Textfeld 34"/>
          <p:cNvSpPr txBox="1"/>
          <p:nvPr>
            <p:custDataLst>
              <p:tags r:id="rId35"/>
            </p:custDataLst>
          </p:nvPr>
        </p:nvSpPr>
        <p:spPr>
          <a:xfrm>
            <a:off x="6286981" y="1977684"/>
            <a:ext cx="782849" cy="324594"/>
          </a:xfrm>
          <a:prstGeom prst="ellipse">
            <a:avLst/>
          </a:prstGeom>
          <a:solidFill>
            <a:srgbClr val="66FF66"/>
          </a:solidFill>
          <a:ln>
            <a:solidFill>
              <a:schemeClr val="tx1"/>
            </a:solidFill>
          </a:ln>
        </p:spPr>
        <p:txBody>
          <a:bodyPr wrap="square" rtlCol="0">
            <a:spAutoFit/>
          </a:bodyPr>
          <a:lstStyle/>
          <a:p>
            <a:pPr algn="ctr"/>
            <a:r>
              <a:rPr lang="en-GB" sz="900" b="1" dirty="0" smtClean="0">
                <a:solidFill>
                  <a:prstClr val="black"/>
                </a:solidFill>
                <a:latin typeface="Arial" panose="020B0604020202020204" pitchFamily="34" charset="0"/>
                <a:cs typeface="Arial" panose="020B0604020202020204" pitchFamily="34" charset="0"/>
                <a:sym typeface="Wingdings"/>
              </a:rPr>
              <a:t></a:t>
            </a:r>
            <a:endParaRPr lang="en-GB" sz="9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945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7" name="Rectangle 2"/>
          <p:cNvSpPr>
            <a:spLocks noChangeArrowheads="1"/>
          </p:cNvSpPr>
          <p:nvPr/>
        </p:nvSpPr>
        <p:spPr bwMode="auto">
          <a:xfrm>
            <a:off x="3630216" y="788194"/>
            <a:ext cx="2614613" cy="1370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de-CH" sz="2100"/>
          </a:p>
        </p:txBody>
      </p:sp>
      <p:sp>
        <p:nvSpPr>
          <p:cNvPr id="4" name="Titre 3"/>
          <p:cNvSpPr>
            <a:spLocks noGrp="1"/>
          </p:cNvSpPr>
          <p:nvPr>
            <p:ph type="title"/>
          </p:nvPr>
        </p:nvSpPr>
        <p:spPr/>
        <p:txBody>
          <a:bodyPr/>
          <a:lstStyle/>
          <a:p>
            <a:r>
              <a:rPr lang="de-DE" dirty="0" err="1"/>
              <a:t>Maps</a:t>
            </a:r>
            <a:r>
              <a:rPr lang="de-DE" dirty="0"/>
              <a:t> </a:t>
            </a:r>
            <a:r>
              <a:rPr lang="de-DE" dirty="0" err="1"/>
              <a:t>of</a:t>
            </a:r>
            <a:r>
              <a:rPr lang="de-DE" dirty="0"/>
              <a:t> </a:t>
            </a:r>
            <a:r>
              <a:rPr lang="de-DE" dirty="0" err="1" smtClean="0"/>
              <a:t>Switzerland</a:t>
            </a:r>
            <a:endParaRPr lang="en-US" dirty="0"/>
          </a:p>
        </p:txBody>
      </p:sp>
      <p:pic>
        <p:nvPicPr>
          <p:cNvPr id="37" name="Picture 5" descr="K:\AVOR\_LK-Kartentitel-TIF-JPG\JPG_RGB_144dpi\LK200\LK200_1_RG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77" y="925953"/>
            <a:ext cx="766685" cy="112037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K:\AVOR\_LK-Kartentitel-TIF-JPG\JPG_RGB_144dpi\LK100_Normalblatt\26_Basel_RG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6115" y="925953"/>
            <a:ext cx="721519" cy="105829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 descr="K:\AVOR\_LK-Kartentitel-TIF-JPG\JPG_RGB_144dpi\LK50_Normalblatt\212_Boncourt_RG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2450" y="925953"/>
            <a:ext cx="708470" cy="103915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AVOR\_LK-Kartentitel-TIF-JPG\JPG_RGB_144dpi\LK25_Normalblatt\1085_St-Ursanne_RG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5157" y="925953"/>
            <a:ext cx="716324" cy="105067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vt00003a.lt.admin.ch\swisstopo-Home$\U80822467\data\Documents\Pictures\Amt présentation\273S_Montan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10184" y="1933853"/>
            <a:ext cx="769046" cy="1123950"/>
          </a:xfrm>
          <a:prstGeom prst="rect">
            <a:avLst/>
          </a:prstGeom>
          <a:noFill/>
          <a:extLst>
            <a:ext uri="{909E8E84-426E-40DD-AFC4-6F175D3DCCD1}">
              <a14:hiddenFill xmlns:a14="http://schemas.microsoft.com/office/drawing/2010/main">
                <a:solidFill>
                  <a:srgbClr val="FFFFFF"/>
                </a:solidFill>
              </a14:hiddenFill>
            </a:ext>
          </a:extLst>
        </p:spPr>
      </p:pic>
      <p:pic>
        <p:nvPicPr>
          <p:cNvPr id="42" name="Imag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36497" y="3284935"/>
            <a:ext cx="1563325" cy="1186043"/>
          </a:xfrm>
          <a:prstGeom prst="rect">
            <a:avLst/>
          </a:prstGeom>
        </p:spPr>
      </p:pic>
      <p:pic>
        <p:nvPicPr>
          <p:cNvPr id="43" name="Picture 4" descr="schweizMobil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03403" y="3641670"/>
            <a:ext cx="319024" cy="676498"/>
          </a:xfrm>
          <a:prstGeom prst="rect">
            <a:avLst/>
          </a:prstGeom>
          <a:noFill/>
          <a:extLst>
            <a:ext uri="{909E8E84-426E-40DD-AFC4-6F175D3DCCD1}">
              <a14:hiddenFill xmlns:a14="http://schemas.microsoft.com/office/drawing/2010/main">
                <a:solidFill>
                  <a:srgbClr val="FFFFFF"/>
                </a:solidFill>
              </a14:hiddenFill>
            </a:ext>
          </a:extLst>
        </p:spPr>
      </p:pic>
      <p:pic>
        <p:nvPicPr>
          <p:cNvPr id="44" name="Image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81791" y="3408148"/>
            <a:ext cx="623171" cy="859364"/>
          </a:xfrm>
          <a:prstGeom prst="rect">
            <a:avLst/>
          </a:prstGeom>
          <a:effectLst>
            <a:outerShdw blurRad="50800" dist="38100" dir="2700000" algn="tl" rotWithShape="0">
              <a:prstClr val="black">
                <a:alpha val="40000"/>
              </a:prstClr>
            </a:outerShdw>
          </a:effectLst>
        </p:spPr>
      </p:pic>
      <p:pic>
        <p:nvPicPr>
          <p:cNvPr id="45" name="Picture 6" descr="K:\AVOR\_LK-Kartentitel-TIF-JPG\JPG_RGB_144dpi\Strassenkarte\6009_Strk_TIT_14-15_RGB.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04592" y="1925036"/>
            <a:ext cx="669486" cy="113276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7" descr="K:\AVOR\_LK-Kartentitel-TIF-JPG\JPG_RGB_144dpi\Einst_und_jetzt\306_Eis_und_Gletscher_RGB.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61910" y="1925037"/>
            <a:ext cx="775162" cy="113276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K:\AVOR\_LK-Kartentitel-TIF-JPG\JPG_RGB_144dpi\T-Karten-25\2502T_Bern_RGB.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15231" y="1933855"/>
            <a:ext cx="769128" cy="112394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9" descr="K:\AVOR\_LK-Kartentitel-TIF-JPG\JPG_RGB_144dpi\T33-Wanderkarten\3301T_Saentis_RGB.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63688" y="2288979"/>
            <a:ext cx="636107" cy="99595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1" descr="K:\AVOR\_LK-Kartentitel-TIF-JPG\JPG_RGB_144dpi\ICAO_GLDK\GLDK_TIT_RGB_15.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66734" y="1933855"/>
            <a:ext cx="684864" cy="113276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K:\AVOR\_LK-Kartentitel-TIF-JPG\JPG_RGB_144dpi\ICAO_GLDK\ICAO_TIT_RGB_15.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90330" y="2220574"/>
            <a:ext cx="566384" cy="1132766"/>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25"/>
          <p:cNvSpPr>
            <a:spLocks noChangeArrowheads="1"/>
          </p:cNvSpPr>
          <p:nvPr/>
        </p:nvSpPr>
        <p:spPr bwMode="auto">
          <a:xfrm>
            <a:off x="6368388" y="1050608"/>
            <a:ext cx="137193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571500" eaLnBrk="0" hangingPunct="0"/>
            <a:r>
              <a:rPr lang="de-DE" sz="1200" dirty="0" err="1"/>
              <a:t>printed</a:t>
            </a:r>
            <a:endParaRPr lang="de-DE" sz="1200" dirty="0"/>
          </a:p>
          <a:p>
            <a:pPr defTabSz="571500" eaLnBrk="0" hangingPunct="0"/>
            <a:r>
              <a:rPr lang="de-DE" sz="1200" dirty="0" err="1"/>
              <a:t>Topographic</a:t>
            </a:r>
            <a:r>
              <a:rPr lang="de-DE" sz="1200" dirty="0"/>
              <a:t> </a:t>
            </a:r>
            <a:r>
              <a:rPr lang="de-DE" sz="1200" dirty="0" err="1"/>
              <a:t>Maps</a:t>
            </a:r>
            <a:endParaRPr lang="de-DE" sz="1200" dirty="0"/>
          </a:p>
          <a:p>
            <a:pPr defTabSz="571500" eaLnBrk="0" hangingPunct="0"/>
            <a:endParaRPr lang="de-DE" sz="1200" dirty="0"/>
          </a:p>
          <a:p>
            <a:pPr defTabSz="571500" eaLnBrk="0" hangingPunct="0"/>
            <a:r>
              <a:rPr lang="de-DE" sz="1200" dirty="0"/>
              <a:t>digital Version</a:t>
            </a:r>
          </a:p>
          <a:p>
            <a:pPr defTabSz="571500" eaLnBrk="0" hangingPunct="0"/>
            <a:r>
              <a:rPr lang="de-DE" sz="1200" dirty="0"/>
              <a:t>Swiss Raster </a:t>
            </a:r>
            <a:r>
              <a:rPr lang="de-DE" sz="1200" dirty="0" err="1"/>
              <a:t>Map</a:t>
            </a:r>
            <a:endParaRPr lang="de-DE" sz="1200" dirty="0"/>
          </a:p>
          <a:p>
            <a:pPr defTabSz="571500" eaLnBrk="0" hangingPunct="0"/>
            <a:r>
              <a:rPr lang="de-DE" sz="1200" dirty="0"/>
              <a:t>Swiss </a:t>
            </a:r>
            <a:r>
              <a:rPr lang="de-DE" sz="1200" dirty="0" err="1"/>
              <a:t>Vector</a:t>
            </a:r>
            <a:r>
              <a:rPr lang="de-DE" sz="1200" dirty="0"/>
              <a:t> </a:t>
            </a:r>
            <a:r>
              <a:rPr lang="de-DE" sz="1200" dirty="0" err="1"/>
              <a:t>Map</a:t>
            </a:r>
            <a:endParaRPr lang="de-DE" sz="1200" dirty="0"/>
          </a:p>
        </p:txBody>
      </p:sp>
      <p:sp>
        <p:nvSpPr>
          <p:cNvPr id="52" name="Rectangle 35"/>
          <p:cNvSpPr>
            <a:spLocks noChangeArrowheads="1"/>
          </p:cNvSpPr>
          <p:nvPr/>
        </p:nvSpPr>
        <p:spPr bwMode="auto">
          <a:xfrm>
            <a:off x="6500028" y="2491419"/>
            <a:ext cx="127396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571500" eaLnBrk="0" hangingPunct="0"/>
            <a:r>
              <a:rPr lang="de-DE" sz="1200" dirty="0" err="1"/>
              <a:t>Thematic</a:t>
            </a:r>
            <a:r>
              <a:rPr lang="de-DE" sz="1200" dirty="0"/>
              <a:t> </a:t>
            </a:r>
            <a:r>
              <a:rPr lang="de-DE" sz="1200" dirty="0" err="1"/>
              <a:t>Maps</a:t>
            </a:r>
            <a:endParaRPr lang="de-DE" sz="1200" dirty="0"/>
          </a:p>
        </p:txBody>
      </p:sp>
      <p:sp>
        <p:nvSpPr>
          <p:cNvPr id="53" name="Rectangle 24"/>
          <p:cNvSpPr>
            <a:spLocks noChangeArrowheads="1"/>
          </p:cNvSpPr>
          <p:nvPr/>
        </p:nvSpPr>
        <p:spPr bwMode="auto">
          <a:xfrm>
            <a:off x="6315481" y="3835621"/>
            <a:ext cx="1458515"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20000"/>
              </a:spcBef>
            </a:pPr>
            <a:r>
              <a:rPr lang="fr-FR" sz="1200" dirty="0" err="1">
                <a:cs typeface="Arial" pitchFamily="34" charset="0"/>
              </a:rPr>
              <a:t>Swiss</a:t>
            </a:r>
            <a:r>
              <a:rPr lang="fr-FR" sz="1200" dirty="0">
                <a:cs typeface="Arial" pitchFamily="34" charset="0"/>
              </a:rPr>
              <a:t> </a:t>
            </a:r>
            <a:r>
              <a:rPr lang="fr-FR" sz="1200" dirty="0" err="1">
                <a:cs typeface="Arial" pitchFamily="34" charset="0"/>
              </a:rPr>
              <a:t>Map</a:t>
            </a:r>
            <a:r>
              <a:rPr lang="fr-FR" sz="1200" dirty="0">
                <a:cs typeface="Arial" pitchFamily="34" charset="0"/>
              </a:rPr>
              <a:t> Mobile</a:t>
            </a:r>
          </a:p>
          <a:p>
            <a:pPr eaLnBrk="0" hangingPunct="0">
              <a:spcBef>
                <a:spcPct val="20000"/>
              </a:spcBef>
            </a:pPr>
            <a:r>
              <a:rPr lang="fr-FR" sz="1200" dirty="0">
                <a:cs typeface="Arial" pitchFamily="34" charset="0"/>
              </a:rPr>
              <a:t>(iPhone/Android)</a:t>
            </a:r>
          </a:p>
        </p:txBody>
      </p:sp>
    </p:spTree>
    <p:extLst>
      <p:ext uri="{BB962C8B-B14F-4D97-AF65-F5344CB8AC3E}">
        <p14:creationId xmlns:p14="http://schemas.microsoft.com/office/powerpoint/2010/main" val="52365509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Customer feedback</a:t>
            </a:r>
            <a:endParaRPr lang="en-GB" dirty="0"/>
          </a:p>
        </p:txBody>
      </p:sp>
      <p:sp>
        <p:nvSpPr>
          <p:cNvPr id="3" name="Content Placeholder 2"/>
          <p:cNvSpPr>
            <a:spLocks noGrp="1"/>
          </p:cNvSpPr>
          <p:nvPr>
            <p:ph idx="1"/>
          </p:nvPr>
        </p:nvSpPr>
        <p:spPr>
          <a:xfrm>
            <a:off x="1296000" y="843559"/>
            <a:ext cx="7488000" cy="3672408"/>
          </a:xfrm>
        </p:spPr>
        <p:txBody>
          <a:bodyPr/>
          <a:lstStyle/>
          <a:p>
            <a:r>
              <a:rPr lang="en-GB" dirty="0" smtClean="0"/>
              <a:t>Oldest crowdsourcing action of swisstopo</a:t>
            </a:r>
          </a:p>
          <a:p>
            <a:r>
              <a:rPr lang="en-GB" dirty="0" smtClean="0"/>
              <a:t>Lasting more than 175 years </a:t>
            </a:r>
          </a:p>
          <a:p>
            <a:endParaRPr lang="en-GB" dirty="0"/>
          </a:p>
        </p:txBody>
      </p:sp>
      <p:pic>
        <p:nvPicPr>
          <p:cNvPr id="5122" name="Picture 2" descr="Image result for General Dufo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1" y="1923678"/>
            <a:ext cx="3203889" cy="227034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upload.wikimedia.org/wikipedia/commons/thumb/1/16/Reitbote.jpg/800px-Reitbo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427912" y="1922934"/>
            <a:ext cx="2856056" cy="2419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87624" y="4285026"/>
            <a:ext cx="1673600" cy="276999"/>
          </a:xfrm>
          <a:prstGeom prst="rect">
            <a:avLst/>
          </a:prstGeom>
          <a:noFill/>
        </p:spPr>
        <p:txBody>
          <a:bodyPr wrap="none" rtlCol="0">
            <a:spAutoFit/>
          </a:bodyPr>
          <a:lstStyle/>
          <a:p>
            <a:r>
              <a:rPr lang="en-GB" sz="1200" dirty="0" err="1" smtClean="0"/>
              <a:t>A.Dürer-berittener</a:t>
            </a:r>
            <a:r>
              <a:rPr lang="en-GB" sz="1200" dirty="0" smtClean="0"/>
              <a:t> </a:t>
            </a:r>
            <a:r>
              <a:rPr lang="en-GB" sz="1200" dirty="0" err="1" smtClean="0"/>
              <a:t>Bote</a:t>
            </a:r>
            <a:endParaRPr lang="en-GB" sz="1200" dirty="0"/>
          </a:p>
        </p:txBody>
      </p:sp>
      <p:sp>
        <p:nvSpPr>
          <p:cNvPr id="5" name="TextBox 4"/>
          <p:cNvSpPr txBox="1"/>
          <p:nvPr/>
        </p:nvSpPr>
        <p:spPr>
          <a:xfrm>
            <a:off x="5210214" y="4294253"/>
            <a:ext cx="3682162" cy="276999"/>
          </a:xfrm>
          <a:prstGeom prst="rect">
            <a:avLst/>
          </a:prstGeom>
          <a:noFill/>
        </p:spPr>
        <p:txBody>
          <a:bodyPr wrap="none" rtlCol="0">
            <a:spAutoFit/>
          </a:bodyPr>
          <a:lstStyle/>
          <a:p>
            <a:r>
              <a:rPr lang="fr-FR" sz="1200" dirty="0"/>
              <a:t>Jules Hébert, Le Général Dufour avec son bâton à cheval</a:t>
            </a:r>
            <a:endParaRPr lang="en-GB" sz="1200" dirty="0"/>
          </a:p>
        </p:txBody>
      </p:sp>
    </p:spTree>
    <p:extLst>
      <p:ext uri="{BB962C8B-B14F-4D97-AF65-F5344CB8AC3E}">
        <p14:creationId xmlns:p14="http://schemas.microsoft.com/office/powerpoint/2010/main" val="24506277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GB" dirty="0" smtClean="0"/>
              <a:t>Dufour map 1854</a:t>
            </a:r>
            <a:br>
              <a:rPr lang="en-GB" dirty="0" smtClean="0"/>
            </a:br>
            <a:r>
              <a:rPr lang="en-GB" dirty="0" smtClean="0"/>
              <a:t>new names and position added by customer</a:t>
            </a:r>
            <a:endParaRPr lang="en-GB" dirty="0"/>
          </a:p>
        </p:txBody>
      </p:sp>
      <p:sp>
        <p:nvSpPr>
          <p:cNvPr id="3" name="Content Placeholder 2"/>
          <p:cNvSpPr>
            <a:spLocks noGrp="1"/>
          </p:cNvSpPr>
          <p:nvPr>
            <p:ph idx="1"/>
            <p:custDataLst>
              <p:tags r:id="rId2"/>
            </p:custDataLst>
          </p:nvPr>
        </p:nvSpPr>
        <p:spPr>
          <a:xfrm>
            <a:off x="1296000" y="1851670"/>
            <a:ext cx="7488000" cy="2664296"/>
          </a:xfrm>
        </p:spPr>
        <p:txBody>
          <a:bodyPr/>
          <a:lstStyle/>
          <a:p>
            <a:endParaRPr lang="en-GB" dirty="0"/>
          </a:p>
        </p:txBody>
      </p:sp>
      <p:pic>
        <p:nvPicPr>
          <p:cNvPr id="4" name="Picture 2"/>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1362635" y="2013688"/>
            <a:ext cx="3692270" cy="2214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5420270" y="2848606"/>
            <a:ext cx="3362716" cy="1365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custDataLst>
              <p:tags r:id="rId5"/>
            </p:custDataLst>
          </p:nvPr>
        </p:nvSpPr>
        <p:spPr>
          <a:xfrm>
            <a:off x="3079144" y="2460302"/>
            <a:ext cx="1026114" cy="111956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7" name="Oval 6"/>
          <p:cNvSpPr/>
          <p:nvPr>
            <p:custDataLst>
              <p:tags r:id="rId6"/>
            </p:custDataLst>
          </p:nvPr>
        </p:nvSpPr>
        <p:spPr>
          <a:xfrm>
            <a:off x="5623106" y="2648686"/>
            <a:ext cx="913561" cy="88251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Tree>
    <p:extLst>
      <p:ext uri="{BB962C8B-B14F-4D97-AF65-F5344CB8AC3E}">
        <p14:creationId xmlns:p14="http://schemas.microsoft.com/office/powerpoint/2010/main" val="249250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custDataLst>
              <p:tags r:id="rId1"/>
            </p:custDataLst>
          </p:nvPr>
        </p:nvPicPr>
        <p:blipFill>
          <a:blip r:embed="rId6"/>
          <a:stretch>
            <a:fillRect/>
          </a:stretch>
        </p:blipFill>
        <p:spPr>
          <a:xfrm rot="20848217">
            <a:off x="4560292" y="-142811"/>
            <a:ext cx="3528452" cy="499118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2" name="Title 1"/>
          <p:cNvSpPr>
            <a:spLocks noGrp="1"/>
          </p:cNvSpPr>
          <p:nvPr>
            <p:ph type="title"/>
            <p:custDataLst>
              <p:tags r:id="rId2"/>
            </p:custDataLst>
          </p:nvPr>
        </p:nvSpPr>
        <p:spPr/>
        <p:txBody>
          <a:bodyPr/>
          <a:lstStyle/>
          <a:p>
            <a:r>
              <a:rPr lang="en-GB" dirty="0" smtClean="0"/>
              <a:t>Incoming surface mail</a:t>
            </a:r>
            <a:endParaRPr lang="en-GB" dirty="0"/>
          </a:p>
        </p:txBody>
      </p:sp>
      <p:pic>
        <p:nvPicPr>
          <p:cNvPr id="7" name="Picture 6"/>
          <p:cNvPicPr/>
          <p:nvPr>
            <p:custDataLst>
              <p:tags r:id="rId3"/>
            </p:custDataLst>
          </p:nvPr>
        </p:nvPicPr>
        <p:blipFill>
          <a:blip r:embed="rId7"/>
          <a:stretch>
            <a:fillRect/>
          </a:stretch>
        </p:blipFill>
        <p:spPr>
          <a:xfrm rot="20466245">
            <a:off x="1955643" y="-51019"/>
            <a:ext cx="3819722" cy="537869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8" name="Rectangle 7"/>
          <p:cNvSpPr/>
          <p:nvPr>
            <p:custDataLst>
              <p:tags r:id="rId4"/>
            </p:custDataLst>
          </p:nvPr>
        </p:nvSpPr>
        <p:spPr>
          <a:xfrm rot="20535281">
            <a:off x="2067596" y="1495954"/>
            <a:ext cx="688328" cy="211630"/>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409840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GB" dirty="0" smtClean="0"/>
              <a:t>Incoming online messages (email)</a:t>
            </a:r>
            <a:endParaRPr lang="en-GB" dirty="0"/>
          </a:p>
        </p:txBody>
      </p:sp>
      <p:sp>
        <p:nvSpPr>
          <p:cNvPr id="3" name="Content Placeholder 2"/>
          <p:cNvSpPr>
            <a:spLocks noGrp="1"/>
          </p:cNvSpPr>
          <p:nvPr>
            <p:ph idx="1"/>
            <p:custDataLst>
              <p:tags r:id="rId2"/>
            </p:custDataLst>
          </p:nvPr>
        </p:nvSpPr>
        <p:spPr/>
        <p:txBody>
          <a:bodyPr/>
          <a:lstStyle/>
          <a:p>
            <a:pPr marL="0" indent="0">
              <a:buNone/>
            </a:pPr>
            <a:r>
              <a:rPr lang="en-GB" sz="1000" b="1" dirty="0" err="1" smtClean="0"/>
              <a:t>Gesendet</a:t>
            </a:r>
            <a:r>
              <a:rPr lang="en-GB" sz="1000" b="1" dirty="0" smtClean="0"/>
              <a:t>:</a:t>
            </a:r>
            <a:r>
              <a:rPr lang="en-GB" sz="1000" dirty="0" smtClean="0"/>
              <a:t> </a:t>
            </a:r>
            <a:r>
              <a:rPr lang="en-GB" sz="1000" dirty="0" err="1" smtClean="0"/>
              <a:t>Dienstag</a:t>
            </a:r>
            <a:r>
              <a:rPr lang="en-GB" sz="1000" dirty="0" smtClean="0"/>
              <a:t>, 3. </a:t>
            </a:r>
            <a:r>
              <a:rPr lang="en-GB" sz="1000" dirty="0" err="1" smtClean="0"/>
              <a:t>Januar</a:t>
            </a:r>
            <a:r>
              <a:rPr lang="en-GB" sz="1000" dirty="0" smtClean="0"/>
              <a:t> 2017 18:32</a:t>
            </a:r>
            <a:br>
              <a:rPr lang="en-GB" sz="1000" dirty="0" smtClean="0"/>
            </a:br>
            <a:r>
              <a:rPr lang="en-GB" sz="1000" b="1" dirty="0" smtClean="0"/>
              <a:t>An:</a:t>
            </a:r>
            <a:r>
              <a:rPr lang="en-GB" sz="1000" dirty="0" smtClean="0"/>
              <a:t> _swisstopo-</a:t>
            </a:r>
            <a:r>
              <a:rPr lang="en-GB" sz="1000" dirty="0" err="1" smtClean="0"/>
              <a:t>webgis</a:t>
            </a:r>
            <a:r>
              <a:rPr lang="en-GB" sz="1000" dirty="0" smtClean="0"/>
              <a:t> &lt;</a:t>
            </a:r>
            <a:r>
              <a:rPr lang="en-GB" sz="1000" u="sng" dirty="0" smtClean="0">
                <a:hlinkClick r:id="rId4"/>
              </a:rPr>
              <a:t>webgis@swisstopo.ch</a:t>
            </a:r>
            <a:r>
              <a:rPr lang="en-GB" sz="1000" dirty="0" smtClean="0"/>
              <a:t>&gt;</a:t>
            </a:r>
            <a:br>
              <a:rPr lang="en-GB" sz="1000" dirty="0" smtClean="0"/>
            </a:br>
            <a:r>
              <a:rPr lang="en-GB" sz="1000" b="1" dirty="0" err="1" smtClean="0"/>
              <a:t>Betreff</a:t>
            </a:r>
            <a:r>
              <a:rPr lang="en-GB" sz="1000" b="1" dirty="0" smtClean="0"/>
              <a:t>:</a:t>
            </a:r>
            <a:r>
              <a:rPr lang="en-GB" sz="1000" dirty="0" smtClean="0"/>
              <a:t> </a:t>
            </a:r>
            <a:r>
              <a:rPr lang="en-GB" sz="1000" dirty="0" err="1" smtClean="0"/>
              <a:t>Namen</a:t>
            </a:r>
            <a:r>
              <a:rPr lang="en-GB" sz="1000" dirty="0" smtClean="0"/>
              <a:t> auf der </a:t>
            </a:r>
            <a:r>
              <a:rPr lang="en-GB" sz="1000" dirty="0" err="1" smtClean="0"/>
              <a:t>Karte</a:t>
            </a:r>
            <a:endParaRPr lang="en-GB" sz="1000" dirty="0" smtClean="0"/>
          </a:p>
          <a:p>
            <a:pPr marL="0" indent="0">
              <a:buNone/>
            </a:pPr>
            <a:r>
              <a:rPr lang="en-GB" sz="1000" dirty="0" smtClean="0"/>
              <a:t> </a:t>
            </a:r>
          </a:p>
          <a:p>
            <a:pPr marL="0" indent="0">
              <a:buNone/>
            </a:pPr>
            <a:r>
              <a:rPr lang="en-GB" sz="1000" dirty="0" err="1" smtClean="0"/>
              <a:t>Habe</a:t>
            </a:r>
            <a:r>
              <a:rPr lang="en-GB" sz="1000" dirty="0" smtClean="0"/>
              <a:t> </a:t>
            </a:r>
            <a:r>
              <a:rPr lang="en-GB" sz="1000" dirty="0" err="1" smtClean="0"/>
              <a:t>eben</a:t>
            </a:r>
            <a:r>
              <a:rPr lang="en-GB" sz="1000" dirty="0" smtClean="0"/>
              <a:t> </a:t>
            </a:r>
            <a:r>
              <a:rPr lang="en-GB" sz="1000" dirty="0" err="1" smtClean="0"/>
              <a:t>festgestellt</a:t>
            </a:r>
            <a:r>
              <a:rPr lang="en-GB" sz="1000" dirty="0" smtClean="0"/>
              <a:t>, </a:t>
            </a:r>
            <a:r>
              <a:rPr lang="en-GB" sz="1000" dirty="0" err="1" smtClean="0"/>
              <a:t>dass</a:t>
            </a:r>
            <a:r>
              <a:rPr lang="en-GB" sz="1000" dirty="0" smtClean="0"/>
              <a:t> in der </a:t>
            </a:r>
            <a:r>
              <a:rPr lang="en-GB" sz="1000" dirty="0" err="1" smtClean="0"/>
              <a:t>Gemeinde</a:t>
            </a:r>
            <a:r>
              <a:rPr lang="en-GB" sz="1000" dirty="0" smtClean="0"/>
              <a:t> </a:t>
            </a:r>
            <a:r>
              <a:rPr lang="en-GB" sz="1000" dirty="0" err="1" smtClean="0"/>
              <a:t>Fischenthal</a:t>
            </a:r>
            <a:r>
              <a:rPr lang="en-GB" sz="1000" dirty="0" smtClean="0"/>
              <a:t> </a:t>
            </a:r>
            <a:r>
              <a:rPr lang="en-GB" sz="1000" dirty="0" err="1" smtClean="0"/>
              <a:t>plötzlich</a:t>
            </a:r>
            <a:r>
              <a:rPr lang="en-GB" sz="1000" dirty="0" smtClean="0"/>
              <a:t> </a:t>
            </a:r>
            <a:r>
              <a:rPr lang="en-GB" sz="1000" dirty="0" err="1" smtClean="0"/>
              <a:t>zwei</a:t>
            </a:r>
            <a:r>
              <a:rPr lang="en-GB" sz="1000" dirty="0" smtClean="0"/>
              <a:t> </a:t>
            </a:r>
            <a:r>
              <a:rPr lang="en-GB" sz="1000" dirty="0" err="1" smtClean="0"/>
              <a:t>Gehöfte</a:t>
            </a:r>
            <a:r>
              <a:rPr lang="en-GB" sz="1000" dirty="0" smtClean="0"/>
              <a:t> </a:t>
            </a:r>
            <a:r>
              <a:rPr lang="en-GB" sz="1000" dirty="0" err="1" smtClean="0"/>
              <a:t>mit</a:t>
            </a:r>
            <a:r>
              <a:rPr lang="en-GB" sz="1000" dirty="0" smtClean="0"/>
              <a:t> </a:t>
            </a:r>
            <a:r>
              <a:rPr lang="en-GB" sz="1000" dirty="0" err="1" smtClean="0"/>
              <a:t>dem</a:t>
            </a:r>
            <a:r>
              <a:rPr lang="en-GB" sz="1000" dirty="0" smtClean="0"/>
              <a:t> </a:t>
            </a:r>
            <a:r>
              <a:rPr lang="en-GB" sz="1000" dirty="0" err="1" smtClean="0"/>
              <a:t>Namen</a:t>
            </a:r>
            <a:r>
              <a:rPr lang="en-GB" sz="1000" dirty="0" smtClean="0"/>
              <a:t> </a:t>
            </a:r>
            <a:r>
              <a:rPr lang="en-GB" sz="1000" dirty="0" err="1" smtClean="0"/>
              <a:t>Waldsberg</a:t>
            </a:r>
            <a:r>
              <a:rPr lang="en-GB" sz="1000" dirty="0" smtClean="0"/>
              <a:t> in der </a:t>
            </a:r>
            <a:r>
              <a:rPr lang="en-GB" sz="1000" dirty="0" err="1" smtClean="0"/>
              <a:t>neuen</a:t>
            </a:r>
            <a:r>
              <a:rPr lang="en-GB" sz="1000" dirty="0" smtClean="0"/>
              <a:t> </a:t>
            </a:r>
            <a:r>
              <a:rPr lang="en-GB" sz="1000" dirty="0" err="1" smtClean="0"/>
              <a:t>Karte</a:t>
            </a:r>
            <a:r>
              <a:rPr lang="en-GB" sz="1000" dirty="0" smtClean="0"/>
              <a:t> </a:t>
            </a:r>
            <a:r>
              <a:rPr lang="en-GB" sz="1000" dirty="0" err="1" smtClean="0"/>
              <a:t>sind</a:t>
            </a:r>
            <a:r>
              <a:rPr lang="en-GB" sz="1000" dirty="0" smtClean="0"/>
              <a:t>.</a:t>
            </a:r>
          </a:p>
          <a:p>
            <a:pPr marL="0" indent="0">
              <a:buNone/>
            </a:pPr>
            <a:r>
              <a:rPr lang="en-GB" sz="1000" dirty="0" err="1" smtClean="0"/>
              <a:t>Waldsberg</a:t>
            </a:r>
            <a:r>
              <a:rPr lang="en-GB" sz="1000" dirty="0" smtClean="0"/>
              <a:t> </a:t>
            </a:r>
            <a:r>
              <a:rPr lang="en-GB" sz="1000" dirty="0" err="1" smtClean="0"/>
              <a:t>ist</a:t>
            </a:r>
            <a:r>
              <a:rPr lang="en-GB" sz="1000" dirty="0" smtClean="0"/>
              <a:t> </a:t>
            </a:r>
            <a:r>
              <a:rPr lang="en-GB" sz="1000" dirty="0" err="1" smtClean="0"/>
              <a:t>aber</a:t>
            </a:r>
            <a:r>
              <a:rPr lang="en-GB" sz="1000" dirty="0" smtClean="0"/>
              <a:t> </a:t>
            </a:r>
            <a:r>
              <a:rPr lang="en-GB" sz="1000" dirty="0" err="1" smtClean="0"/>
              <a:t>nur</a:t>
            </a:r>
            <a:r>
              <a:rPr lang="en-GB" sz="1000" dirty="0" smtClean="0"/>
              <a:t>  </a:t>
            </a:r>
            <a:r>
              <a:rPr lang="en-GB" sz="1000" dirty="0" err="1" smtClean="0"/>
              <a:t>bei</a:t>
            </a:r>
            <a:r>
              <a:rPr lang="en-GB" sz="1000" dirty="0" smtClean="0"/>
              <a:t> </a:t>
            </a:r>
            <a:r>
              <a:rPr lang="en-GB" sz="1000" dirty="0" err="1" smtClean="0"/>
              <a:t>Koordinate</a:t>
            </a:r>
            <a:r>
              <a:rPr lang="en-GB" sz="1000" dirty="0" smtClean="0"/>
              <a:t> 2’713’448 / 1’245’874</a:t>
            </a:r>
          </a:p>
          <a:p>
            <a:pPr marL="0" indent="0">
              <a:buNone/>
            </a:pPr>
            <a:r>
              <a:rPr lang="en-GB" sz="1000" dirty="0" smtClean="0"/>
              <a:t> </a:t>
            </a:r>
          </a:p>
          <a:p>
            <a:pPr marL="0" indent="0">
              <a:buNone/>
            </a:pPr>
            <a:r>
              <a:rPr lang="en-GB" sz="1000" dirty="0" err="1" smtClean="0"/>
              <a:t>Euer</a:t>
            </a:r>
            <a:r>
              <a:rPr lang="en-GB" sz="1000" dirty="0" smtClean="0"/>
              <a:t> </a:t>
            </a:r>
            <a:r>
              <a:rPr lang="en-GB" sz="1000" dirty="0" err="1" smtClean="0"/>
              <a:t>zweites</a:t>
            </a:r>
            <a:r>
              <a:rPr lang="en-GB" sz="1000" dirty="0" smtClean="0"/>
              <a:t> </a:t>
            </a:r>
            <a:r>
              <a:rPr lang="en-GB" sz="1000" dirty="0" err="1" smtClean="0"/>
              <a:t>Waldsberg</a:t>
            </a:r>
            <a:r>
              <a:rPr lang="en-GB" sz="1000" dirty="0" smtClean="0"/>
              <a:t> </a:t>
            </a:r>
            <a:r>
              <a:rPr lang="en-GB" sz="1000" dirty="0" err="1" smtClean="0"/>
              <a:t>mit</a:t>
            </a:r>
            <a:r>
              <a:rPr lang="en-GB" sz="1000" dirty="0" smtClean="0"/>
              <a:t> den </a:t>
            </a:r>
            <a:r>
              <a:rPr lang="en-GB" sz="1000" dirty="0" err="1" smtClean="0"/>
              <a:t>Koordinaten</a:t>
            </a:r>
            <a:r>
              <a:rPr lang="en-GB" sz="1000" dirty="0" smtClean="0"/>
              <a:t> 2’715’355 / 1’245’499 </a:t>
            </a:r>
            <a:r>
              <a:rPr lang="en-GB" sz="1000" dirty="0" err="1" smtClean="0"/>
              <a:t>hiess</a:t>
            </a:r>
            <a:r>
              <a:rPr lang="en-GB" sz="1000" dirty="0" smtClean="0"/>
              <a:t> und </a:t>
            </a:r>
            <a:r>
              <a:rPr lang="en-GB" sz="1000" dirty="0" err="1" smtClean="0"/>
              <a:t>heisst</a:t>
            </a:r>
            <a:r>
              <a:rPr lang="en-GB" sz="1000" dirty="0" smtClean="0"/>
              <a:t> </a:t>
            </a:r>
            <a:r>
              <a:rPr lang="en-GB" sz="1000" dirty="0" err="1" smtClean="0"/>
              <a:t>bei</a:t>
            </a:r>
            <a:r>
              <a:rPr lang="en-GB" sz="1000" dirty="0" smtClean="0"/>
              <a:t> </a:t>
            </a:r>
            <a:r>
              <a:rPr lang="en-GB" sz="1000" dirty="0" err="1" smtClean="0"/>
              <a:t>uns</a:t>
            </a:r>
            <a:r>
              <a:rPr lang="en-GB" sz="1000" dirty="0" smtClean="0"/>
              <a:t> </a:t>
            </a:r>
            <a:r>
              <a:rPr lang="en-GB" sz="1000" dirty="0" err="1" smtClean="0"/>
              <a:t>immer</a:t>
            </a:r>
            <a:r>
              <a:rPr lang="en-GB" sz="1000" dirty="0" smtClean="0"/>
              <a:t> </a:t>
            </a:r>
            <a:r>
              <a:rPr lang="en-GB" sz="1000" dirty="0" err="1" smtClean="0"/>
              <a:t>noch</a:t>
            </a:r>
            <a:r>
              <a:rPr lang="en-GB" sz="1000" dirty="0" smtClean="0"/>
              <a:t> </a:t>
            </a:r>
            <a:r>
              <a:rPr lang="en-GB" sz="1000" b="1" dirty="0" err="1" smtClean="0"/>
              <a:t>Waldberg</a:t>
            </a:r>
            <a:endParaRPr lang="en-GB" sz="1000" dirty="0" smtClean="0"/>
          </a:p>
          <a:p>
            <a:pPr marL="0" indent="0">
              <a:buNone/>
            </a:pPr>
            <a:r>
              <a:rPr lang="en-GB" sz="1000" dirty="0" smtClean="0"/>
              <a:t> </a:t>
            </a:r>
          </a:p>
          <a:p>
            <a:pPr marL="0" indent="0">
              <a:buNone/>
            </a:pPr>
            <a:r>
              <a:rPr lang="en-GB" sz="1000" b="1" dirty="0" err="1" smtClean="0"/>
              <a:t>Wieso</a:t>
            </a:r>
            <a:r>
              <a:rPr lang="en-GB" sz="1000" b="1" dirty="0" smtClean="0"/>
              <a:t> </a:t>
            </a:r>
            <a:r>
              <a:rPr lang="en-GB" sz="1000" b="1" dirty="0" err="1" smtClean="0"/>
              <a:t>werden</a:t>
            </a:r>
            <a:r>
              <a:rPr lang="en-GB" sz="1000" b="1" dirty="0" smtClean="0"/>
              <a:t> </a:t>
            </a:r>
            <a:r>
              <a:rPr lang="en-GB" sz="1000" b="1" dirty="0" err="1" smtClean="0"/>
              <a:t>plötzlich</a:t>
            </a:r>
            <a:r>
              <a:rPr lang="en-GB" sz="1000" b="1" dirty="0" smtClean="0"/>
              <a:t> so </a:t>
            </a:r>
            <a:r>
              <a:rPr lang="en-GB" sz="1000" b="1" dirty="0" err="1" smtClean="0"/>
              <a:t>viele</a:t>
            </a:r>
            <a:r>
              <a:rPr lang="en-GB" sz="1000" b="1" dirty="0" smtClean="0"/>
              <a:t> </a:t>
            </a:r>
            <a:r>
              <a:rPr lang="en-GB" sz="1000" b="1" dirty="0" err="1" smtClean="0"/>
              <a:t>Namen</a:t>
            </a:r>
            <a:r>
              <a:rPr lang="en-GB" sz="1000" b="1" dirty="0" smtClean="0"/>
              <a:t> </a:t>
            </a:r>
            <a:r>
              <a:rPr lang="en-GB" sz="1000" b="1" dirty="0" err="1" smtClean="0"/>
              <a:t>einfach</a:t>
            </a:r>
            <a:r>
              <a:rPr lang="en-GB" sz="1000" b="1" dirty="0" smtClean="0"/>
              <a:t> </a:t>
            </a:r>
            <a:r>
              <a:rPr lang="en-GB" sz="1000" b="1" dirty="0" err="1" smtClean="0"/>
              <a:t>geändert</a:t>
            </a:r>
            <a:r>
              <a:rPr lang="en-GB" sz="1000" b="1" dirty="0" smtClean="0"/>
              <a:t> </a:t>
            </a:r>
            <a:r>
              <a:rPr lang="en-GB" sz="1000" b="1" dirty="0" err="1" smtClean="0"/>
              <a:t>oder</a:t>
            </a:r>
            <a:r>
              <a:rPr lang="en-GB" sz="1000" b="1" dirty="0" smtClean="0"/>
              <a:t> </a:t>
            </a:r>
            <a:r>
              <a:rPr lang="en-GB" sz="1000" b="1" dirty="0" err="1" smtClean="0"/>
              <a:t>weggelassen</a:t>
            </a:r>
            <a:r>
              <a:rPr lang="en-GB" sz="1000" b="1" dirty="0" smtClean="0"/>
              <a:t>? </a:t>
            </a:r>
            <a:endParaRPr lang="en-GB" sz="1000" dirty="0" smtClean="0"/>
          </a:p>
          <a:p>
            <a:pPr marL="0" indent="0">
              <a:buNone/>
            </a:pPr>
            <a:r>
              <a:rPr lang="en-GB" sz="1000" dirty="0" smtClean="0"/>
              <a:t> </a:t>
            </a:r>
          </a:p>
          <a:p>
            <a:pPr marL="0" indent="0">
              <a:buNone/>
            </a:pPr>
            <a:r>
              <a:rPr lang="en-GB" sz="1000" dirty="0" err="1" smtClean="0"/>
              <a:t>Mit</a:t>
            </a:r>
            <a:r>
              <a:rPr lang="en-GB" sz="1000" dirty="0" smtClean="0"/>
              <a:t> </a:t>
            </a:r>
            <a:r>
              <a:rPr lang="en-GB" sz="1000" dirty="0" err="1" smtClean="0"/>
              <a:t>freundlichen</a:t>
            </a:r>
            <a:r>
              <a:rPr lang="en-GB" sz="1000" dirty="0" smtClean="0"/>
              <a:t> </a:t>
            </a:r>
            <a:r>
              <a:rPr lang="en-GB" sz="1000" dirty="0" err="1" smtClean="0"/>
              <a:t>Grüssen</a:t>
            </a:r>
            <a:r>
              <a:rPr lang="en-GB" sz="1000" dirty="0" smtClean="0"/>
              <a:t> von </a:t>
            </a:r>
            <a:r>
              <a:rPr lang="en-GB" sz="1000" dirty="0" err="1" smtClean="0"/>
              <a:t>einer</a:t>
            </a:r>
            <a:r>
              <a:rPr lang="en-GB" sz="1000" dirty="0" smtClean="0"/>
              <a:t> </a:t>
            </a:r>
            <a:r>
              <a:rPr lang="en-GB" sz="1000" dirty="0" err="1" smtClean="0"/>
              <a:t>Verehrerin</a:t>
            </a:r>
            <a:r>
              <a:rPr lang="en-GB" sz="1000" dirty="0" smtClean="0"/>
              <a:t> </a:t>
            </a:r>
            <a:r>
              <a:rPr lang="en-GB" sz="1000" dirty="0" err="1" smtClean="0"/>
              <a:t>Ihrer</a:t>
            </a:r>
            <a:r>
              <a:rPr lang="en-GB" sz="1000" dirty="0" smtClean="0"/>
              <a:t> </a:t>
            </a:r>
            <a:r>
              <a:rPr lang="en-GB" sz="1000" dirty="0" err="1" smtClean="0"/>
              <a:t>sonst</a:t>
            </a:r>
            <a:r>
              <a:rPr lang="en-GB" sz="1000" dirty="0" smtClean="0"/>
              <a:t> </a:t>
            </a:r>
            <a:r>
              <a:rPr lang="en-GB" sz="1000" dirty="0" err="1" smtClean="0"/>
              <a:t>vorzüglichen</a:t>
            </a:r>
            <a:r>
              <a:rPr lang="en-GB" sz="1000" dirty="0" smtClean="0"/>
              <a:t> </a:t>
            </a:r>
            <a:r>
              <a:rPr lang="en-GB" sz="1000" dirty="0" err="1" smtClean="0"/>
              <a:t>Kartenwerke</a:t>
            </a:r>
            <a:endParaRPr lang="en-GB" sz="1000" dirty="0" smtClean="0"/>
          </a:p>
          <a:p>
            <a:pPr marL="0" indent="0">
              <a:buNone/>
            </a:pPr>
            <a:r>
              <a:rPr lang="en-GB" sz="1000" dirty="0" smtClean="0"/>
              <a:t>-----------------------------------------------------------------------------------------------------------------------</a:t>
            </a:r>
          </a:p>
          <a:p>
            <a:pPr marL="0" indent="0">
              <a:buNone/>
            </a:pPr>
            <a:r>
              <a:rPr lang="en-GB" sz="1000" dirty="0" err="1" smtClean="0"/>
              <a:t>Gesendet</a:t>
            </a:r>
            <a:r>
              <a:rPr lang="en-GB" sz="1000" dirty="0" smtClean="0"/>
              <a:t>: Sonntag, 15. </a:t>
            </a:r>
            <a:r>
              <a:rPr lang="en-GB" sz="1000" dirty="0" err="1" smtClean="0"/>
              <a:t>Januar</a:t>
            </a:r>
            <a:r>
              <a:rPr lang="en-GB" sz="1000" dirty="0" smtClean="0"/>
              <a:t> 2017 17:21</a:t>
            </a:r>
          </a:p>
          <a:p>
            <a:pPr marL="0" indent="0">
              <a:buNone/>
            </a:pPr>
            <a:r>
              <a:rPr lang="en-GB" sz="1000" dirty="0" smtClean="0"/>
              <a:t>An: NNNNNNNNNNNNNNNNNN swisstopo &lt;NNNN.NNN@swisstopo.ch&gt;</a:t>
            </a:r>
          </a:p>
          <a:p>
            <a:pPr marL="0" indent="0">
              <a:buNone/>
            </a:pPr>
            <a:r>
              <a:rPr lang="en-GB" sz="1000" dirty="0" err="1" smtClean="0"/>
              <a:t>Betreff</a:t>
            </a:r>
            <a:r>
              <a:rPr lang="en-GB" sz="1000" dirty="0" smtClean="0"/>
              <a:t>: </a:t>
            </a:r>
            <a:r>
              <a:rPr lang="en-GB" sz="1000" dirty="0" err="1" smtClean="0"/>
              <a:t>cartes</a:t>
            </a:r>
            <a:r>
              <a:rPr lang="en-GB" sz="1000" dirty="0" smtClean="0"/>
              <a:t> </a:t>
            </a:r>
            <a:r>
              <a:rPr lang="en-GB" sz="1000" dirty="0" err="1" smtClean="0"/>
              <a:t>nationales</a:t>
            </a:r>
            <a:endParaRPr lang="en-GB" sz="1000" dirty="0" smtClean="0"/>
          </a:p>
          <a:p>
            <a:pPr marL="0" indent="0">
              <a:buNone/>
            </a:pPr>
            <a:endParaRPr lang="en-GB" sz="1000" dirty="0" smtClean="0"/>
          </a:p>
          <a:p>
            <a:pPr marL="0" indent="0">
              <a:buNone/>
            </a:pPr>
            <a:r>
              <a:rPr lang="en-GB" sz="1000" dirty="0" smtClean="0"/>
              <a:t>Bonjour et bonne </a:t>
            </a:r>
            <a:r>
              <a:rPr lang="en-GB" sz="1000" dirty="0" err="1" smtClean="0"/>
              <a:t>année</a:t>
            </a:r>
            <a:endParaRPr lang="en-GB" sz="1000" dirty="0" smtClean="0"/>
          </a:p>
          <a:p>
            <a:pPr marL="0" indent="0">
              <a:buNone/>
            </a:pPr>
            <a:endParaRPr lang="en-GB" sz="1000" dirty="0" smtClean="0"/>
          </a:p>
          <a:p>
            <a:pPr marL="0" indent="0">
              <a:buNone/>
            </a:pPr>
            <a:r>
              <a:rPr lang="en-GB" sz="1000" dirty="0" smtClean="0"/>
              <a:t>Je </a:t>
            </a:r>
            <a:r>
              <a:rPr lang="en-GB" sz="1000" dirty="0" err="1" smtClean="0"/>
              <a:t>vous</a:t>
            </a:r>
            <a:r>
              <a:rPr lang="en-GB" sz="1000" dirty="0" smtClean="0"/>
              <a:t> </a:t>
            </a:r>
            <a:r>
              <a:rPr lang="en-GB" sz="1000" dirty="0" err="1" smtClean="0"/>
              <a:t>remercie</a:t>
            </a:r>
            <a:r>
              <a:rPr lang="en-GB" sz="1000" dirty="0" smtClean="0"/>
              <a:t> pour les </a:t>
            </a:r>
            <a:r>
              <a:rPr lang="en-GB" sz="1000" dirty="0" err="1" smtClean="0"/>
              <a:t>adresses</a:t>
            </a:r>
            <a:r>
              <a:rPr lang="en-GB" sz="1000" dirty="0" smtClean="0"/>
              <a:t> que </a:t>
            </a:r>
            <a:r>
              <a:rPr lang="en-GB" sz="1000" dirty="0" err="1" smtClean="0"/>
              <a:t>vous</a:t>
            </a:r>
            <a:r>
              <a:rPr lang="en-GB" sz="1000" dirty="0" smtClean="0"/>
              <a:t> </a:t>
            </a:r>
            <a:r>
              <a:rPr lang="en-GB" sz="1000" dirty="0" err="1" smtClean="0"/>
              <a:t>m'avez</a:t>
            </a:r>
            <a:r>
              <a:rPr lang="en-GB" sz="1000" dirty="0" smtClean="0"/>
              <a:t> </a:t>
            </a:r>
            <a:r>
              <a:rPr lang="en-GB" sz="1000" dirty="0" err="1" smtClean="0"/>
              <a:t>communiquées</a:t>
            </a:r>
            <a:r>
              <a:rPr lang="en-GB" sz="1000" dirty="0" smtClean="0"/>
              <a:t> fin </a:t>
            </a:r>
            <a:r>
              <a:rPr lang="en-GB" sz="1000" dirty="0" err="1" smtClean="0"/>
              <a:t>octobre</a:t>
            </a:r>
            <a:r>
              <a:rPr lang="en-GB" sz="1000" dirty="0" smtClean="0"/>
              <a:t>. </a:t>
            </a:r>
            <a:r>
              <a:rPr lang="en-GB" sz="1000" dirty="0" err="1" smtClean="0"/>
              <a:t>j'ai</a:t>
            </a:r>
            <a:r>
              <a:rPr lang="en-GB" sz="1000" dirty="0" smtClean="0"/>
              <a:t> </a:t>
            </a:r>
            <a:r>
              <a:rPr lang="en-GB" sz="1000" dirty="0" err="1" smtClean="0"/>
              <a:t>maintenant</a:t>
            </a:r>
            <a:r>
              <a:rPr lang="en-GB" sz="1000" dirty="0" smtClean="0"/>
              <a:t> </a:t>
            </a:r>
            <a:r>
              <a:rPr lang="en-GB" sz="1000" dirty="0" err="1" smtClean="0"/>
              <a:t>toute</a:t>
            </a:r>
            <a:r>
              <a:rPr lang="en-GB" sz="1000" dirty="0" smtClean="0"/>
              <a:t> la Suisse à 400 pixels par </a:t>
            </a:r>
            <a:r>
              <a:rPr lang="en-GB" sz="1000" dirty="0" err="1" smtClean="0"/>
              <a:t>kilomètre</a:t>
            </a:r>
            <a:r>
              <a:rPr lang="en-GB" sz="1000" dirty="0" smtClean="0"/>
              <a:t> et je </a:t>
            </a:r>
            <a:r>
              <a:rPr lang="en-GB" sz="1000" dirty="0" err="1" smtClean="0"/>
              <a:t>maitrise</a:t>
            </a:r>
            <a:r>
              <a:rPr lang="en-GB" sz="1000" dirty="0" smtClean="0"/>
              <a:t> </a:t>
            </a:r>
            <a:r>
              <a:rPr lang="en-GB" sz="1000" dirty="0" err="1" smtClean="0"/>
              <a:t>bien</a:t>
            </a:r>
            <a:r>
              <a:rPr lang="en-GB" sz="1000" dirty="0" smtClean="0"/>
              <a:t> les </a:t>
            </a:r>
            <a:r>
              <a:rPr lang="en-GB" sz="1000" dirty="0" err="1" smtClean="0"/>
              <a:t>agrandissements</a:t>
            </a:r>
            <a:r>
              <a:rPr lang="en-GB" sz="1000" dirty="0" smtClean="0"/>
              <a:t> sur </a:t>
            </a:r>
            <a:r>
              <a:rPr lang="en-GB" sz="1000" dirty="0" err="1" smtClean="0"/>
              <a:t>votre</a:t>
            </a:r>
            <a:r>
              <a:rPr lang="en-GB" sz="1000" dirty="0" smtClean="0"/>
              <a:t> site pour des </a:t>
            </a:r>
            <a:r>
              <a:rPr lang="en-GB" sz="1000" dirty="0" err="1" smtClean="0"/>
              <a:t>recherches</a:t>
            </a:r>
            <a:r>
              <a:rPr lang="en-GB" sz="1000" dirty="0" smtClean="0"/>
              <a:t> de </a:t>
            </a:r>
            <a:r>
              <a:rPr lang="en-GB" sz="1000" dirty="0" err="1" smtClean="0"/>
              <a:t>toponymes</a:t>
            </a:r>
            <a:r>
              <a:rPr lang="en-GB" sz="1000" dirty="0" smtClean="0"/>
              <a:t>. </a:t>
            </a:r>
            <a:r>
              <a:rPr lang="en-GB" sz="1000" dirty="0" err="1" smtClean="0"/>
              <a:t>Cependant</a:t>
            </a:r>
            <a:r>
              <a:rPr lang="en-GB" sz="1000" dirty="0" smtClean="0"/>
              <a:t>  les </a:t>
            </a:r>
            <a:r>
              <a:rPr lang="en-GB" sz="1000" dirty="0" err="1" smtClean="0"/>
              <a:t>hydronymes</a:t>
            </a:r>
            <a:r>
              <a:rPr lang="en-GB" sz="1000" dirty="0" smtClean="0"/>
              <a:t> me </a:t>
            </a:r>
            <a:r>
              <a:rPr lang="en-GB" sz="1000" dirty="0" err="1" smtClean="0"/>
              <a:t>posent</a:t>
            </a:r>
            <a:r>
              <a:rPr lang="en-GB" sz="1000" dirty="0" smtClean="0"/>
              <a:t> des </a:t>
            </a:r>
            <a:r>
              <a:rPr lang="en-GB" sz="1000" dirty="0" err="1" smtClean="0"/>
              <a:t>problèmes</a:t>
            </a:r>
            <a:r>
              <a:rPr lang="en-GB" sz="1000" dirty="0" smtClean="0"/>
              <a:t> car des mots </a:t>
            </a:r>
            <a:r>
              <a:rPr lang="en-GB" sz="1000" dirty="0" err="1" smtClean="0"/>
              <a:t>comme</a:t>
            </a:r>
            <a:r>
              <a:rPr lang="en-GB" sz="1000" dirty="0" smtClean="0"/>
              <a:t> </a:t>
            </a:r>
            <a:r>
              <a:rPr lang="en-GB" sz="1000" dirty="0" err="1" smtClean="0"/>
              <a:t>tobel</a:t>
            </a:r>
            <a:r>
              <a:rPr lang="en-GB" sz="1000" dirty="0" smtClean="0"/>
              <a:t> ne </a:t>
            </a:r>
            <a:r>
              <a:rPr lang="en-GB" sz="1000" dirty="0" err="1" smtClean="0"/>
              <a:t>figurent</a:t>
            </a:r>
            <a:r>
              <a:rPr lang="en-GB" sz="1000" dirty="0" smtClean="0"/>
              <a:t> pas </a:t>
            </a:r>
            <a:r>
              <a:rPr lang="en-GB" sz="1000" dirty="0" err="1" smtClean="0"/>
              <a:t>dans</a:t>
            </a:r>
            <a:r>
              <a:rPr lang="en-GB" sz="1000" dirty="0" smtClean="0"/>
              <a:t> mon petit </a:t>
            </a:r>
            <a:r>
              <a:rPr lang="en-GB" sz="1000" dirty="0" err="1" smtClean="0"/>
              <a:t>dictionnaire</a:t>
            </a:r>
            <a:r>
              <a:rPr lang="en-GB" sz="1000" dirty="0" smtClean="0"/>
              <a:t> </a:t>
            </a:r>
            <a:r>
              <a:rPr lang="en-GB" sz="1000" dirty="0" err="1" smtClean="0"/>
              <a:t>allemand-français</a:t>
            </a:r>
            <a:r>
              <a:rPr lang="en-GB" sz="1000" dirty="0" smtClean="0"/>
              <a:t>.</a:t>
            </a:r>
          </a:p>
          <a:p>
            <a:pPr marL="0" indent="0">
              <a:buNone/>
            </a:pPr>
            <a:endParaRPr lang="en-GB" sz="1000" dirty="0" smtClean="0"/>
          </a:p>
          <a:p>
            <a:pPr marL="0" indent="0">
              <a:buNone/>
            </a:pPr>
            <a:r>
              <a:rPr lang="en-GB" sz="1000" dirty="0" err="1" smtClean="0"/>
              <a:t>Existerait-il</a:t>
            </a:r>
            <a:r>
              <a:rPr lang="en-GB" sz="1000" dirty="0" smtClean="0"/>
              <a:t> un </a:t>
            </a:r>
            <a:r>
              <a:rPr lang="en-GB" sz="1000" dirty="0" err="1" smtClean="0"/>
              <a:t>glossaire</a:t>
            </a:r>
            <a:r>
              <a:rPr lang="en-GB" sz="1000" dirty="0" smtClean="0"/>
              <a:t> chez </a:t>
            </a:r>
            <a:r>
              <a:rPr lang="en-GB" sz="1000" dirty="0" err="1" smtClean="0"/>
              <a:t>SwissTopo</a:t>
            </a:r>
            <a:r>
              <a:rPr lang="en-GB" sz="1000" dirty="0" smtClean="0"/>
              <a:t>, le </a:t>
            </a:r>
            <a:r>
              <a:rPr lang="en-GB" sz="1000" dirty="0" err="1" smtClean="0"/>
              <a:t>dictionnaire</a:t>
            </a:r>
            <a:r>
              <a:rPr lang="en-GB" sz="1000" dirty="0" smtClean="0"/>
              <a:t> </a:t>
            </a:r>
            <a:r>
              <a:rPr lang="en-GB" sz="1000" dirty="0" err="1" smtClean="0"/>
              <a:t>historique</a:t>
            </a:r>
            <a:r>
              <a:rPr lang="en-GB" sz="1000" dirty="0" smtClean="0"/>
              <a:t> de la Suisse </a:t>
            </a:r>
            <a:r>
              <a:rPr lang="en-GB" sz="1000" dirty="0" err="1" smtClean="0"/>
              <a:t>est</a:t>
            </a:r>
            <a:r>
              <a:rPr lang="en-GB" sz="1000" dirty="0" smtClean="0"/>
              <a:t> surtout </a:t>
            </a:r>
            <a:r>
              <a:rPr lang="en-GB" sz="1000" dirty="0" err="1" smtClean="0"/>
              <a:t>historique</a:t>
            </a:r>
            <a:endParaRPr lang="en-GB" sz="1000" dirty="0" smtClean="0"/>
          </a:p>
          <a:p>
            <a:pPr marL="0" indent="0">
              <a:buNone/>
            </a:pPr>
            <a:endParaRPr lang="en-GB" sz="1000" dirty="0" smtClean="0"/>
          </a:p>
          <a:p>
            <a:pPr marL="0" indent="0">
              <a:buNone/>
            </a:pPr>
            <a:r>
              <a:rPr lang="en-GB" sz="1000" dirty="0" smtClean="0"/>
              <a:t>Grand </a:t>
            </a:r>
            <a:r>
              <a:rPr lang="en-GB" sz="1000" dirty="0" err="1" smtClean="0"/>
              <a:t>merci</a:t>
            </a:r>
            <a:r>
              <a:rPr lang="en-GB" sz="1000" dirty="0" smtClean="0"/>
              <a:t> pour </a:t>
            </a:r>
            <a:r>
              <a:rPr lang="en-GB" sz="1000" dirty="0" err="1" smtClean="0"/>
              <a:t>votre</a:t>
            </a:r>
            <a:r>
              <a:rPr lang="en-GB" sz="1000" dirty="0" smtClean="0"/>
              <a:t> </a:t>
            </a:r>
            <a:r>
              <a:rPr lang="en-GB" sz="1000" dirty="0" err="1" smtClean="0"/>
              <a:t>réponse</a:t>
            </a:r>
            <a:r>
              <a:rPr lang="en-GB" sz="1000" dirty="0" smtClean="0"/>
              <a:t>.</a:t>
            </a:r>
          </a:p>
          <a:p>
            <a:pPr marL="0" indent="0">
              <a:buNone/>
            </a:pPr>
            <a:endParaRPr lang="en-GB" sz="1000" dirty="0" smtClean="0"/>
          </a:p>
          <a:p>
            <a:pPr marL="0" indent="0">
              <a:buNone/>
            </a:pPr>
            <a:r>
              <a:rPr lang="en-GB" sz="1000" dirty="0" err="1" smtClean="0"/>
              <a:t>Cordialement</a:t>
            </a:r>
            <a:endParaRPr lang="en-GB" sz="1000" dirty="0" smtClean="0"/>
          </a:p>
          <a:p>
            <a:pPr marL="0" indent="0">
              <a:buNone/>
            </a:pPr>
            <a:r>
              <a:rPr lang="en-GB" sz="1000" dirty="0" smtClean="0"/>
              <a:t>---------------------------------------------------------------------------------------------------------------------------------</a:t>
            </a:r>
          </a:p>
          <a:p>
            <a:pPr marL="0" indent="0">
              <a:buNone/>
            </a:pPr>
            <a:r>
              <a:rPr lang="en-GB" sz="1000" b="1" dirty="0" err="1" smtClean="0"/>
              <a:t>Gesendet</a:t>
            </a:r>
            <a:r>
              <a:rPr lang="en-GB" sz="1000" b="1" dirty="0" smtClean="0"/>
              <a:t>:</a:t>
            </a:r>
            <a:r>
              <a:rPr lang="en-GB" sz="1000" dirty="0" smtClean="0"/>
              <a:t> Montag, 6. </a:t>
            </a:r>
            <a:r>
              <a:rPr lang="en-GB" sz="1000" dirty="0" err="1" smtClean="0"/>
              <a:t>Februar</a:t>
            </a:r>
            <a:r>
              <a:rPr lang="en-GB" sz="1000" dirty="0" smtClean="0"/>
              <a:t> 2017 09:24</a:t>
            </a:r>
            <a:br>
              <a:rPr lang="en-GB" sz="1000" dirty="0" smtClean="0"/>
            </a:br>
            <a:r>
              <a:rPr lang="en-GB" sz="1000" b="1" dirty="0" smtClean="0"/>
              <a:t>An:</a:t>
            </a:r>
            <a:r>
              <a:rPr lang="en-GB" sz="1000" dirty="0" smtClean="0"/>
              <a:t> _swisstopo-</a:t>
            </a:r>
            <a:r>
              <a:rPr lang="en-GB" sz="1000" dirty="0" err="1" smtClean="0"/>
              <a:t>Revisionsdienst</a:t>
            </a:r>
            <a:r>
              <a:rPr lang="en-GB" sz="1000" dirty="0" smtClean="0"/>
              <a:t> &lt;Revisionsdienst@swisstopo.ch&gt;</a:t>
            </a:r>
            <a:br>
              <a:rPr lang="en-GB" sz="1000" dirty="0" smtClean="0"/>
            </a:br>
            <a:r>
              <a:rPr lang="en-GB" sz="1000" b="1" dirty="0" err="1" smtClean="0"/>
              <a:t>Betreff</a:t>
            </a:r>
            <a:r>
              <a:rPr lang="en-GB" sz="1000" b="1" dirty="0" smtClean="0"/>
              <a:t>:</a:t>
            </a:r>
            <a:r>
              <a:rPr lang="en-GB" sz="1000" dirty="0" smtClean="0"/>
              <a:t> WG: </a:t>
            </a:r>
            <a:r>
              <a:rPr lang="en-GB" sz="1000" dirty="0" err="1" smtClean="0"/>
              <a:t>Fragen</a:t>
            </a:r>
            <a:r>
              <a:rPr lang="en-GB" sz="1000" dirty="0" smtClean="0"/>
              <a:t> </a:t>
            </a:r>
            <a:r>
              <a:rPr lang="en-GB" sz="1000" dirty="0" err="1" smtClean="0"/>
              <a:t>zur</a:t>
            </a:r>
            <a:r>
              <a:rPr lang="en-GB" sz="1000" dirty="0" smtClean="0"/>
              <a:t> </a:t>
            </a:r>
            <a:r>
              <a:rPr lang="en-GB" sz="1000" dirty="0" err="1" smtClean="0"/>
              <a:t>neuen</a:t>
            </a:r>
            <a:r>
              <a:rPr lang="en-GB" sz="1000" dirty="0" smtClean="0"/>
              <a:t> </a:t>
            </a:r>
            <a:r>
              <a:rPr lang="en-GB" sz="1000" dirty="0" err="1" smtClean="0"/>
              <a:t>Landeskarte</a:t>
            </a:r>
            <a:r>
              <a:rPr lang="en-GB" sz="1000" dirty="0" smtClean="0"/>
              <a:t> 1:25'000</a:t>
            </a:r>
          </a:p>
          <a:p>
            <a:pPr marL="0" indent="0">
              <a:buNone/>
            </a:pPr>
            <a:endParaRPr lang="en-GB" sz="1000" dirty="0" smtClean="0"/>
          </a:p>
          <a:p>
            <a:pPr marL="0" indent="0">
              <a:buNone/>
            </a:pPr>
            <a:r>
              <a:rPr lang="en-GB" sz="1000" dirty="0" err="1" smtClean="0"/>
              <a:t>Sehr</a:t>
            </a:r>
            <a:r>
              <a:rPr lang="en-GB" sz="1000" dirty="0" smtClean="0"/>
              <a:t> </a:t>
            </a:r>
            <a:r>
              <a:rPr lang="en-GB" sz="1000" dirty="0" err="1" smtClean="0"/>
              <a:t>geehrte</a:t>
            </a:r>
            <a:r>
              <a:rPr lang="en-GB" sz="1000" dirty="0" smtClean="0"/>
              <a:t> Damen und </a:t>
            </a:r>
            <a:r>
              <a:rPr lang="en-GB" sz="1000" dirty="0" err="1" smtClean="0"/>
              <a:t>Herren</a:t>
            </a:r>
            <a:r>
              <a:rPr lang="en-GB" sz="1000" dirty="0" smtClean="0"/>
              <a:t>,</a:t>
            </a:r>
          </a:p>
          <a:p>
            <a:pPr marL="0" indent="0">
              <a:buNone/>
            </a:pPr>
            <a:r>
              <a:rPr lang="en-GB" sz="1000" dirty="0" smtClean="0"/>
              <a:t> </a:t>
            </a:r>
          </a:p>
          <a:p>
            <a:pPr marL="0" indent="0">
              <a:buNone/>
            </a:pPr>
            <a:r>
              <a:rPr lang="en-GB" sz="1000" dirty="0" err="1" smtClean="0"/>
              <a:t>ich</a:t>
            </a:r>
            <a:r>
              <a:rPr lang="en-GB" sz="1000" dirty="0" smtClean="0"/>
              <a:t> </a:t>
            </a:r>
            <a:r>
              <a:rPr lang="en-GB" sz="1000" dirty="0" err="1" smtClean="0"/>
              <a:t>habe</a:t>
            </a:r>
            <a:r>
              <a:rPr lang="en-GB" sz="1000" dirty="0" smtClean="0"/>
              <a:t> </a:t>
            </a:r>
            <a:r>
              <a:rPr lang="en-GB" sz="1000" dirty="0" err="1" smtClean="0"/>
              <a:t>vor</a:t>
            </a:r>
            <a:r>
              <a:rPr lang="en-GB" sz="1000" dirty="0" smtClean="0"/>
              <a:t> </a:t>
            </a:r>
            <a:r>
              <a:rPr lang="en-GB" sz="1000" dirty="0" err="1" smtClean="0"/>
              <a:t>etwa</a:t>
            </a:r>
            <a:r>
              <a:rPr lang="en-GB" sz="1000" dirty="0" smtClean="0"/>
              <a:t> 3 </a:t>
            </a:r>
            <a:r>
              <a:rPr lang="en-GB" sz="1000" dirty="0" err="1" smtClean="0"/>
              <a:t>Wochen</a:t>
            </a:r>
            <a:r>
              <a:rPr lang="en-GB" sz="1000" dirty="0" smtClean="0"/>
              <a:t> (14.1.) </a:t>
            </a:r>
            <a:r>
              <a:rPr lang="en-GB" sz="1000" dirty="0" err="1" smtClean="0"/>
              <a:t>folgenden</a:t>
            </a:r>
            <a:r>
              <a:rPr lang="en-GB" sz="1000" dirty="0" smtClean="0"/>
              <a:t> </a:t>
            </a:r>
            <a:r>
              <a:rPr lang="en-GB" sz="1000" dirty="0" err="1" smtClean="0"/>
              <a:t>Kommentar</a:t>
            </a:r>
            <a:r>
              <a:rPr lang="en-GB" sz="1000" dirty="0" smtClean="0"/>
              <a:t> und </a:t>
            </a:r>
            <a:r>
              <a:rPr lang="en-GB" sz="1000" dirty="0" err="1" smtClean="0"/>
              <a:t>Korrektur</a:t>
            </a:r>
            <a:r>
              <a:rPr lang="en-GB" sz="1000" dirty="0" smtClean="0"/>
              <a:t>-</a:t>
            </a:r>
          </a:p>
          <a:p>
            <a:pPr marL="0" indent="0">
              <a:buNone/>
            </a:pPr>
            <a:r>
              <a:rPr lang="en-GB" sz="1000" dirty="0" err="1" smtClean="0"/>
              <a:t>hinweis</a:t>
            </a:r>
            <a:r>
              <a:rPr lang="en-GB" sz="1000" dirty="0" smtClean="0"/>
              <a:t> auf </a:t>
            </a:r>
            <a:r>
              <a:rPr lang="en-GB" sz="1000" u="sng" dirty="0" smtClean="0">
                <a:hlinkClick r:id="rId5"/>
              </a:rPr>
              <a:t>map.geo.admin.ch</a:t>
            </a:r>
            <a:r>
              <a:rPr lang="en-GB" sz="1000" dirty="0" smtClean="0">
                <a:hlinkClick r:id="rId5"/>
              </a:rPr>
              <a:t> </a:t>
            </a:r>
            <a:r>
              <a:rPr lang="en-GB" sz="1000" dirty="0" err="1" smtClean="0">
                <a:hlinkClick r:id="rId5"/>
              </a:rPr>
              <a:t>eingegeben</a:t>
            </a:r>
            <a:r>
              <a:rPr lang="en-GB" sz="1000" dirty="0" smtClean="0">
                <a:hlinkClick r:id="rId5"/>
              </a:rPr>
              <a:t>, </a:t>
            </a:r>
            <a:r>
              <a:rPr lang="en-GB" sz="1000" dirty="0" err="1" smtClean="0">
                <a:hlinkClick r:id="rId5"/>
              </a:rPr>
              <a:t>aber</a:t>
            </a:r>
            <a:r>
              <a:rPr lang="en-GB" sz="1000" dirty="0" smtClean="0">
                <a:hlinkClick r:id="rId5"/>
              </a:rPr>
              <a:t> </a:t>
            </a:r>
            <a:r>
              <a:rPr lang="en-GB" sz="1000" dirty="0" err="1" smtClean="0">
                <a:hlinkClick r:id="rId5"/>
              </a:rPr>
              <a:t>bisher</a:t>
            </a:r>
            <a:r>
              <a:rPr lang="en-GB" sz="1000" dirty="0" smtClean="0">
                <a:hlinkClick r:id="rId5"/>
              </a:rPr>
              <a:t> </a:t>
            </a:r>
            <a:r>
              <a:rPr lang="en-GB" sz="1000" dirty="0" err="1" smtClean="0">
                <a:hlinkClick r:id="rId5"/>
              </a:rPr>
              <a:t>keine</a:t>
            </a:r>
            <a:r>
              <a:rPr lang="en-GB" sz="1000" dirty="0" smtClean="0">
                <a:hlinkClick r:id="rId5"/>
              </a:rPr>
              <a:t> </a:t>
            </a:r>
            <a:r>
              <a:rPr lang="en-GB" sz="1000" dirty="0" err="1" smtClean="0">
                <a:hlinkClick r:id="rId5"/>
              </a:rPr>
              <a:t>Antwort</a:t>
            </a:r>
            <a:endParaRPr lang="en-GB" sz="1000" dirty="0" smtClean="0">
              <a:hlinkClick r:id="rId5"/>
            </a:endParaRPr>
          </a:p>
          <a:p>
            <a:pPr marL="0" indent="0">
              <a:buNone/>
            </a:pPr>
            <a:r>
              <a:rPr lang="en-GB" sz="1000" dirty="0" err="1" smtClean="0"/>
              <a:t>erhalten</a:t>
            </a:r>
            <a:r>
              <a:rPr lang="en-GB" sz="1000" dirty="0" smtClean="0"/>
              <a:t>. </a:t>
            </a:r>
            <a:r>
              <a:rPr lang="en-GB" sz="1000" dirty="0" err="1" smtClean="0"/>
              <a:t>Dass</a:t>
            </a:r>
            <a:r>
              <a:rPr lang="en-GB" sz="1000" dirty="0" smtClean="0"/>
              <a:t> die </a:t>
            </a:r>
            <a:r>
              <a:rPr lang="en-GB" sz="1000" dirty="0" err="1" smtClean="0"/>
              <a:t>Korrektur</a:t>
            </a:r>
            <a:r>
              <a:rPr lang="en-GB" sz="1000" dirty="0" smtClean="0"/>
              <a:t> </a:t>
            </a:r>
            <a:r>
              <a:rPr lang="en-GB" sz="1000" dirty="0" err="1" smtClean="0"/>
              <a:t>ein</a:t>
            </a:r>
            <a:r>
              <a:rPr lang="en-GB" sz="1000" dirty="0" smtClean="0"/>
              <a:t> </a:t>
            </a:r>
            <a:r>
              <a:rPr lang="en-GB" sz="1000" dirty="0" err="1" smtClean="0"/>
              <a:t>paar</a:t>
            </a:r>
            <a:r>
              <a:rPr lang="en-GB" sz="1000" dirty="0" smtClean="0"/>
              <a:t> </a:t>
            </a:r>
            <a:r>
              <a:rPr lang="en-GB" sz="1000" dirty="0" err="1" smtClean="0"/>
              <a:t>Tage</a:t>
            </a:r>
            <a:r>
              <a:rPr lang="en-GB" sz="1000" dirty="0" smtClean="0"/>
              <a:t> </a:t>
            </a:r>
            <a:r>
              <a:rPr lang="en-GB" sz="1000" dirty="0" err="1" smtClean="0"/>
              <a:t>dauert</a:t>
            </a:r>
            <a:r>
              <a:rPr lang="en-GB" sz="1000" dirty="0" smtClean="0"/>
              <a:t> </a:t>
            </a:r>
            <a:r>
              <a:rPr lang="en-GB" sz="1000" dirty="0" err="1" smtClean="0"/>
              <a:t>ist</a:t>
            </a:r>
            <a:r>
              <a:rPr lang="en-GB" sz="1000" dirty="0" smtClean="0"/>
              <a:t> </a:t>
            </a:r>
            <a:r>
              <a:rPr lang="en-GB" sz="1000" dirty="0" err="1" smtClean="0"/>
              <a:t>verständlich</a:t>
            </a:r>
            <a:r>
              <a:rPr lang="en-GB" sz="1000" dirty="0" smtClean="0"/>
              <a:t>. </a:t>
            </a:r>
            <a:r>
              <a:rPr lang="en-GB" sz="1000" dirty="0" err="1" smtClean="0"/>
              <a:t>Mich</a:t>
            </a:r>
            <a:endParaRPr lang="en-GB" sz="1000" dirty="0" smtClean="0"/>
          </a:p>
          <a:p>
            <a:pPr marL="0" indent="0">
              <a:buNone/>
            </a:pPr>
            <a:r>
              <a:rPr lang="en-GB" sz="1000" dirty="0" err="1" smtClean="0"/>
              <a:t>würde</a:t>
            </a:r>
            <a:r>
              <a:rPr lang="en-GB" sz="1000" dirty="0" smtClean="0"/>
              <a:t> </a:t>
            </a:r>
            <a:r>
              <a:rPr lang="en-GB" sz="1000" dirty="0" err="1" smtClean="0"/>
              <a:t>aber</a:t>
            </a:r>
            <a:r>
              <a:rPr lang="en-GB" sz="1000" dirty="0" smtClean="0"/>
              <a:t> </a:t>
            </a:r>
            <a:r>
              <a:rPr lang="en-GB" sz="1000" dirty="0" err="1" smtClean="0"/>
              <a:t>schon</a:t>
            </a:r>
            <a:r>
              <a:rPr lang="en-GB" sz="1000" dirty="0" smtClean="0"/>
              <a:t> </a:t>
            </a:r>
            <a:r>
              <a:rPr lang="en-GB" sz="1000" dirty="0" err="1" smtClean="0"/>
              <a:t>noch</a:t>
            </a:r>
            <a:r>
              <a:rPr lang="en-GB" sz="1000" dirty="0" smtClean="0"/>
              <a:t> </a:t>
            </a:r>
            <a:r>
              <a:rPr lang="en-GB" sz="1000" dirty="0" err="1" smtClean="0"/>
              <a:t>Ihre</a:t>
            </a:r>
            <a:r>
              <a:rPr lang="en-GB" sz="1000" dirty="0" smtClean="0"/>
              <a:t> </a:t>
            </a:r>
            <a:r>
              <a:rPr lang="en-GB" sz="1000" dirty="0" err="1" smtClean="0"/>
              <a:t>Stellungnahme</a:t>
            </a:r>
            <a:r>
              <a:rPr lang="en-GB" sz="1000" dirty="0" smtClean="0"/>
              <a:t> </a:t>
            </a:r>
            <a:r>
              <a:rPr lang="en-GB" sz="1000" dirty="0" err="1" smtClean="0"/>
              <a:t>zu</a:t>
            </a:r>
            <a:r>
              <a:rPr lang="en-GB" sz="1000" dirty="0" smtClean="0"/>
              <a:t> den </a:t>
            </a:r>
            <a:r>
              <a:rPr lang="en-GB" sz="1000" dirty="0" err="1" smtClean="0"/>
              <a:t>anderen</a:t>
            </a:r>
            <a:r>
              <a:rPr lang="en-GB" sz="1000" dirty="0" smtClean="0"/>
              <a:t> </a:t>
            </a:r>
            <a:r>
              <a:rPr lang="en-GB" sz="1000" dirty="0" err="1" smtClean="0"/>
              <a:t>Fragen</a:t>
            </a:r>
            <a:endParaRPr lang="en-GB" sz="1000" dirty="0" smtClean="0"/>
          </a:p>
          <a:p>
            <a:pPr marL="0" indent="0">
              <a:buNone/>
            </a:pPr>
            <a:r>
              <a:rPr lang="en-GB" sz="1000" dirty="0" err="1" smtClean="0"/>
              <a:t>interessieren</a:t>
            </a:r>
            <a:r>
              <a:rPr lang="en-GB" sz="1000" dirty="0" smtClean="0"/>
              <a:t>.</a:t>
            </a:r>
          </a:p>
          <a:p>
            <a:pPr marL="0" indent="0">
              <a:buNone/>
            </a:pPr>
            <a:r>
              <a:rPr lang="en-GB" sz="1000" dirty="0" smtClean="0"/>
              <a:t> </a:t>
            </a:r>
          </a:p>
          <a:p>
            <a:pPr marL="0" indent="0">
              <a:buNone/>
            </a:pPr>
            <a:r>
              <a:rPr lang="en-GB" sz="1000" dirty="0" err="1" smtClean="0"/>
              <a:t>Mit</a:t>
            </a:r>
            <a:r>
              <a:rPr lang="en-GB" sz="1000" dirty="0" smtClean="0"/>
              <a:t> </a:t>
            </a:r>
            <a:r>
              <a:rPr lang="en-GB" sz="1000" dirty="0" err="1" smtClean="0"/>
              <a:t>freundlichen</a:t>
            </a:r>
            <a:r>
              <a:rPr lang="en-GB" sz="1000" dirty="0" smtClean="0"/>
              <a:t> </a:t>
            </a:r>
            <a:r>
              <a:rPr lang="en-GB" sz="1000" dirty="0" err="1" smtClean="0"/>
              <a:t>Grüssen</a:t>
            </a:r>
            <a:endParaRPr lang="en-GB" sz="1000" dirty="0" smtClean="0"/>
          </a:p>
          <a:p>
            <a:pPr marL="0" indent="0">
              <a:buNone/>
            </a:pPr>
            <a:r>
              <a:rPr lang="en-GB" sz="1000" dirty="0" smtClean="0"/>
              <a:t>--------------------------------------------------------------------------------------------------------------------------------------------</a:t>
            </a:r>
          </a:p>
          <a:p>
            <a:pPr marL="0" indent="0">
              <a:buNone/>
            </a:pPr>
            <a:r>
              <a:rPr lang="en-GB" sz="1000" dirty="0" err="1" smtClean="0"/>
              <a:t>Gesendet</a:t>
            </a:r>
            <a:r>
              <a:rPr lang="en-GB" sz="1000" dirty="0" smtClean="0"/>
              <a:t>: </a:t>
            </a:r>
            <a:r>
              <a:rPr lang="en-GB" sz="1000" dirty="0" err="1" smtClean="0"/>
              <a:t>Donnerstag</a:t>
            </a:r>
            <a:r>
              <a:rPr lang="en-GB" sz="1000" dirty="0" smtClean="0"/>
              <a:t>, 12. </a:t>
            </a:r>
            <a:r>
              <a:rPr lang="en-GB" sz="1000" dirty="0" err="1" smtClean="0"/>
              <a:t>Januar</a:t>
            </a:r>
            <a:r>
              <a:rPr lang="en-GB" sz="1000" dirty="0" smtClean="0"/>
              <a:t> 2017 09:46</a:t>
            </a:r>
          </a:p>
          <a:p>
            <a:pPr marL="0" indent="0">
              <a:buNone/>
            </a:pPr>
            <a:r>
              <a:rPr lang="en-GB" sz="1000" dirty="0" smtClean="0"/>
              <a:t>An: _swisstopo-Info &lt;Info@swisstopo.ch&gt;</a:t>
            </a:r>
          </a:p>
          <a:p>
            <a:pPr marL="0" indent="0">
              <a:buNone/>
            </a:pPr>
            <a:r>
              <a:rPr lang="en-GB" sz="1000" dirty="0" err="1" smtClean="0"/>
              <a:t>Betreff</a:t>
            </a:r>
            <a:r>
              <a:rPr lang="en-GB" sz="1000" dirty="0" smtClean="0"/>
              <a:t>: </a:t>
            </a:r>
            <a:r>
              <a:rPr lang="en-GB" sz="1000" dirty="0" err="1" smtClean="0"/>
              <a:t>Frage</a:t>
            </a:r>
            <a:r>
              <a:rPr lang="en-GB" sz="1000" dirty="0" smtClean="0"/>
              <a:t> </a:t>
            </a:r>
            <a:r>
              <a:rPr lang="en-GB" sz="1000" dirty="0" err="1" smtClean="0"/>
              <a:t>betr</a:t>
            </a:r>
            <a:r>
              <a:rPr lang="en-GB" sz="1000" dirty="0" smtClean="0"/>
              <a:t>. </a:t>
            </a:r>
            <a:r>
              <a:rPr lang="en-GB" sz="1000" dirty="0" err="1" smtClean="0"/>
              <a:t>Geographie</a:t>
            </a:r>
            <a:r>
              <a:rPr lang="en-GB" sz="1000" dirty="0" smtClean="0"/>
              <a:t> und </a:t>
            </a:r>
            <a:r>
              <a:rPr lang="en-GB" sz="1000" dirty="0" err="1" smtClean="0"/>
              <a:t>Namensgebung</a:t>
            </a:r>
            <a:endParaRPr lang="en-GB" sz="1000" dirty="0" smtClean="0"/>
          </a:p>
          <a:p>
            <a:pPr marL="0" indent="0">
              <a:buNone/>
            </a:pPr>
            <a:r>
              <a:rPr lang="en-GB" sz="1000" dirty="0" smtClean="0"/>
              <a:t> </a:t>
            </a:r>
          </a:p>
          <a:p>
            <a:pPr marL="0" indent="0">
              <a:buNone/>
            </a:pPr>
            <a:r>
              <a:rPr lang="en-GB" sz="1000" dirty="0" err="1" smtClean="0"/>
              <a:t>Grüezi</a:t>
            </a:r>
            <a:r>
              <a:rPr lang="en-GB" sz="1000" dirty="0" smtClean="0"/>
              <a:t>,</a:t>
            </a:r>
          </a:p>
          <a:p>
            <a:pPr marL="0" indent="0">
              <a:buNone/>
            </a:pPr>
            <a:r>
              <a:rPr lang="en-GB" sz="1000" dirty="0" smtClean="0"/>
              <a:t> </a:t>
            </a:r>
          </a:p>
          <a:p>
            <a:pPr marL="0" indent="0">
              <a:buNone/>
            </a:pPr>
            <a:r>
              <a:rPr lang="en-GB" sz="1000" dirty="0" err="1" smtClean="0"/>
              <a:t>Beim</a:t>
            </a:r>
            <a:r>
              <a:rPr lang="en-GB" sz="1000" dirty="0" smtClean="0"/>
              <a:t> </a:t>
            </a:r>
            <a:r>
              <a:rPr lang="en-GB" sz="1000" dirty="0" err="1" smtClean="0"/>
              <a:t>Kartenstudium</a:t>
            </a:r>
            <a:r>
              <a:rPr lang="en-GB" sz="1000" dirty="0" smtClean="0"/>
              <a:t> </a:t>
            </a:r>
            <a:r>
              <a:rPr lang="en-GB" sz="1000" dirty="0" err="1" smtClean="0"/>
              <a:t>habe</a:t>
            </a:r>
            <a:r>
              <a:rPr lang="en-GB" sz="1000" dirty="0" smtClean="0"/>
              <a:t> </a:t>
            </a:r>
            <a:r>
              <a:rPr lang="en-GB" sz="1000" dirty="0" err="1" smtClean="0"/>
              <a:t>ich</a:t>
            </a:r>
            <a:r>
              <a:rPr lang="en-GB" sz="1000" dirty="0" smtClean="0"/>
              <a:t> </a:t>
            </a:r>
            <a:r>
              <a:rPr lang="en-GB" sz="1000" dirty="0" err="1" smtClean="0"/>
              <a:t>eine</a:t>
            </a:r>
            <a:r>
              <a:rPr lang="en-GB" sz="1000" dirty="0" smtClean="0"/>
              <a:t> </a:t>
            </a:r>
            <a:r>
              <a:rPr lang="en-GB" sz="1000" dirty="0" err="1" smtClean="0"/>
              <a:t>interessante</a:t>
            </a:r>
            <a:r>
              <a:rPr lang="en-GB" sz="1000" dirty="0" smtClean="0"/>
              <a:t> </a:t>
            </a:r>
            <a:r>
              <a:rPr lang="en-GB" sz="1000" dirty="0" err="1" smtClean="0"/>
              <a:t>Entdeckung</a:t>
            </a:r>
            <a:r>
              <a:rPr lang="en-GB" sz="1000" dirty="0" smtClean="0"/>
              <a:t> </a:t>
            </a:r>
            <a:r>
              <a:rPr lang="en-GB" sz="1000" dirty="0" err="1" smtClean="0"/>
              <a:t>gemacht</a:t>
            </a:r>
            <a:r>
              <a:rPr lang="en-GB" sz="1000" dirty="0" smtClean="0"/>
              <a:t>. </a:t>
            </a:r>
            <a:r>
              <a:rPr lang="en-GB" sz="1000" dirty="0" err="1" smtClean="0"/>
              <a:t>Normalerweise</a:t>
            </a:r>
            <a:r>
              <a:rPr lang="en-GB" sz="1000" dirty="0" smtClean="0"/>
              <a:t> </a:t>
            </a:r>
            <a:r>
              <a:rPr lang="en-GB" sz="1000" dirty="0" err="1" smtClean="0"/>
              <a:t>trägt</a:t>
            </a:r>
            <a:r>
              <a:rPr lang="en-GB" sz="1000" dirty="0" smtClean="0"/>
              <a:t> </a:t>
            </a:r>
            <a:r>
              <a:rPr lang="en-GB" sz="1000" dirty="0" err="1" smtClean="0"/>
              <a:t>ein</a:t>
            </a:r>
            <a:r>
              <a:rPr lang="en-GB" sz="1000" dirty="0" smtClean="0"/>
              <a:t> </a:t>
            </a:r>
            <a:r>
              <a:rPr lang="en-GB" sz="1000" dirty="0" err="1" smtClean="0"/>
              <a:t>Gipfel</a:t>
            </a:r>
            <a:r>
              <a:rPr lang="en-GB" sz="1000" dirty="0" smtClean="0"/>
              <a:t> in </a:t>
            </a:r>
            <a:r>
              <a:rPr lang="en-GB" sz="1000" dirty="0" err="1" smtClean="0"/>
              <a:t>unmittelbarer</a:t>
            </a:r>
            <a:r>
              <a:rPr lang="en-GB" sz="1000" dirty="0" smtClean="0"/>
              <a:t> </a:t>
            </a:r>
            <a:r>
              <a:rPr lang="en-GB" sz="1000" dirty="0" err="1" smtClean="0"/>
              <a:t>Umgebung</a:t>
            </a:r>
            <a:r>
              <a:rPr lang="en-GB" sz="1000" dirty="0" smtClean="0"/>
              <a:t> </a:t>
            </a:r>
            <a:r>
              <a:rPr lang="en-GB" sz="1000" dirty="0" err="1" smtClean="0"/>
              <a:t>eines</a:t>
            </a:r>
            <a:r>
              <a:rPr lang="en-GB" sz="1000" dirty="0" smtClean="0"/>
              <a:t> </a:t>
            </a:r>
            <a:r>
              <a:rPr lang="en-GB" sz="1000" dirty="0" err="1" smtClean="0"/>
              <a:t>Tals</a:t>
            </a:r>
            <a:r>
              <a:rPr lang="en-GB" sz="1000" dirty="0" smtClean="0"/>
              <a:t> </a:t>
            </a:r>
            <a:r>
              <a:rPr lang="en-GB" sz="1000" dirty="0" err="1" smtClean="0"/>
              <a:t>denselben</a:t>
            </a:r>
            <a:r>
              <a:rPr lang="en-GB" sz="1000" dirty="0" smtClean="0"/>
              <a:t> </a:t>
            </a:r>
            <a:r>
              <a:rPr lang="en-GB" sz="1000" dirty="0" err="1" smtClean="0"/>
              <a:t>Namen</a:t>
            </a:r>
            <a:r>
              <a:rPr lang="en-GB" sz="1000" dirty="0" smtClean="0"/>
              <a:t> </a:t>
            </a:r>
            <a:r>
              <a:rPr lang="en-GB" sz="1000" dirty="0" err="1" smtClean="0"/>
              <a:t>wie</a:t>
            </a:r>
            <a:r>
              <a:rPr lang="en-GB" sz="1000" dirty="0" smtClean="0"/>
              <a:t> das Tal hat. </a:t>
            </a:r>
            <a:r>
              <a:rPr lang="en-GB" sz="1000" dirty="0" err="1" smtClean="0"/>
              <a:t>Beim</a:t>
            </a:r>
            <a:r>
              <a:rPr lang="en-GB" sz="1000" dirty="0" smtClean="0"/>
              <a:t> Piz </a:t>
            </a:r>
            <a:r>
              <a:rPr lang="en-GB" sz="1000" dirty="0" err="1" smtClean="0"/>
              <a:t>Sampuoir</a:t>
            </a:r>
            <a:r>
              <a:rPr lang="en-GB" sz="1000" dirty="0" smtClean="0"/>
              <a:t> resp. Val </a:t>
            </a:r>
            <a:r>
              <a:rPr lang="en-GB" sz="1000" dirty="0" err="1" smtClean="0"/>
              <a:t>Sampuoir</a:t>
            </a:r>
            <a:r>
              <a:rPr lang="en-GB" sz="1000" dirty="0" smtClean="0"/>
              <a:t> </a:t>
            </a:r>
            <a:r>
              <a:rPr lang="en-GB" sz="1000" dirty="0" err="1" smtClean="0"/>
              <a:t>ist</a:t>
            </a:r>
            <a:r>
              <a:rPr lang="en-GB" sz="1000" dirty="0" smtClean="0"/>
              <a:t> das </a:t>
            </a:r>
            <a:r>
              <a:rPr lang="en-GB" sz="1000" dirty="0" err="1" smtClean="0"/>
              <a:t>nicht</a:t>
            </a:r>
            <a:r>
              <a:rPr lang="en-GB" sz="1000" dirty="0" smtClean="0"/>
              <a:t> der Fall. Das Val </a:t>
            </a:r>
            <a:r>
              <a:rPr lang="en-GB" sz="1000" dirty="0" err="1" smtClean="0"/>
              <a:t>Sampuoir</a:t>
            </a:r>
            <a:r>
              <a:rPr lang="en-GB" sz="1000" dirty="0" smtClean="0"/>
              <a:t> </a:t>
            </a:r>
            <a:r>
              <a:rPr lang="en-GB" sz="1000" dirty="0" err="1" smtClean="0"/>
              <a:t>liegt</a:t>
            </a:r>
            <a:r>
              <a:rPr lang="en-GB" sz="1000" dirty="0" smtClean="0"/>
              <a:t> </a:t>
            </a:r>
            <a:r>
              <a:rPr lang="en-GB" sz="1000" dirty="0" err="1" smtClean="0"/>
              <a:t>bei</a:t>
            </a:r>
            <a:r>
              <a:rPr lang="en-GB" sz="1000" dirty="0" smtClean="0"/>
              <a:t> </a:t>
            </a:r>
            <a:r>
              <a:rPr lang="en-GB" sz="1000" dirty="0" err="1" smtClean="0"/>
              <a:t>Samnaun</a:t>
            </a:r>
            <a:r>
              <a:rPr lang="en-GB" sz="1000" dirty="0" smtClean="0"/>
              <a:t>, der Piz </a:t>
            </a:r>
            <a:r>
              <a:rPr lang="en-GB" sz="1000" dirty="0" err="1" smtClean="0"/>
              <a:t>Sampuoir</a:t>
            </a:r>
            <a:r>
              <a:rPr lang="en-GB" sz="1000" dirty="0" smtClean="0"/>
              <a:t> </a:t>
            </a:r>
            <a:r>
              <a:rPr lang="en-GB" sz="1000" dirty="0" err="1" smtClean="0"/>
              <a:t>hingegen</a:t>
            </a:r>
            <a:r>
              <a:rPr lang="en-GB" sz="1000" dirty="0" smtClean="0"/>
              <a:t> an der </a:t>
            </a:r>
            <a:r>
              <a:rPr lang="en-GB" sz="1000" dirty="0" err="1" smtClean="0"/>
              <a:t>Nationalparkgrenze</a:t>
            </a:r>
            <a:r>
              <a:rPr lang="en-GB" sz="1000" dirty="0" smtClean="0"/>
              <a:t> </a:t>
            </a:r>
            <a:r>
              <a:rPr lang="en-GB" sz="1000" dirty="0" err="1" smtClean="0"/>
              <a:t>zwischen</a:t>
            </a:r>
            <a:r>
              <a:rPr lang="en-GB" sz="1000" dirty="0" smtClean="0"/>
              <a:t> </a:t>
            </a:r>
            <a:r>
              <a:rPr lang="en-GB" sz="1000" dirty="0" err="1" smtClean="0"/>
              <a:t>Ofenpass</a:t>
            </a:r>
            <a:r>
              <a:rPr lang="en-GB" sz="1000" dirty="0" smtClean="0"/>
              <a:t> und </a:t>
            </a:r>
            <a:r>
              <a:rPr lang="en-GB" sz="1000" dirty="0" err="1" smtClean="0"/>
              <a:t>Ardez</a:t>
            </a:r>
            <a:r>
              <a:rPr lang="en-GB" sz="1000" dirty="0" smtClean="0"/>
              <a:t>.</a:t>
            </a:r>
          </a:p>
          <a:p>
            <a:pPr marL="0" indent="0">
              <a:buNone/>
            </a:pPr>
            <a:r>
              <a:rPr lang="en-GB" sz="1000" dirty="0" smtClean="0"/>
              <a:t> </a:t>
            </a:r>
          </a:p>
          <a:p>
            <a:pPr marL="0" indent="0">
              <a:buNone/>
            </a:pPr>
            <a:r>
              <a:rPr lang="en-GB" sz="1000" dirty="0" err="1" smtClean="0"/>
              <a:t>Kann</a:t>
            </a:r>
            <a:r>
              <a:rPr lang="en-GB" sz="1000" dirty="0" smtClean="0"/>
              <a:t> </a:t>
            </a:r>
            <a:r>
              <a:rPr lang="en-GB" sz="1000" dirty="0" err="1" smtClean="0"/>
              <a:t>mir</a:t>
            </a:r>
            <a:r>
              <a:rPr lang="en-GB" sz="1000" dirty="0" smtClean="0"/>
              <a:t> </a:t>
            </a:r>
            <a:r>
              <a:rPr lang="en-GB" sz="1000" dirty="0" err="1" smtClean="0"/>
              <a:t>jemand</a:t>
            </a:r>
            <a:r>
              <a:rPr lang="en-GB" sz="1000" dirty="0" smtClean="0"/>
              <a:t> </a:t>
            </a:r>
            <a:r>
              <a:rPr lang="en-GB" sz="1000" dirty="0" err="1" smtClean="0"/>
              <a:t>erläutern</a:t>
            </a:r>
            <a:r>
              <a:rPr lang="en-GB" sz="1000" dirty="0" smtClean="0"/>
              <a:t> </a:t>
            </a:r>
            <a:r>
              <a:rPr lang="en-GB" sz="1000" dirty="0" err="1" smtClean="0"/>
              <a:t>woher</a:t>
            </a:r>
            <a:r>
              <a:rPr lang="en-GB" sz="1000" dirty="0" smtClean="0"/>
              <a:t> das </a:t>
            </a:r>
            <a:r>
              <a:rPr lang="en-GB" sz="1000" dirty="0" err="1" smtClean="0"/>
              <a:t>kommt</a:t>
            </a:r>
            <a:r>
              <a:rPr lang="en-GB" sz="1000" dirty="0" smtClean="0"/>
              <a:t>? </a:t>
            </a:r>
            <a:r>
              <a:rPr lang="en-GB" sz="1000" dirty="0" err="1" smtClean="0"/>
              <a:t>Mich</a:t>
            </a:r>
            <a:r>
              <a:rPr lang="en-GB" sz="1000" dirty="0" smtClean="0"/>
              <a:t> </a:t>
            </a:r>
            <a:r>
              <a:rPr lang="en-GB" sz="1000" dirty="0" err="1" smtClean="0"/>
              <a:t>dünkt</a:t>
            </a:r>
            <a:r>
              <a:rPr lang="en-GB" sz="1000" dirty="0" smtClean="0"/>
              <a:t> das </a:t>
            </a:r>
            <a:r>
              <a:rPr lang="en-GB" sz="1000" dirty="0" err="1" smtClean="0"/>
              <a:t>ziemlich</a:t>
            </a:r>
            <a:r>
              <a:rPr lang="en-GB" sz="1000" dirty="0" smtClean="0"/>
              <a:t> </a:t>
            </a:r>
            <a:r>
              <a:rPr lang="en-GB" sz="1000" dirty="0" err="1" smtClean="0"/>
              <a:t>interessant</a:t>
            </a:r>
            <a:r>
              <a:rPr lang="en-GB" sz="1000" dirty="0" smtClean="0"/>
              <a:t> und </a:t>
            </a:r>
            <a:r>
              <a:rPr lang="en-GB" sz="1000" dirty="0" err="1" smtClean="0"/>
              <a:t>spannend</a:t>
            </a:r>
            <a:r>
              <a:rPr lang="en-GB" sz="1000" dirty="0" smtClean="0"/>
              <a:t>.</a:t>
            </a:r>
          </a:p>
          <a:p>
            <a:pPr marL="0" indent="0">
              <a:buNone/>
            </a:pPr>
            <a:r>
              <a:rPr lang="en-GB" sz="1000" dirty="0" smtClean="0"/>
              <a:t> </a:t>
            </a:r>
          </a:p>
          <a:p>
            <a:pPr marL="0" indent="0">
              <a:buNone/>
            </a:pPr>
            <a:r>
              <a:rPr lang="en-GB" sz="1000" dirty="0" err="1" smtClean="0"/>
              <a:t>Freundliche</a:t>
            </a:r>
            <a:r>
              <a:rPr lang="en-GB" sz="1000" dirty="0" smtClean="0"/>
              <a:t> </a:t>
            </a:r>
            <a:r>
              <a:rPr lang="en-GB" sz="1000" dirty="0" err="1" smtClean="0"/>
              <a:t>Grüsse</a:t>
            </a:r>
            <a:r>
              <a:rPr lang="en-GB" sz="1000" dirty="0" smtClean="0"/>
              <a:t>,</a:t>
            </a:r>
          </a:p>
          <a:p>
            <a:pPr marL="0" indent="0">
              <a:buNone/>
            </a:pPr>
            <a:r>
              <a:rPr lang="en-GB" sz="1000" dirty="0" smtClean="0"/>
              <a:t>------------------------------------------------------------------------------------------------</a:t>
            </a:r>
          </a:p>
          <a:p>
            <a:pPr marL="0" indent="0">
              <a:buNone/>
            </a:pPr>
            <a:endParaRPr lang="en-GB" sz="1000" dirty="0" smtClean="0"/>
          </a:p>
          <a:p>
            <a:pPr marL="0" indent="0">
              <a:buNone/>
            </a:pPr>
            <a:endParaRPr lang="en-GB" sz="1000" dirty="0" smtClean="0"/>
          </a:p>
          <a:p>
            <a:pPr marL="0" indent="0">
              <a:buNone/>
            </a:pPr>
            <a:endParaRPr lang="en-GB" dirty="0"/>
          </a:p>
        </p:txBody>
      </p:sp>
    </p:spTree>
    <p:extLst>
      <p:ext uri="{BB962C8B-B14F-4D97-AF65-F5344CB8AC3E}">
        <p14:creationId xmlns:p14="http://schemas.microsoft.com/office/powerpoint/2010/main" val="182383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accel="14000" decel="16000" fill="remove" grpId="0" nodeType="withEffect">
                                  <p:stCondLst>
                                    <p:cond delay="0"/>
                                  </p:stCondLst>
                                  <p:childTnLst>
                                    <p:anim calcmode="lin" valueType="num">
                                      <p:cBhvr additive="base">
                                        <p:cTn id="6" dur="5000"/>
                                        <p:tgtEl>
                                          <p:spTgt spid="3"/>
                                        </p:tgtEl>
                                        <p:attrNameLst>
                                          <p:attrName>ppt_x</p:attrName>
                                        </p:attrNameLst>
                                      </p:cBhvr>
                                      <p:tavLst>
                                        <p:tav tm="0">
                                          <p:val>
                                            <p:strVal val="ppt_x"/>
                                          </p:val>
                                        </p:tav>
                                        <p:tav tm="100000">
                                          <p:val>
                                            <p:strVal val="ppt_x"/>
                                          </p:val>
                                        </p:tav>
                                      </p:tavLst>
                                    </p:anim>
                                    <p:anim calcmode="lin" valueType="num">
                                      <p:cBhvr additive="base">
                                        <p:cTn id="7" dur="5000"/>
                                        <p:tgtEl>
                                          <p:spTgt spid="3"/>
                                        </p:tgtEl>
                                        <p:attrNameLst>
                                          <p:attrName>ppt_y</p:attrName>
                                        </p:attrNameLst>
                                      </p:cBhvr>
                                      <p:tavLst>
                                        <p:tav tm="0">
                                          <p:val>
                                            <p:strVal val="ppt_y"/>
                                          </p:val>
                                        </p:tav>
                                        <p:tav tm="100000">
                                          <p:val>
                                            <p:strVal val="0-ppt_h/2"/>
                                          </p:val>
                                        </p:tav>
                                      </p:tavLst>
                                    </p:anim>
                                    <p:set>
                                      <p:cBhvr>
                                        <p:cTn id="8" dur="1" fill="hold">
                                          <p:stCondLst>
                                            <p:cond delay="4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OFFICEATWORKPOWERPOINTMASTERTEMPLATECONFIGURATION" val="&lt;!--Created with officeatwork--&gt;&#10;&lt;MasterTemplateConfiguration&gt;&#10;  &lt;TableOfContentsCollection /&gt;&#10;  &lt;ThemeDefinition&gt;&#10;    &lt;DefaultThemeDefinition&gt;%Themes%/Swisstopo16_9.thmx&lt;/DefaultThemeDefinition&gt;&#10;    &lt;PresentationThemeDefinition&gt;%Themes%/Swisstopo16_9.thmx&lt;/PresentationThemeDefinition&gt;&#10;    &lt;SlideThemeDefinition&gt;%Themes%/Swisstopo16_9.thmx&lt;/SlideThemeDefinition&gt;&#10;    &lt;ObjectThemeDefinition&gt;%Themes%/Swisstopo16_9.thmx&lt;/ObjectThemeDefinition&gt;&#10;  &lt;/ThemeDefinition&gt;&#10;  &lt;MasterProperties&gt;&#10;    &lt;MasterProperty Id=&quot;2004112217333376588294&quot;&gt;&#10;      &lt;Fields&gt;&#10;        &lt;Field Id=&quot;2012050415572151952449&quot; ShowField=&quot;false&quot; /&gt;&#10;        &lt;Field Id=&quot;2012050414343947802364&quot; ShowField=&quot;false&quot; /&gt;&#10;        &lt;Field Id=&quot;2012050415045993964977&quot; ShowField=&quot;false&quot; /&gt;&#10;        &lt;Field Id=&quot;2011122011114681960689&quot; ShowField=&quot;false&quot; /&gt;&#10;        &lt;Field Id=&quot;2011122311155379458034&quot; ShowField=&quot;false&quot; /&gt;&#10;        &lt;Field Id=&quot;2011122311162146029384&quot; ShowField=&quot;false&quot; /&gt;&#10;        &lt;Field Id=&quot;2011122314171593152111&quot; ShowField=&quot;false&quot; /&gt;&#10;        &lt;Field Id=&quot;2011122314173384364879&quot; ShowField=&quot;false&quot; /&gt;&#10;        &lt;Field Id=&quot;2011982347978498756646&quot; ShowField=&quot;false&quot; /&gt;&#10;        &lt;Field Id=&quot;2012031916112847752498&quot; ShowField=&quot;false&quot; /&gt;&#10;        &lt;Field Id=&quot;2012051410521464502330&quot; ShowField=&quot;false&quot; /&gt;&#10;        &lt;Field Id=&quot;2012051410525183010341&quot; ShowField=&quot;false&quot; /&gt;&#10;        &lt;Field Id=&quot;2012051410533924084392&quot; ShowField=&quot;false&quot; /&gt;&#10;        &lt;Field Id=&quot;2012051411401562746273&quot; ShowField=&quot;false&quot; /&gt;&#10;        &lt;Field Id=&quot;2010032915520270663768&quot; ShowField=&quot;false&quot; /&gt;&#10;        &lt;Field Id=&quot;2010030416385012448864&quot; ShowField=&quot;false&quot; /&gt;&#10;        &lt;Field Id=&quot;2004111209284731179378&quot; ShowField=&quot;false&quot; /&gt;&#10;        &lt;Field Id=&quot;2011112513532828785213&quot; ShowField=&quot;false&quot; /&gt;&#10;        &lt;Field Id=&quot;2004112217261556206966&quot; ShowField=&quot;false&quot; /&gt;&#10;        &lt;Field Id=&quot;2011112513542451569576&quot; ShowField=&quot;false&quot; /&gt;&#10;        &lt;Field Id=&quot;2011973463486587459834&quot; ShowField=&quot;true&quot; /&gt;&#10;        &lt;Field Id=&quot;2011349845823498345623&quot; ShowField=&quot;true&quot; /&gt;&#10;        &lt;Field Id=&quot;2013061909354053226146&quot; ShowField=&quot;true&quot; /&gt;&#10;        &lt;Field Id=&quot;2013061911445310340786&quot; ShowField=&quot;true&quot; /&gt;&#10;        &lt;Field Id=&quot;2013061910014076114071&quot; ShowField=&quot;true&quot; /&gt;&#10;        &lt;Field Id=&quot;2013061910014850085567&quot; ShowField=&quot;true&quot; /&gt;&#10;        &lt;Field Id=&quot;2005040809241304770672&quot; ShowField=&quot;false&quot; /&gt;&#10;        &lt;Field Id=&quot;2012031415210828983211&quot; ShowField=&quot;false&quot; /&gt;&#10;        &lt;Field Id=&quot;2012032113011899514980&quot; ShowField=&quot;false&quot; /&gt;&#10;        &lt;Field Id=&quot;2013071917361156066524&quot; ShowField=&quot;false&quot; /&gt;&#10;        &lt;Field Id=&quot;2013072207104345408580&quot; ShowField=&quot;false&quot; /&gt;&#10;        &lt;Field Id=&quot;2013072207104640160900&quot; ShowField=&quot;false&quot; /&gt;&#10;        &lt;Field Id=&quot;2013072207190567690151&quot; ShowField=&quot;false&quot; /&gt;&#10;        &lt;Field Id=&quot;2013072209281306792125&quot; ShowField=&quot;false&quot; /&gt;&#10;      &lt;/Fields&gt;&#10;    &lt;/MasterProperty&gt;&#10;  &lt;/MasterProperties&gt;&#10;  &lt;ContentItems&gt;&#10;    &lt;ContentItem Language=&quot;2057&quot; IsDefault=&quot;false&quot;&gt;&#10;      &lt;File HasContent=&quot;false&quot; LinkToLanguage=&quot;&quot; /&gt;&#10;    &lt;/ContentItem&gt;&#10;    &lt;ContentItem Language=&quot;4108&quot; IsDefault=&quot;false&quot;&gt;&#10;      &lt;File HasContent=&quot;false&quot; LinkToLanguage=&quot;&quot; /&gt;&#10;    &lt;/ContentItem&gt;&#10;    &lt;ContentItem Language=&quot;2055&quot; IsDefault=&quot;true&quot;&gt;&#10;      &lt;File HasContent=&quot;true&quot; LinkToLanguage=&quot;&quot; /&gt;&#10;    &lt;/ContentItem&gt;&#10;    &lt;ContentItem Language=&quot;2064&quot; IsDefault=&quot;false&quot;&gt;&#10;      &lt;File HasContent=&quot;false&quot; LinkToLanguage=&quot;&quot; /&gt;&#10;    &lt;/ContentItem&gt;&#10;  &lt;/ContentItems&gt;&#10;&lt;/MasterTemplateConfiguration&gt;"/>
  <p:tag name="OFFICEATWORKPOWERPOINTMASTERTEMPLATEID" val="Presentation16_9"/>
  <p:tag name="OFFICEATWORKPRESENTATIONPROJECTID" val="swisstopoch"/>
  <p:tag name="OAWWIZARDSTEPS" val="0|1|4"/>
  <p:tag name="ZOAWLANGID" val="2057"/>
  <p:tag name="OAWDOCPROPSOURCE" val="&lt;DocProps&gt;&lt;DocProp UID=&quot;2002122011014149059130932&quot; EntryUID=&quot;2012033007063678724529&quot;&gt;&lt;Field Name=&quot;IDName&quot; Value=&quot;Bundesamt für Landestopografie swisstopo&quot;/&gt;&lt;Field Name=&quot;DepartmentZ1&quot; Value=&quot;Federal Department of Defence,&quot;/&gt;&lt;Field Name=&quot;DepartmentZ2&quot; Value=&quot;Civil Protection and Sport DDPS&quot;/&gt;&lt;Field Name=&quot;DepartementZ3Fett&quot; Value=&quot;&quot;/&gt;&lt;Field Name=&quot;DepartementsbereichZ1&quot; Value=&quot;&quot;/&gt;&lt;Field Name=&quot;DepartementsbereichZ2&quot; Value=&quot;&quot;/&gt;&lt;Field Name=&quot;AmtZ1&quot; Value=&quot;Federal Office of Topography swisstopo&quot;/&gt;&lt;Field Name=&quot;AmtZ2&quot; Value=&quot;&quot;/&gt;&lt;Field Name=&quot;BereichZ1&quot; Value=&quot;&quot;/&gt;&lt;Field Name=&quot;BereichZ2&quot; Value=&quot;&quot;/&gt;&lt;Field Name=&quot;ProzessZ1&quot; Value=&quot;&quot;/&gt;&lt;Field Name=&quot;ProzessZ2&quot; Value=&quot;&quot;/&gt;&lt;Field Name=&quot;Strasse&quot; Value=&quot;Seftigenstrasse 264, P.O. Box&quot;/&gt;&lt;Field Name=&quot;FensterzeileOrt&quot; Value=&quot;CH-3084 Wabern&quot;/&gt;&lt;Field Name=&quot;FensterzeileFirma&quot; Value=&quot;swisstopo&quot;/&gt;&lt;Field Name=&quot;Ort&quot; Value=&quot;Wabern&quot;/&gt;&lt;Field Name=&quot;KontaktFirma&quot; Value=&quot;Federal Office of Topography swisstopo&quot;/&gt;&lt;Field Name=&quot;AdressSingleLine&quot; Value=&quot;Seftigenstrasse 264, 3084 Wabern&quot;/&gt;&lt;Field Name=&quot;Telefon&quot; Value=&quot;+41 58 469 01 11&quot;/&gt;&lt;Field Name=&quot;Fax&quot; Value=&quot;+41 58 469 04 59&quot;/&gt;&lt;Field Name=&quot;Email&quot; Value=&quot;info@swisstopo.ch&quot;/&gt;&lt;Field Name=&quot;Internet&quot; Value=&quot;www.swisstopo.ch&quot;/&gt;&lt;Field Name=&quot;WdA4LogoColorPortrait&quot; Value=&quot;%Logos%\Wd_A4_Portrait_color_swisstopo.2100.490.wmf&quot;/&gt;&lt;Field Name=&quot;WdA4LogoBlackWhitePortrait&quot; Value=&quot;%Logos%\Wd_A4_Portrait_bw_swisstopo.2100.490.wmf&quot;/&gt;&lt;Field Name=&quot;WdA4LogoColorQuer&quot; Value=&quot;%Logos%\Wd_A4_Landscape_color_swisstopo.2970.490.wmf&quot;/&gt;&lt;Field Name=&quot;WdA4LogoBlackWhiteQuer&quot; Value=&quot;%Logos%\Wd_A4_Landscape_bw_swisstopo.2970.490.wmf&quot;/&gt;&lt;Field Name=&quot;WdA4LogoColorPortraitPn&quot; Value=&quot;%Logos%\Wd_A4_Portrait_color_swisstopo_OhneText.2100.490.wmf&quot;/&gt;&lt;Field Name=&quot;WdA4LogoBlackWhitePortraitPn&quot; Value=&quot;%Logos%\Wd_A4_Portrait_bw_swisstopo_OhneText.2100.490.wmf&quot;/&gt;&lt;Field Name=&quot;WdA4LogoColorQuerPn&quot; Value=&quot;%Logos%\Wd_A4_Landscape_color_swisstopo_OhneText.2970.490.wmf&quot;/&gt;&lt;Field Name=&quot;WdA4LogoBlackWhiteQuerPn&quot; Value=&quot;%Logos%\Wd_A4_Landscape_bw_swisstopo_OhneText.2970.490.wmf&quot;/&gt;&lt;Field Name=&quot;Claim1A4ColorPortrait&quot; Value=&quot;%Logos%\pfad_1_en.2100.855.wmf&quot;/&gt;&lt;Field Name=&quot;Claim2A4ColorPortrait&quot; Value=&quot;%Logos%\pfad_2_en.2100.850.wmf&quot;/&gt;&lt;Field Name=&quot;ReportLogoA4ColorPortrait&quot; Value=&quot;%Logos%\swisstopo_report_logo.2100.400.wmf&quot;/&gt;&lt;/DocProp&gt;&lt;DocProp UID=&quot;2012032714382547747722&quot; EntryUID=&quot;2003121817293296325874&quot;&gt;&lt;Field Name=&quot;IDName&quot; Value=&quot;(Leer)&quot;/&gt;&lt;Field Name=&quot;DepartmentZ1&quot; Value=&quot;&quot;/&gt;&lt;Field Name=&quot;DepartmentZ2&quot; Value=&quot;&quot;/&gt;&lt;Field Name=&quot;DepartementZ3Fett&quot; Value=&quot;&quot;/&gt;&lt;Field Name=&quot;DepartementsbereichZ1&quot; Value=&quot;&quot;/&gt;&lt;Field Name=&quot;DepartementsbereichZ2&quot; Value=&quot;&quot;/&gt;&lt;Field Name=&quot;AmtZ1&quot; Value=&quot;&quot;/&gt;&lt;Field Name=&quot;AmtZ2&quot; Value=&quot;&quot;/&gt;&lt;Field Name=&quot;BereichZ1&quot; Value=&quot;&quot;/&gt;&lt;Field Name=&quot;BereichZ2&quot; Value=&quot;&quot;/&gt;&lt;Field Name=&quot;ProzessZ1&quot; Value=&quot;&quot;/&gt;&lt;Field Name=&quot;ProzessZ2&quot; Value=&quot;&quot;/&gt;&lt;Field Name=&quot;Strasse&quot; Value=&quot;&quot;/&gt;&lt;Field Name=&quot;FensterzeileOrt&quot; Value=&quot;&quot;/&gt;&lt;Field Name=&quot;FensterzeileFirma&quot; Value=&quot;&quot;/&gt;&lt;Field Name=&quot;Ort&quot; Value=&quot;&quot;/&gt;&lt;Field Name=&quot;KontaktFirma&quot; Value=&quot;&quot;/&gt;&lt;Field Name=&quot;AdressSingleLine&quot; Value=&quot;&quot;/&gt;&lt;Field Name=&quot;Telefon&quot; Value=&quot;&quot;/&gt;&lt;Field Name=&quot;Fax&quot; Value=&quot;&quot;/&gt;&lt;Field Name=&quot;Email&quot; Value=&quot;&quot;/&gt;&lt;Field Name=&quot;Internet&quot; Value=&quot;&quot;/&gt;&lt;Field Name=&quot;WdA4LogoColorPortrait&quot; Value=&quot;&quot;/&gt;&lt;Field Name=&quot;WdA4LogoBlackWhitePortrait&quot; Value=&quot;&quot;/&gt;&lt;Field Name=&quot;WdA4LogoColorQuer&quot; Value=&quot;&quot;/&gt;&lt;Field Name=&quot;WdA4LogoBlackWhiteQuer&quot; Value=&quot;&quot;/&gt;&lt;Field Name=&quot;WdA4LogoColorPortraitPn&quot; Value=&quot;&quot;/&gt;&lt;Field Name=&quot;WdA4LogoBlackWhitePortraitPn&quot; Value=&quot;&quot;/&gt;&lt;Field Name=&quot;WdA4LogoColorQuerPn&quot; Value=&quot;&quot;/&gt;&lt;Field Name=&quot;WdA4LogoBlackWhiteQuerPn&quot; Value=&quot;&quot;/&gt;&lt;Field Name=&quot;Claim1A4ColorPortrait&quot; Value=&quot;&quot;/&gt;&lt;Field Name=&quot;Claim2A4ColorPortrait&quot; Value=&quot;&quot;/&gt;&lt;Field Name=&quot;ReportLogoA4ColorPortrait&quot; Value=&quot;&quot;/&gt;&lt;/DocProp&gt;&lt;DocProp UID=&quot;2006040509495284662868&quot; EntryUID=&quot;210715913224222221674161161162444190103250&quot;&gt;&lt;Field Name=&quot;IDName&quot; Value=&quot;Kellenberger Tobias swisstopo&quot;/&gt;&lt;Field Name=&quot;FullName&quot; Value=&quot;Tobias Kellenberger&quot;/&gt;&lt;Field Name=&quot;Kuerzel&quot; Value=&quot;ket&quot;/&gt;&lt;Field Name=&quot;Funktion&quot; Value=&quot;&quot;/&gt;&lt;Field Name=&quot;Telefon&quot; Value=&quot;+41 58 469 03 09&quot;/&gt;&lt;Field Name=&quot;Mobile&quot; Value=&quot;&quot;/&gt;&lt;Field Name=&quot;Telefax&quot; Value=&quot;+41 58 469 04 59&quot;/&gt;&lt;Field Name=&quot;Email&quot; Value=&quot;tobias.kellenberger@swisstopo.ch&quot;/&gt;&lt;Field Name=&quot;Unterschrift&quot; Value=&quot;%Signatures%\ket.color.700.300.jpg&quot;/&gt;&lt;/DocProp&gt;&lt;DocProp UID=&quot;2012050214022991838588&quot; EntryUID=&quot;2016080811063925601299&quot;&gt;&lt;Field Name=&quot;IDName&quot; Value=&quot;Kellenberger&quot;/&gt;&lt;Field Name=&quot;Title&quot; Value=&quot;Dr.&quot;/&gt;&lt;/DocProp&gt;&lt;DocProp UID=&quot;2012050214391437903133&quot; EntryUID=&quot;2003121817293296325874&quot;&gt;&lt;Field Name=&quot;IDName&quot; Value=&quot;(Leer)&quot;/&gt;&lt;Field Name=&quot;Title&quot; Value=&quot;&quot;/&gt;&lt;/DocProp&gt;&lt;DocProp UID=&quot;2012032714410047565410&quot; EntryUID=&quot;2012041216370177292584&quot;&gt;&lt;Field Name=&quot;IDName&quot; Value=&quot;Ressortleiter&quot;/&gt;&lt;Field Name=&quot;Function&quot; Value=&quot;Head of Department&quot;/&gt;&lt;/DocProp&gt;&lt;DocProp UID=&quot;2012032715011859045040&quot; EntryUID=&quot;2003121817293296325874&quot;&gt;&lt;Field Name=&quot;IDName&quot; Value=&quot;(Leer)&quot;/&gt;&lt;Field Name=&quot;Function&quot; Value=&quot;&quot;/&gt;&lt;/DocProp&gt;&lt;DocProp UID=&quot;2002122010583847234010578&quot; EntryUID=&quot;210715913224222221674161161162444190103250&quot;&gt;&lt;Field Name=&quot;IDName&quot; Value=&quot;Kellenberger Tobias swisstopo&quot;/&gt;&lt;Field Name=&quot;FullName&quot; Value=&quot;Tobias Kellenberger&quot;/&gt;&lt;Field Name=&quot;Kuerzel&quot; Value=&quot;ket&quot;/&gt;&lt;Field Name=&quot;Funktion&quot; Value=&quot;&quot;/&gt;&lt;Field Name=&quot;Telefon&quot; Value=&quot;+41 58 469 03 09&quot;/&gt;&lt;Field Name=&quot;Mobile&quot; Value=&quot;&quot;/&gt;&lt;Field Name=&quot;Telefax&quot; Value=&quot;+41 58 469 04 59&quot;/&gt;&lt;Field Name=&quot;Email&quot; Value=&quot;tobias.kellenberger@swisstopo.ch&quot;/&gt;&lt;Field Name=&quot;Unterschrift&quot; Value=&quot;%Signatures%\ket.color.700.300.jpg&quot;/&gt;&lt;/DocProp&gt;&lt;DocProp UID=&quot;2003061115381095709037&quot; EntryUID=&quot;2003121817293296325874&quot;&gt;&lt;Field Name=&quot;IDName&quot; Value=&quot;(Leer)&quot;/&gt;&lt;Field Name=&quot;FullName&quot; Value=&quot;&quot;/&gt;&lt;Field Name=&quot;Kuerzel&quot; Value=&quot;&quot;/&gt;&lt;Field Name=&quot;Funktion&quot; Value=&quot;&quot;/&gt;&lt;Field Name=&quot;Telefon&quot; Value=&quot;&quot;/&gt;&lt;Field Name=&quot;Mobile&quot; Value=&quot;&quot;/&gt;&lt;Field Name=&quot;Telefax&quot; Value=&quot;&quot;/&gt;&lt;Field Name=&quot;Email&quot; Value=&quot;&quot;/&gt;&lt;Field Name=&quot;Unterschrift&quot; Value=&quot;&quot;/&gt;&lt;/DocProp&gt;&lt;DocProp UID=&quot;2012032113202439234081&quot; EntryUID=&quot;2003121817293296325874&quot;&gt;&lt;Field Name=&quot;IDName&quot; Value=&quot;(Leer)&quot;/&gt;&lt;Field Name=&quot;AdditionalLogo1&quot; Value=&quot;&quot;/&gt;&lt;/DocProp&gt;&lt;DocProp UID=&quot;2004112217333376588294&quot; EntryUID=&quot;2004123010144120300001&quot;&gt;&lt;Field UID=&quot;2011973463486587459834&quot; Name=&quot;PresentationTitle&quot; Value=&quot;NMCA Challenges in Crowdsourcing and VGI - swisstopo&quot;/&gt;&lt;Field UID=&quot;2011349845823498345623&quot; Name=&quot;PresentationSubTitle&quot; Value=&quot;Crowdsourcing in National Mapping&quot;/&gt;&lt;Field UID=&quot;2013061909354053226146&quot; Name=&quot;PresentationDate&quot; Value=&quot;April, 3rd-4th 2017&quot;/&gt;&lt;Field UID=&quot;2013061911445310340786&quot; Name=&quot;PresentationAnlass&quot; Value=&quot;Crowdsourcing in National Mapping 2017&quot;/&gt;&lt;Field UID=&quot;2013061910014076114071&quot; Name=&quot;PresentationReferent1&quot; Value=&quot;Tobias Kellenberger&quot;/&gt;&lt;Field UID=&quot;2013061910014850085567&quot; Name=&quot;PresentationReferent2&quot; Value=&quot;&quot;/&gt;&lt;/DocProp&gt;&lt;/DocProps&gt;&#10;"/>
</p:tagLst>
</file>

<file path=ppt/tags/tag10.xml><?xml version="1.0" encoding="utf-8"?>
<p:tagLst xmlns:a="http://schemas.openxmlformats.org/drawingml/2006/main" xmlns:r="http://schemas.openxmlformats.org/officeDocument/2006/relationships" xmlns:p="http://schemas.openxmlformats.org/presentationml/2006/main">
  <p:tag name="OFFICATWORKEXPRESSIONTAG" val="Click to edit Master title style"/>
</p:tagLst>
</file>

<file path=ppt/tags/tag11.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10;Second level&#10;Third level&#10;Fourth level&#10;Fifth level"/>
</p:tagLst>
</file>

<file path=ppt/tags/tag12.xml><?xml version="1.0" encoding="utf-8"?>
<p:tagLst xmlns:a="http://schemas.openxmlformats.org/drawingml/2006/main" xmlns:r="http://schemas.openxmlformats.org/officeDocument/2006/relationships" xmlns:p="http://schemas.openxmlformats.org/presentationml/2006/main">
  <p:tag name="OFFICATWORKEXPRESSIONTAG" val="‹#›"/>
</p:tagLst>
</file>

<file path=ppt/tags/tag13.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resentationAnlass&quot;)]]&#10;[[GetMasterPropertyValue(&quot;CustomField&quot;, &quot;PresentationDate&quot;)]]"/>
</p:tagLst>
</file>

<file path=ppt/tags/tag14.xml><?xml version="1.0" encoding="utf-8"?>
<p:tagLst xmlns:a="http://schemas.openxmlformats.org/drawingml/2006/main" xmlns:r="http://schemas.openxmlformats.org/officeDocument/2006/relationships" xmlns:p="http://schemas.openxmlformats.org/presentationml/2006/main">
  <p:tag name="OFFICATWORKEXPRESSIONTAG" val="[[GetMasterPropertyValue(&quot;Organisation&quot;, &quot;AmtZ1&quot;)]]&#10;"/>
</p:tagLst>
</file>

<file path=ppt/tags/tag15.xml><?xml version="1.0" encoding="utf-8"?>
<p:tagLst xmlns:a="http://schemas.openxmlformats.org/drawingml/2006/main" xmlns:r="http://schemas.openxmlformats.org/officeDocument/2006/relationships" xmlns:p="http://schemas.openxmlformats.org/presentationml/2006/main">
  <p:tag name="OFFICATWORKEXPRESSIONTAG" val="&#10;[[GetMasterPropertyValue(&quot;Organisation&quot;, &quot;ProzessZ1&quot;)]]"/>
</p:tagLst>
</file>

<file path=ppt/tags/tag16.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17.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18.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swissTLM3DThe topographic landscape model of Switzerland"/>
</p:tagLst>
</file>

<file path=ppt/tags/tag19.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13"/>
</p:tagLst>
</file>

<file path=ppt/tags/tag2.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20.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21.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22.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23.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24.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swissTLM3D current state of buildup"/>
</p:tagLst>
</file>

<file path=ppt/tags/tag25.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2"/>
</p:tagLst>
</file>

<file path=ppt/tags/tag26.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roads and paths&#10;"/>
</p:tagLst>
</file>

<file path=ppt/tags/tag27.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public transportation&#10;"/>
</p:tagLst>
</file>

<file path=ppt/tags/tag28.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buildings&#10;"/>
</p:tagLst>
</file>

<file path=ppt/tags/tag29.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administrative boundaries&#10;"/>
</p:tagLst>
</file>

<file path=ppt/tags/tag3.xml><?xml version="1.0" encoding="utf-8"?>
<p:tagLst xmlns:a="http://schemas.openxmlformats.org/drawingml/2006/main" xmlns:r="http://schemas.openxmlformats.org/officeDocument/2006/relationships" xmlns:p="http://schemas.openxmlformats.org/presentationml/2006/main">
  <p:tag name="OFFICATWORKEXPRESSIONTAG" val="Textmasterformat bearbeiten&#10;Zweite Ebene&#10;Dritte Ebene&#10;Vierte Ebene&#10;Fünfte Ebene"/>
</p:tagLst>
</file>

<file path=ppt/tags/tag30.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names&#10;"/>
</p:tagLst>
</file>

<file path=ppt/tags/tag31.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single objects&#10;"/>
</p:tagLst>
</file>

<file path=ppt/tags/tag32.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DEM&#10;"/>
</p:tagLst>
</file>

<file path=ppt/tags/tag33.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areals &#10;"/>
</p:tagLst>
</file>

<file path=ppt/tags/tag34.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land cover&#10;"/>
</p:tagLst>
</file>

<file path=ppt/tags/tag35.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waters&#10;"/>
</p:tagLst>
</file>

<file path=ppt/tags/tag36.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37.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38.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39.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4.xml><?xml version="1.0" encoding="utf-8"?>
<p:tagLst xmlns:a="http://schemas.openxmlformats.org/drawingml/2006/main" xmlns:r="http://schemas.openxmlformats.org/officeDocument/2006/relationships" xmlns:p="http://schemas.openxmlformats.org/presentationml/2006/main">
  <p:tag name="OFFICATWORKEXPRESSIONTAG" val="‹#›"/>
</p:tagLst>
</file>

<file path=ppt/tags/tag40.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41.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42.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43.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44.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45.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46.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 2019"/>
</p:tagLst>
</file>

<file path=ppt/tags/tag47.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 2019"/>
</p:tagLst>
</file>

<file path=ppt/tags/tag48.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 2019"/>
</p:tagLst>
</file>

<file path=ppt/tags/tag49.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 2017"/>
</p:tagLst>
</file>

<file path=ppt/tags/tag5.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resentationTitle&quot;)]]"/>
</p:tagLst>
</file>

<file path=ppt/tags/tag50.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
</p:tagLst>
</file>

<file path=ppt/tags/tag51.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
</p:tagLst>
</file>

<file path=ppt/tags/tag52.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
</p:tagLst>
</file>

<file path=ppt/tags/tag53.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
</p:tagLst>
</file>

<file path=ppt/tags/tag54.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
</p:tagLst>
</file>

<file path=ppt/tags/tag55.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
</p:tagLst>
</file>

<file path=ppt/tags/tag56.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Dufour map 1854new names and position added by customer"/>
</p:tagLst>
</file>

<file path=ppt/tags/tag57.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58.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59.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6.xml><?xml version="1.0" encoding="utf-8"?>
<p:tagLst xmlns:a="http://schemas.openxmlformats.org/drawingml/2006/main" xmlns:r="http://schemas.openxmlformats.org/officeDocument/2006/relationships" xmlns:p="http://schemas.openxmlformats.org/presentationml/2006/main">
  <p:tag name="OFFICATWORKEXPRESSIONTAG" val="[[IF (GetMasterPropertyValue(&quot;CustomField&quot;, &quot;PresentationSubTitle&quot;)=&quot;&quot;, &quot;&quot;, GetMasterPropertyValue(&quot;CustomField&quot;, &quot;PresentationSubTitle&quot;) &amp; &quot; / &quot;)]][[GetMasterPropertyValue(&quot;CustomField&quot;, &quot;PresentationDate&quot;)]]"/>
</p:tagLst>
</file>

<file path=ppt/tags/tag60.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61.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62.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63.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Incoming surface mail"/>
</p:tagLst>
</file>

<file path=ppt/tags/tag64.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65.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66.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Incoming online mails"/>
</p:tagLst>
</file>

<file path=ppt/tags/tag67.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Gesendet: Dienstag, 3. Januar 2017 18:32An: _swisstopo-webgis &lt;webgis@swisstopo.ch&gt;Betreff: Namen auf der Karte&#10; &#10;Habe eben festgestellt, dass in der Gemeinde Fischenthal plötzlich zwei Gehöfte mit dem Namen Waldsberg in der neuen Karte sind.&#10;Waldsberg ist aber nur  bei Koordinate 2’713’448 / 1’245’874&#10; &#10;Euer zweites Waldsberg mit den Koordinaten 2’715’355 / 1’245’499 hiess und heisst bei uns immer noch Waldberg&#10; &#10;Wieso werden plötzlich so viele Namen einfach geändert oder weggelassen? &#10; &#10;Mit freundlichen Grüssen von einer Verehrerin Ihrer sonst vorzüglichen Kartenwerke&#10;-----------------------------------------------------------------------------------------------------------------------&#10;Gesendet: Sonntag, 15. Januar 2017 17:21&#10;An: NNNNNNNNNNNNNNNNNN swisstopo &lt;NNNN.NNN@swisstopo.ch&gt;&#10;Betreff: cartes nationales&#10;&#10;Bonjour et bonne année&#10;&#10;Je vous remercie pour les adresses que vous m'avez communiquées fin octobre. j'ai maintenant toute la Suisse à 400 pixels par kilomètre et je maitrise bien les agrandissements sur votre site pour des recherches de toponymes. Cependant  les hydronymes me posent des problèmes car des mots comme tobel ne figurent pas dans mon petit dictionnaire allemand-français.&#10;&#10;Existerait-il un glossaire chez SwissTopo, le dictionnaire historique de la Suisse est surtout historique&#10;&#10;Grand merci pour votre réponse.&#10;&#10;Cordialement&#10;---------------------------------------------------------------------------------------------------------------------------------&#10;Gesendet: Montag, 6. Februar 2017 09:24An: _swisstopo-Revisionsdienst &lt;Revisionsdienst@swisstopo.ch&gt;Betreff: WG: Fragen zur neuen Landeskarte 1:25'000&#10;&#10;Sehr geehrte Damen und Herren,&#10; &#10;ich habe vor etwa 3 Wochen (14.1.) folgenden Kommentar und Korrektur-&#10;hinweis auf map.geo.admin.ch eingegeben, aber bisher keine Antwort&#10;erhalten. Dass die Korrektur ein paar Tage dauert ist verständlich. Mich&#10;würde aber schon noch Ihre Stellungnahme zu den anderen Fragen&#10;interessieren.&#10; &#10;Mit freundlichen Grüssen&#10;--------------------------------------------------------------------------------------------------------------------------------------------&#10;Gesendet: Donnerstag, 12. Januar 2017 09:46&#10;An: _swisstopo-Info &lt;Info@swisstopo.ch&gt;&#10;Betreff: Frage betr. Geographie und Namensgebung&#10; &#10;Grüezi,&#10; &#10;Beim Kartenstudium habe ich eine interessante Entdeckung gemacht. Normalerweise trägt ein Gipfel in unmittelbarer Umgebung eines Tals denselben Namen wie das Tal hat. Beim Piz Sampuoir resp. Val Sampuoir ist das nicht der Fall. Das Val Sampuoir liegt bei Samnaun, der Piz Sampuoir hingegen an der Nationalparkgrenze zwischen Ofenpass und Ardez.&#10; &#10;Kann mir jemand erläutern woher das kommt? Mich dünkt das ziemlich interessant und spannend.&#10; &#10;Freundliche Grüsse,&#10;------------------------------------------------------------------------------------------------&#10;&#10;&#10;"/>
</p:tagLst>
</file>

<file path=ppt/tags/tag68.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Alter Revisionsdienst"/>
</p:tagLst>
</file>

<file path=ppt/tags/tag69.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7.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resentationReferent1&quot;)]]&#10;[[GetMasterPropertyValue(&quot;CustomField&quot;, &quot;PresentationReferent2&quot;)]]"/>
</p:tagLst>
</file>

<file path=ppt/tags/tag70.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Map.geo.admin.ch"/>
</p:tagLst>
</file>

<file path=ppt/tags/tag71.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72.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Annual statistics"/>
</p:tagLst>
</file>

<file path=ppt/tags/tag73.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74.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75.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76.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77.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WorkflowSPOC  FME  TOPGIS  cron / FME  geojson"/>
</p:tagLst>
</file>

<file path=ppt/tags/tag78.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79.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Public revision service with iframeswisstopo website"/>
</p:tagLst>
</file>

<file path=ppt/tags/tag8.xml><?xml version="1.0" encoding="utf-8"?>
<p:tagLst xmlns:a="http://schemas.openxmlformats.org/drawingml/2006/main" xmlns:r="http://schemas.openxmlformats.org/officeDocument/2006/relationships" xmlns:p="http://schemas.openxmlformats.org/presentationml/2006/main">
  <p:tag name="OFFICATWORKEXPRESSIONTAG" val="&#10;[[GetMasterPropertyValue(&quot;Organisation&quot;, &quot;AmtZ1&quot;)]]&#10;"/>
</p:tagLst>
</file>

<file path=ppt/tags/tag80.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81.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VGI as hints  (harvesting data)"/>
</p:tagLst>
</file>

<file path=ppt/tags/tag82.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83.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84.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85.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86.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87.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88.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89.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The A4C4 quality requirements by swisstopo:for Geodata (swissTLM3D) "/>
</p:tagLst>
</file>

<file path=ppt/tags/tag9.xml><?xml version="1.0" encoding="utf-8"?>
<p:tagLst xmlns:a="http://schemas.openxmlformats.org/drawingml/2006/main" xmlns:r="http://schemas.openxmlformats.org/officeDocument/2006/relationships" xmlns:p="http://schemas.openxmlformats.org/presentationml/2006/main">
  <p:tag name="OFFICATWORKEXPRESSIONTAG" val="[[GetMasterPropertyValue(&quot;Organisation&quot;, &quot;DepartementsbereichZ1&quot;)]]&#10;&#10;[[GetMasterPropertyValue(&quot;Organisation&quot;, &quot;ProzessZ1&quot;)]]"/>
</p:tagLst>
</file>

<file path=ppt/tags/tag90.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Authority   (data source, production)&#10;Accuracy  (precision)&#10;Availability  (data access)&#10;Actuality  (date of data specific survey)&#10;Completeness (steered by surveying rules)&#10;Coverage  (nationwide homogeneity, not hotspots)&#10;Consistency  (data contradictoriness and coherence )&#10;Correctness  (comparison model &lt;-&gt; landscape)"/>
</p:tagLst>
</file>

<file path=ppt/tags/tag91.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16"/>
</p:tagLst>
</file>

<file path=ppt/tags/tag92.xml><?xml version="1.0" encoding="utf-8"?>
<p:tagLst xmlns:a="http://schemas.openxmlformats.org/drawingml/2006/main" xmlns:r="http://schemas.openxmlformats.org/officeDocument/2006/relationships" xmlns:p="http://schemas.openxmlformats.org/presentationml/2006/main">
  <p:tag name="OFFICEATWORKSHAPETHEMENAME" val="Swisstopo16_9.thmx"/>
</p:tagLst>
</file>

<file path=ppt/tags/tag93.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The A4C4 quality requirements by swisstopo:for Geodata (swissTLM3D) "/>
</p:tagLst>
</file>

<file path=ppt/tags/tag94.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Authority   (data source, production)&#10;Accuracy  (precision)&#10;Availability  (data access)&#10;Actuality  (date of data specific survey)&#10;Completeness (steered by surveying rules)&#10;Coverage  (nationwide homogeneity, not hotspots)&#10;Consistency  (data contradictoriness and coherence )&#10;Correctness  (comparison model &lt;-&gt; landscape)"/>
</p:tagLst>
</file>

<file path=ppt/tags/tag95.xml><?xml version="1.0" encoding="utf-8"?>
<p:tagLst xmlns:a="http://schemas.openxmlformats.org/drawingml/2006/main" xmlns:r="http://schemas.openxmlformats.org/officeDocument/2006/relationships" xmlns:p="http://schemas.openxmlformats.org/presentationml/2006/main">
  <p:tag name="OFFICEATWORKSHAPETHEMENAME" val="Swisstopo16_9.thmx"/>
  <p:tag name="OFFICATWORKEXPRESSIONTAG" val="16"/>
</p:tagLst>
</file>

<file path=ppt/theme/theme1.xml><?xml version="1.0" encoding="utf-8"?>
<a:theme xmlns:a="http://schemas.openxmlformats.org/drawingml/2006/main" name="Swisstopo16_9">
  <a:themeElements>
    <a:clrScheme name="swisstopo">
      <a:dk1>
        <a:srgbClr val="000000"/>
      </a:dk1>
      <a:lt1>
        <a:srgbClr val="FFFFFF"/>
      </a:lt1>
      <a:dk2>
        <a:srgbClr val="9C9E9F"/>
      </a:dk2>
      <a:lt2>
        <a:srgbClr val="FFFFFF"/>
      </a:lt2>
      <a:accent1>
        <a:srgbClr val="C7987B"/>
      </a:accent1>
      <a:accent2>
        <a:srgbClr val="53D6FF"/>
      </a:accent2>
      <a:accent3>
        <a:srgbClr val="FFD847"/>
      </a:accent3>
      <a:accent4>
        <a:srgbClr val="7AD547"/>
      </a:accent4>
      <a:accent5>
        <a:srgbClr val="FF4F4F"/>
      </a:accent5>
      <a:accent6>
        <a:srgbClr val="F2A27E"/>
      </a:accent6>
      <a:hlink>
        <a:srgbClr val="ED73AA"/>
      </a:hlink>
      <a:folHlink>
        <a:srgbClr val="A3ABD1"/>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DesignTheme>Swisstopo16_9.thmx</DesignTheme>
</file>

<file path=customXml/itemProps1.xml><?xml version="1.0" encoding="utf-8"?>
<ds:datastoreItem xmlns:ds="http://schemas.openxmlformats.org/officeDocument/2006/customXml" ds:itemID="{9FD0AE5F-0498-4839-8972-A836B6531795}">
  <ds:schemaRefs/>
</ds:datastoreItem>
</file>

<file path=docProps/app.xml><?xml version="1.0" encoding="utf-8"?>
<Properties xmlns="http://schemas.openxmlformats.org/officeDocument/2006/extended-properties" xmlns:vt="http://schemas.openxmlformats.org/officeDocument/2006/docPropsVTypes">
  <Template>Swisstopo16_9</Template>
  <TotalTime>0</TotalTime>
  <Words>714</Words>
  <Application>Microsoft Office PowerPoint</Application>
  <PresentationFormat>On-screen Show (16:9)</PresentationFormat>
  <Paragraphs>241</Paragraphs>
  <Slides>33</Slides>
  <Notes>7</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Wingdings</vt:lpstr>
      <vt:lpstr>Swisstopo16_9</vt:lpstr>
      <vt:lpstr>PowerPoint Presentation</vt:lpstr>
      <vt:lpstr>VGI and crowd sourced data</vt:lpstr>
      <vt:lpstr>swissTLM3D The 3D topographic landscape model of Switzerland</vt:lpstr>
      <vt:lpstr>swissTLM3D</vt:lpstr>
      <vt:lpstr>Maps of Switzerland</vt:lpstr>
      <vt:lpstr>Customer feedback</vt:lpstr>
      <vt:lpstr>Dufour map 1854 new names and position added by customer</vt:lpstr>
      <vt:lpstr>Incoming surface mail</vt:lpstr>
      <vt:lpstr>Incoming online messages (email)</vt:lpstr>
      <vt:lpstr>Revision service release 2009</vt:lpstr>
      <vt:lpstr>Revision Web Service</vt:lpstr>
      <vt:lpstr>Release 2015 map.geo.admin.ch</vt:lpstr>
      <vt:lpstr>Annual statistics map.revisions.admin.ch</vt:lpstr>
      <vt:lpstr>Revision Workflow – Central Revision Layer</vt:lpstr>
      <vt:lpstr>Production Tools</vt:lpstr>
      <vt:lpstr>Production Tools</vt:lpstr>
      <vt:lpstr>Workflow 2017 SPOC  FME  TOPGIS  cron / FME  geojson</vt:lpstr>
      <vt:lpstr>Workflow and experience</vt:lpstr>
      <vt:lpstr>Release May 2017: map.geo.admin.ch</vt:lpstr>
      <vt:lpstr>VGI as hints  (harvesting data)</vt:lpstr>
      <vt:lpstr>VGI as a public relation instrument </vt:lpstr>
      <vt:lpstr>2016 Treasure hunt : animal names</vt:lpstr>
      <vt:lpstr>Is this all in crowdsourcing for swisstopo?</vt:lpstr>
      <vt:lpstr>The A4C4 quality requirements by swisstopo: for Geodata (swissTLM3D) </vt:lpstr>
      <vt:lpstr>Consequences out of A4C4 quality requirements to VGI  data acquisition</vt:lpstr>
      <vt:lpstr>Consequences out of A4C4 quality requirements to VGI  data acquisition</vt:lpstr>
      <vt:lpstr>Consequences out of A4C4 quality requirements to VGI  data acquisition</vt:lpstr>
      <vt:lpstr>Consequences out of A4C4 quality requirements to VGI  data acquisition</vt:lpstr>
      <vt:lpstr>Consequences out of A4C4 quality requirements to VGI  data acquisition</vt:lpstr>
      <vt:lpstr>Consequences out of A4C4 quality requirements to VGI  data acquisition</vt:lpstr>
      <vt:lpstr>Consequences out of A4C4 quality requirements to VGI  data acquisition</vt:lpstr>
      <vt:lpstr>Consequences out of A4C4 quality requirements to VGI  data acquisition</vt:lpstr>
      <vt:lpstr>Is this all in crowdsourcing / VGI for swisstopo?</vt:lpstr>
    </vt:vector>
  </TitlesOfParts>
  <Company>officeatwork AG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Kellenberger Tobias swisstopo</dc:creator>
  <cp:lastModifiedBy>Kellenberger Tobias swisstopo</cp:lastModifiedBy>
  <cp:revision>68</cp:revision>
  <dcterms:created xsi:type="dcterms:W3CDTF">2012-02-21T08:30:32Z</dcterms:created>
  <dcterms:modified xsi:type="dcterms:W3CDTF">2017-04-04T06:16:08Z</dcterms:modified>
</cp:coreProperties>
</file>