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49"/>
  </p:sldMasterIdLst>
  <p:notesMasterIdLst>
    <p:notesMasterId r:id="rId189"/>
  </p:notesMasterIdLst>
  <p:sldIdLst>
    <p:sldId id="327" r:id="rId150"/>
    <p:sldId id="341" r:id="rId151"/>
    <p:sldId id="340" r:id="rId152"/>
    <p:sldId id="344" r:id="rId153"/>
    <p:sldId id="345" r:id="rId154"/>
    <p:sldId id="347" r:id="rId155"/>
    <p:sldId id="278" r:id="rId156"/>
    <p:sldId id="349" r:id="rId157"/>
    <p:sldId id="385" r:id="rId158"/>
    <p:sldId id="290" r:id="rId159"/>
    <p:sldId id="350" r:id="rId160"/>
    <p:sldId id="352" r:id="rId161"/>
    <p:sldId id="387" r:id="rId162"/>
    <p:sldId id="354" r:id="rId163"/>
    <p:sldId id="364" r:id="rId164"/>
    <p:sldId id="365" r:id="rId165"/>
    <p:sldId id="367" r:id="rId166"/>
    <p:sldId id="368" r:id="rId167"/>
    <p:sldId id="370" r:id="rId168"/>
    <p:sldId id="388" r:id="rId169"/>
    <p:sldId id="372" r:id="rId170"/>
    <p:sldId id="374" r:id="rId171"/>
    <p:sldId id="373" r:id="rId172"/>
    <p:sldId id="375" r:id="rId173"/>
    <p:sldId id="376" r:id="rId174"/>
    <p:sldId id="377" r:id="rId175"/>
    <p:sldId id="389" r:id="rId176"/>
    <p:sldId id="378" r:id="rId177"/>
    <p:sldId id="379" r:id="rId178"/>
    <p:sldId id="355" r:id="rId179"/>
    <p:sldId id="322" r:id="rId180"/>
    <p:sldId id="380" r:id="rId181"/>
    <p:sldId id="382" r:id="rId182"/>
    <p:sldId id="383" r:id="rId183"/>
    <p:sldId id="384" r:id="rId184"/>
    <p:sldId id="357" r:id="rId185"/>
    <p:sldId id="338" r:id="rId186"/>
    <p:sldId id="358" r:id="rId187"/>
    <p:sldId id="359" r:id="rId1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7570B3"/>
    <a:srgbClr val="D95F02"/>
    <a:srgbClr val="1C9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2" autoAdjust="0"/>
    <p:restoredTop sz="80215" autoAdjust="0"/>
  </p:normalViewPr>
  <p:slideViewPr>
    <p:cSldViewPr snapToGrid="0">
      <p:cViewPr varScale="1">
        <p:scale>
          <a:sx n="68" d="100"/>
          <a:sy n="68" d="100"/>
        </p:scale>
        <p:origin x="907"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customXml" Target="../customXml/item84.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38" Type="http://schemas.openxmlformats.org/officeDocument/2006/relationships/customXml" Target="../customXml/item138.xml"/><Relationship Id="rId154" Type="http://schemas.openxmlformats.org/officeDocument/2006/relationships/slide" Target="slides/slide5.xml"/><Relationship Id="rId159" Type="http://schemas.openxmlformats.org/officeDocument/2006/relationships/slide" Target="slides/slide10.xml"/><Relationship Id="rId175" Type="http://schemas.openxmlformats.org/officeDocument/2006/relationships/slide" Target="slides/slide26.xml"/><Relationship Id="rId170" Type="http://schemas.openxmlformats.org/officeDocument/2006/relationships/slide" Target="slides/slide21.xml"/><Relationship Id="rId191" Type="http://schemas.openxmlformats.org/officeDocument/2006/relationships/viewProps" Target="viewProps.xml"/><Relationship Id="rId16" Type="http://schemas.openxmlformats.org/officeDocument/2006/relationships/customXml" Target="../customXml/item16.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28" Type="http://schemas.openxmlformats.org/officeDocument/2006/relationships/customXml" Target="../customXml/item128.xml"/><Relationship Id="rId144" Type="http://schemas.openxmlformats.org/officeDocument/2006/relationships/customXml" Target="../customXml/item144.xml"/><Relationship Id="rId149" Type="http://schemas.openxmlformats.org/officeDocument/2006/relationships/slideMaster" Target="slideMasters/slideMaster1.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 Target="slides/slide11.xml"/><Relationship Id="rId165" Type="http://schemas.openxmlformats.org/officeDocument/2006/relationships/slide" Target="slides/slide16.xml"/><Relationship Id="rId181" Type="http://schemas.openxmlformats.org/officeDocument/2006/relationships/slide" Target="slides/slide32.xml"/><Relationship Id="rId186" Type="http://schemas.openxmlformats.org/officeDocument/2006/relationships/slide" Target="slides/slide37.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customXml" Target="../customXml/item118.xml"/><Relationship Id="rId134" Type="http://schemas.openxmlformats.org/officeDocument/2006/relationships/customXml" Target="../customXml/item134.xml"/><Relationship Id="rId139" Type="http://schemas.openxmlformats.org/officeDocument/2006/relationships/customXml" Target="../customXml/item139.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slide" Target="slides/slide1.xml"/><Relationship Id="rId155" Type="http://schemas.openxmlformats.org/officeDocument/2006/relationships/slide" Target="slides/slide6.xml"/><Relationship Id="rId171" Type="http://schemas.openxmlformats.org/officeDocument/2006/relationships/slide" Target="slides/slide22.xml"/><Relationship Id="rId176" Type="http://schemas.openxmlformats.org/officeDocument/2006/relationships/slide" Target="slides/slide27.xml"/><Relationship Id="rId192" Type="http://schemas.openxmlformats.org/officeDocument/2006/relationships/theme" Target="theme/theme1.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customXml" Target="../customXml/item124.xml"/><Relationship Id="rId129" Type="http://schemas.openxmlformats.org/officeDocument/2006/relationships/customXml" Target="../customXml/item129.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customXml" Target="../customXml/item140.xml"/><Relationship Id="rId145" Type="http://schemas.openxmlformats.org/officeDocument/2006/relationships/customXml" Target="../customXml/item145.xml"/><Relationship Id="rId161" Type="http://schemas.openxmlformats.org/officeDocument/2006/relationships/slide" Target="slides/slide12.xml"/><Relationship Id="rId166" Type="http://schemas.openxmlformats.org/officeDocument/2006/relationships/slide" Target="slides/slide17.xml"/><Relationship Id="rId182" Type="http://schemas.openxmlformats.org/officeDocument/2006/relationships/slide" Target="slides/slide33.xml"/><Relationship Id="rId187"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customXml" Target="../customXml/item130.xml"/><Relationship Id="rId135" Type="http://schemas.openxmlformats.org/officeDocument/2006/relationships/customXml" Target="../customXml/item135.xml"/><Relationship Id="rId151" Type="http://schemas.openxmlformats.org/officeDocument/2006/relationships/slide" Target="slides/slide2.xml"/><Relationship Id="rId156" Type="http://schemas.openxmlformats.org/officeDocument/2006/relationships/slide" Target="slides/slide7.xml"/><Relationship Id="rId177" Type="http://schemas.openxmlformats.org/officeDocument/2006/relationships/slide" Target="slides/slide28.xml"/><Relationship Id="rId172" Type="http://schemas.openxmlformats.org/officeDocument/2006/relationships/slide" Target="slides/slide23.xml"/><Relationship Id="rId193" Type="http://schemas.openxmlformats.org/officeDocument/2006/relationships/tableStyles" Target="tableStyle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customXml" Target="../customXml/item125.xml"/><Relationship Id="rId141" Type="http://schemas.openxmlformats.org/officeDocument/2006/relationships/customXml" Target="../customXml/item141.xml"/><Relationship Id="rId146" Type="http://schemas.openxmlformats.org/officeDocument/2006/relationships/customXml" Target="../customXml/item146.xml"/><Relationship Id="rId167" Type="http://schemas.openxmlformats.org/officeDocument/2006/relationships/slide" Target="slides/slide18.xml"/><Relationship Id="rId188" Type="http://schemas.openxmlformats.org/officeDocument/2006/relationships/slide" Target="slides/slide39.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13.xml"/><Relationship Id="rId183" Type="http://schemas.openxmlformats.org/officeDocument/2006/relationships/slide" Target="slides/slide34.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slide" Target="slides/slide8.xml"/><Relationship Id="rId178" Type="http://schemas.openxmlformats.org/officeDocument/2006/relationships/slide" Target="slides/slide29.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3.xml"/><Relationship Id="rId173" Type="http://schemas.openxmlformats.org/officeDocument/2006/relationships/slide" Target="slides/slide24.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slide" Target="slides/slide19.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slide" Target="slides/slide14.xml"/><Relationship Id="rId184" Type="http://schemas.openxmlformats.org/officeDocument/2006/relationships/slide" Target="slides/slide35.xml"/><Relationship Id="rId189"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slide" Target="slides/slide9.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slide" Target="slides/slide4.xml"/><Relationship Id="rId174" Type="http://schemas.openxmlformats.org/officeDocument/2006/relationships/slide" Target="slides/slide25.xml"/><Relationship Id="rId179" Type="http://schemas.openxmlformats.org/officeDocument/2006/relationships/slide" Target="slides/slide30.xml"/><Relationship Id="rId190" Type="http://schemas.openxmlformats.org/officeDocument/2006/relationships/presProps" Target="presProps.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slide" Target="slides/slide15.xml"/><Relationship Id="rId169" Type="http://schemas.openxmlformats.org/officeDocument/2006/relationships/slide" Target="slides/slide20.xml"/><Relationship Id="rId185" Type="http://schemas.openxmlformats.org/officeDocument/2006/relationships/slide" Target="slides/slide36.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31.xml"/><Relationship Id="rId26" Type="http://schemas.openxmlformats.org/officeDocument/2006/relationships/customXml" Target="../customXml/item26.xml"/></Relationships>
</file>

<file path=ppt/charts/_rels/chart1.xml.rels><?xml version="1.0" encoding="UTF-8" standalone="yes"?>
<Relationships xmlns="http://schemas.openxmlformats.org/package/2006/relationships"><Relationship Id="rId3" Type="http://schemas.openxmlformats.org/officeDocument/2006/relationships/oleObject" Target="file:///\\fs.geo.uzh.ch\azamb\UZH\PlaceBasedMap\Flickr\files\output\viewshedAnalysis\placeDescriptions\popularitiesStatistics\tagPopularitieshydeparkelement_79_statistics.txt"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Coefficient of Variation</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Sheet2!$B$1</c:f>
              <c:strCache>
                <c:ptCount val="1"/>
                <c:pt idx="0">
                  <c:v>CV</c:v>
                </c:pt>
              </c:strCache>
            </c:strRef>
          </c:tx>
          <c:spPr>
            <a:solidFill>
              <a:schemeClr val="accent1"/>
            </a:solidFill>
            <a:ln>
              <a:noFill/>
            </a:ln>
            <a:effectLst/>
          </c:spPr>
          <c:invertIfNegative val="0"/>
          <c:cat>
            <c:strRef>
              <c:f>Sheet2!$A$2:$A$230</c:f>
              <c:strCache>
                <c:ptCount val="229"/>
                <c:pt idx="0">
                  <c:v>colleg</c:v>
                </c:pt>
                <c:pt idx="1">
                  <c:v>zoo</c:v>
                </c:pt>
                <c:pt idx="2">
                  <c:v>univers</c:v>
                </c:pt>
                <c:pt idx="3">
                  <c:v>dock</c:v>
                </c:pt>
                <c:pt idx="4">
                  <c:v>castl</c:v>
                </c:pt>
                <c:pt idx="5">
                  <c:v>garag</c:v>
                </c:pt>
                <c:pt idx="6">
                  <c:v>uni</c:v>
                </c:pt>
                <c:pt idx="7">
                  <c:v>hostel</c:v>
                </c:pt>
                <c:pt idx="8">
                  <c:v>badg</c:v>
                </c:pt>
                <c:pt idx="9">
                  <c:v>bell</c:v>
                </c:pt>
                <c:pt idx="10">
                  <c:v>ship</c:v>
                </c:pt>
                <c:pt idx="11">
                  <c:v>studio</c:v>
                </c:pt>
                <c:pt idx="12">
                  <c:v>cemeteri</c:v>
                </c:pt>
                <c:pt idx="13">
                  <c:v>ei</c:v>
                </c:pt>
                <c:pt idx="14">
                  <c:v>mud</c:v>
                </c:pt>
                <c:pt idx="15">
                  <c:v>lock</c:v>
                </c:pt>
                <c:pt idx="16">
                  <c:v>graffiti</c:v>
                </c:pt>
                <c:pt idx="17">
                  <c:v>stencil</c:v>
                </c:pt>
                <c:pt idx="18">
                  <c:v>aircraft</c:v>
                </c:pt>
                <c:pt idx="19">
                  <c:v>motorbik</c:v>
                </c:pt>
                <c:pt idx="20">
                  <c:v>villag</c:v>
                </c:pt>
                <c:pt idx="21">
                  <c:v>cathedr</c:v>
                </c:pt>
                <c:pt idx="22">
                  <c:v>platform</c:v>
                </c:pt>
                <c:pt idx="23">
                  <c:v>terrac</c:v>
                </c:pt>
                <c:pt idx="24">
                  <c:v>poster</c:v>
                </c:pt>
                <c:pt idx="25">
                  <c:v>cow</c:v>
                </c:pt>
                <c:pt idx="26">
                  <c:v>pool</c:v>
                </c:pt>
                <c:pt idx="27">
                  <c:v>grafitti</c:v>
                </c:pt>
                <c:pt idx="28">
                  <c:v>forest</c:v>
                </c:pt>
                <c:pt idx="29">
                  <c:v>spire</c:v>
                </c:pt>
                <c:pt idx="30">
                  <c:v>squar</c:v>
                </c:pt>
                <c:pt idx="31">
                  <c:v>fruit</c:v>
                </c:pt>
                <c:pt idx="32">
                  <c:v>engin</c:v>
                </c:pt>
                <c:pt idx="33">
                  <c:v>town</c:v>
                </c:pt>
                <c:pt idx="34">
                  <c:v>wave</c:v>
                </c:pt>
                <c:pt idx="35">
                  <c:v>steam</c:v>
                </c:pt>
                <c:pt idx="36">
                  <c:v>skyscrap</c:v>
                </c:pt>
                <c:pt idx="37">
                  <c:v>balloon</c:v>
                </c:pt>
                <c:pt idx="38">
                  <c:v>slide</c:v>
                </c:pt>
                <c:pt idx="39">
                  <c:v>sea</c:v>
                </c:pt>
                <c:pt idx="40">
                  <c:v>track</c:v>
                </c:pt>
                <c:pt idx="41">
                  <c:v>babi</c:v>
                </c:pt>
                <c:pt idx="42">
                  <c:v>pier</c:v>
                </c:pt>
                <c:pt idx="43">
                  <c:v>market</c:v>
                </c:pt>
                <c:pt idx="44">
                  <c:v>mountain</c:v>
                </c:pt>
                <c:pt idx="45">
                  <c:v>appl</c:v>
                </c:pt>
                <c:pt idx="46">
                  <c:v>roof</c:v>
                </c:pt>
                <c:pt idx="47">
                  <c:v>tile</c:v>
                </c:pt>
                <c:pt idx="48">
                  <c:v>wine</c:v>
                </c:pt>
                <c:pt idx="49">
                  <c:v>chocol</c:v>
                </c:pt>
                <c:pt idx="50">
                  <c:v>pirat</c:v>
                </c:pt>
                <c:pt idx="51">
                  <c:v>mural</c:v>
                </c:pt>
                <c:pt idx="52">
                  <c:v>fauna</c:v>
                </c:pt>
                <c:pt idx="53">
                  <c:v>hill</c:v>
                </c:pt>
                <c:pt idx="54">
                  <c:v>flat</c:v>
                </c:pt>
                <c:pt idx="55">
                  <c:v>store</c:v>
                </c:pt>
                <c:pt idx="56">
                  <c:v>fog</c:v>
                </c:pt>
                <c:pt idx="57">
                  <c:v>wildlif</c:v>
                </c:pt>
                <c:pt idx="58">
                  <c:v>silhouett</c:v>
                </c:pt>
                <c:pt idx="59">
                  <c:v>skylin</c:v>
                </c:pt>
                <c:pt idx="60">
                  <c:v>storm</c:v>
                </c:pt>
                <c:pt idx="61">
                  <c:v>bar</c:v>
                </c:pt>
                <c:pt idx="62">
                  <c:v>chapel</c:v>
                </c:pt>
                <c:pt idx="63">
                  <c:v>ball</c:v>
                </c:pt>
                <c:pt idx="64">
                  <c:v>robin</c:v>
                </c:pt>
                <c:pt idx="65">
                  <c:v>flora</c:v>
                </c:pt>
                <c:pt idx="66">
                  <c:v>male</c:v>
                </c:pt>
                <c:pt idx="67">
                  <c:v>pavement</c:v>
                </c:pt>
                <c:pt idx="68">
                  <c:v>door</c:v>
                </c:pt>
                <c:pt idx="69">
                  <c:v>wood</c:v>
                </c:pt>
                <c:pt idx="70">
                  <c:v>book</c:v>
                </c:pt>
                <c:pt idx="71">
                  <c:v>friend</c:v>
                </c:pt>
                <c:pt idx="72">
                  <c:v>tabl</c:v>
                </c:pt>
                <c:pt idx="73">
                  <c:v>box</c:v>
                </c:pt>
                <c:pt idx="74">
                  <c:v>beer</c:v>
                </c:pt>
                <c:pt idx="75">
                  <c:v>court</c:v>
                </c:pt>
                <c:pt idx="76">
                  <c:v>insect</c:v>
                </c:pt>
                <c:pt idx="77">
                  <c:v>glass</c:v>
                </c:pt>
                <c:pt idx="78">
                  <c:v>student</c:v>
                </c:pt>
                <c:pt idx="79">
                  <c:v>woman</c:v>
                </c:pt>
                <c:pt idx="80">
                  <c:v>templ</c:v>
                </c:pt>
                <c:pt idx="81">
                  <c:v>farm</c:v>
                </c:pt>
                <c:pt idx="82">
                  <c:v>rail</c:v>
                </c:pt>
                <c:pt idx="83">
                  <c:v>shop</c:v>
                </c:pt>
                <c:pt idx="84">
                  <c:v>underground</c:v>
                </c:pt>
                <c:pt idx="85">
                  <c:v>sand</c:v>
                </c:pt>
                <c:pt idx="86">
                  <c:v>tunnel</c:v>
                </c:pt>
                <c:pt idx="87">
                  <c:v>stone</c:v>
                </c:pt>
                <c:pt idx="88">
                  <c:v>eleph</c:v>
                </c:pt>
                <c:pt idx="89">
                  <c:v>skate</c:v>
                </c:pt>
                <c:pt idx="90">
                  <c:v>church</c:v>
                </c:pt>
                <c:pt idx="91">
                  <c:v>school</c:v>
                </c:pt>
                <c:pt idx="92">
                  <c:v>dress</c:v>
                </c:pt>
                <c:pt idx="93">
                  <c:v>field</c:v>
                </c:pt>
                <c:pt idx="94">
                  <c:v>cat</c:v>
                </c:pt>
                <c:pt idx="95">
                  <c:v>face</c:v>
                </c:pt>
                <c:pt idx="96">
                  <c:v>hand</c:v>
                </c:pt>
                <c:pt idx="97">
                  <c:v>cloud</c:v>
                </c:pt>
                <c:pt idx="98">
                  <c:v>sky</c:v>
                </c:pt>
                <c:pt idx="99">
                  <c:v>kid</c:v>
                </c:pt>
                <c:pt idx="100">
                  <c:v>man</c:v>
                </c:pt>
                <c:pt idx="101">
                  <c:v>singer</c:v>
                </c:pt>
                <c:pt idx="102">
                  <c:v>room</c:v>
                </c:pt>
                <c:pt idx="103">
                  <c:v>punk</c:v>
                </c:pt>
                <c:pt idx="104">
                  <c:v>hat</c:v>
                </c:pt>
                <c:pt idx="105">
                  <c:v>stair</c:v>
                </c:pt>
                <c:pt idx="106">
                  <c:v>traffic</c:v>
                </c:pt>
                <c:pt idx="107">
                  <c:v>ruin</c:v>
                </c:pt>
                <c:pt idx="108">
                  <c:v>grass</c:v>
                </c:pt>
                <c:pt idx="109">
                  <c:v>cup</c:v>
                </c:pt>
                <c:pt idx="110">
                  <c:v>rock</c:v>
                </c:pt>
                <c:pt idx="111">
                  <c:v>stage</c:v>
                </c:pt>
                <c:pt idx="112">
                  <c:v>women</c:v>
                </c:pt>
                <c:pt idx="113">
                  <c:v>flag</c:v>
                </c:pt>
                <c:pt idx="114">
                  <c:v>window</c:v>
                </c:pt>
                <c:pt idx="115">
                  <c:v>concret</c:v>
                </c:pt>
                <c:pt idx="116">
                  <c:v>brick</c:v>
                </c:pt>
                <c:pt idx="117">
                  <c:v>bicycl</c:v>
                </c:pt>
                <c:pt idx="118">
                  <c:v>lane</c:v>
                </c:pt>
                <c:pt idx="119">
                  <c:v>ceil</c:v>
                </c:pt>
                <c:pt idx="120">
                  <c:v>abbei</c:v>
                </c:pt>
                <c:pt idx="121">
                  <c:v>monument</c:v>
                </c:pt>
                <c:pt idx="122">
                  <c:v>bank</c:v>
                </c:pt>
                <c:pt idx="123">
                  <c:v>cafe</c:v>
                </c:pt>
                <c:pt idx="124">
                  <c:v>pub</c:v>
                </c:pt>
                <c:pt idx="125">
                  <c:v>gui</c:v>
                </c:pt>
                <c:pt idx="126">
                  <c:v>food</c:v>
                </c:pt>
                <c:pt idx="127">
                  <c:v>river</c:v>
                </c:pt>
                <c:pt idx="128">
                  <c:v>toi</c:v>
                </c:pt>
                <c:pt idx="129">
                  <c:v>paint</c:v>
                </c:pt>
                <c:pt idx="130">
                  <c:v>sign</c:v>
                </c:pt>
                <c:pt idx="131">
                  <c:v>museum</c:v>
                </c:pt>
                <c:pt idx="132">
                  <c:v>estat</c:v>
                </c:pt>
                <c:pt idx="133">
                  <c:v>station</c:v>
                </c:pt>
                <c:pt idx="134">
                  <c:v>hospit</c:v>
                </c:pt>
                <c:pt idx="135">
                  <c:v>star</c:v>
                </c:pt>
                <c:pt idx="136">
                  <c:v>model</c:v>
                </c:pt>
                <c:pt idx="137">
                  <c:v>steel</c:v>
                </c:pt>
                <c:pt idx="138">
                  <c:v>cross</c:v>
                </c:pt>
                <c:pt idx="139">
                  <c:v>plant</c:v>
                </c:pt>
                <c:pt idx="140">
                  <c:v>anim</c:v>
                </c:pt>
                <c:pt idx="141">
                  <c:v>step</c:v>
                </c:pt>
                <c:pt idx="142">
                  <c:v>lion</c:v>
                </c:pt>
                <c:pt idx="143">
                  <c:v>offic</c:v>
                </c:pt>
                <c:pt idx="144">
                  <c:v>bu</c:v>
                </c:pt>
                <c:pt idx="145">
                  <c:v>ey</c:v>
                </c:pt>
                <c:pt idx="146">
                  <c:v>car</c:v>
                </c:pt>
                <c:pt idx="147">
                  <c:v>motor</c:v>
                </c:pt>
                <c:pt idx="148">
                  <c:v>girl</c:v>
                </c:pt>
                <c:pt idx="149">
                  <c:v>motorcycl</c:v>
                </c:pt>
                <c:pt idx="150">
                  <c:v>train</c:v>
                </c:pt>
                <c:pt idx="151">
                  <c:v>musician</c:v>
                </c:pt>
                <c:pt idx="152">
                  <c:v>band</c:v>
                </c:pt>
                <c:pt idx="153">
                  <c:v>fire</c:v>
                </c:pt>
                <c:pt idx="154">
                  <c:v>palac</c:v>
                </c:pt>
                <c:pt idx="155">
                  <c:v>metal</c:v>
                </c:pt>
                <c:pt idx="156">
                  <c:v>polic</c:v>
                </c:pt>
                <c:pt idx="157">
                  <c:v>fair</c:v>
                </c:pt>
                <c:pt idx="158">
                  <c:v>ferri</c:v>
                </c:pt>
                <c:pt idx="159">
                  <c:v>wheel</c:v>
                </c:pt>
                <c:pt idx="160">
                  <c:v>bench</c:v>
                </c:pt>
                <c:pt idx="161">
                  <c:v>build</c:v>
                </c:pt>
                <c:pt idx="162">
                  <c:v>hous</c:v>
                </c:pt>
                <c:pt idx="163">
                  <c:v>hall</c:v>
                </c:pt>
                <c:pt idx="164">
                  <c:v>restaur</c:v>
                </c:pt>
                <c:pt idx="165">
                  <c:v>mirror</c:v>
                </c:pt>
                <c:pt idx="166">
                  <c:v>wai</c:v>
                </c:pt>
                <c:pt idx="167">
                  <c:v>arena</c:v>
                </c:pt>
                <c:pt idx="168">
                  <c:v>fenc</c:v>
                </c:pt>
                <c:pt idx="169">
                  <c:v>island</c:v>
                </c:pt>
                <c:pt idx="170">
                  <c:v>tower</c:v>
                </c:pt>
                <c:pt idx="171">
                  <c:v>drum</c:v>
                </c:pt>
                <c:pt idx="172">
                  <c:v>mist</c:v>
                </c:pt>
                <c:pt idx="173">
                  <c:v>waterfal</c:v>
                </c:pt>
                <c:pt idx="174">
                  <c:v>hors</c:v>
                </c:pt>
                <c:pt idx="175">
                  <c:v>men</c:v>
                </c:pt>
                <c:pt idx="176">
                  <c:v>lamp</c:v>
                </c:pt>
                <c:pt idx="177">
                  <c:v>road</c:v>
                </c:pt>
                <c:pt idx="178">
                  <c:v>street</c:v>
                </c:pt>
                <c:pt idx="179">
                  <c:v>wall</c:v>
                </c:pt>
                <c:pt idx="180">
                  <c:v>snow</c:v>
                </c:pt>
                <c:pt idx="181">
                  <c:v>ic</c:v>
                </c:pt>
                <c:pt idx="182">
                  <c:v>pond</c:v>
                </c:pt>
                <c:pt idx="183">
                  <c:v>boat</c:v>
                </c:pt>
                <c:pt idx="184">
                  <c:v>frost</c:v>
                </c:pt>
                <c:pt idx="185">
                  <c:v>sun</c:v>
                </c:pt>
                <c:pt idx="186">
                  <c:v>dog</c:v>
                </c:pt>
                <c:pt idx="187">
                  <c:v>leaf</c:v>
                </c:pt>
                <c:pt idx="188">
                  <c:v>shadow</c:v>
                </c:pt>
                <c:pt idx="189">
                  <c:v>leav</c:v>
                </c:pt>
                <c:pt idx="190">
                  <c:v>clock</c:v>
                </c:pt>
                <c:pt idx="191">
                  <c:v>gate</c:v>
                </c:pt>
                <c:pt idx="192">
                  <c:v>swan</c:v>
                </c:pt>
                <c:pt idx="193">
                  <c:v>arch</c:v>
                </c:pt>
                <c:pt idx="194">
                  <c:v>van</c:v>
                </c:pt>
                <c:pt idx="195">
                  <c:v>boi</c:v>
                </c:pt>
                <c:pt idx="196">
                  <c:v>fish</c:v>
                </c:pt>
                <c:pt idx="197">
                  <c:v>sculptur</c:v>
                </c:pt>
                <c:pt idx="198">
                  <c:v>statu</c:v>
                </c:pt>
                <c:pt idx="199">
                  <c:v>path</c:v>
                </c:pt>
                <c:pt idx="200">
                  <c:v>squirrel</c:v>
                </c:pt>
                <c:pt idx="201">
                  <c:v>galleri</c:v>
                </c:pt>
                <c:pt idx="202">
                  <c:v>rose</c:v>
                </c:pt>
                <c:pt idx="203">
                  <c:v>crane</c:v>
                </c:pt>
                <c:pt idx="204">
                  <c:v>light</c:v>
                </c:pt>
                <c:pt idx="205">
                  <c:v>moon</c:v>
                </c:pt>
                <c:pt idx="206">
                  <c:v>memori</c:v>
                </c:pt>
                <c:pt idx="207">
                  <c:v>sunris</c:v>
                </c:pt>
                <c:pt idx="208">
                  <c:v>duck</c:v>
                </c:pt>
                <c:pt idx="209">
                  <c:v>citi</c:v>
                </c:pt>
                <c:pt idx="210">
                  <c:v>rain</c:v>
                </c:pt>
                <c:pt idx="211">
                  <c:v>tourist</c:v>
                </c:pt>
                <c:pt idx="212">
                  <c:v>flower</c:v>
                </c:pt>
                <c:pt idx="213">
                  <c:v>fountain</c:v>
                </c:pt>
                <c:pt idx="214">
                  <c:v>garden</c:v>
                </c:pt>
                <c:pt idx="215">
                  <c:v>hotel</c:v>
                </c:pt>
                <c:pt idx="216">
                  <c:v>reflect</c:v>
                </c:pt>
                <c:pt idx="217">
                  <c:v>plane</c:v>
                </c:pt>
                <c:pt idx="218">
                  <c:v>tree</c:v>
                </c:pt>
                <c:pt idx="219">
                  <c:v>bird</c:v>
                </c:pt>
                <c:pt idx="220">
                  <c:v>lake</c:v>
                </c:pt>
                <c:pt idx="221">
                  <c:v>bridg</c:v>
                </c:pt>
                <c:pt idx="222">
                  <c:v>line</c:v>
                </c:pt>
                <c:pt idx="223">
                  <c:v>peopl</c:v>
                </c:pt>
                <c:pt idx="224">
                  <c:v>park</c:v>
                </c:pt>
                <c:pt idx="225">
                  <c:v>team</c:v>
                </c:pt>
                <c:pt idx="226">
                  <c:v>bike</c:v>
                </c:pt>
                <c:pt idx="227">
                  <c:v>crowd</c:v>
                </c:pt>
                <c:pt idx="228">
                  <c:v>water</c:v>
                </c:pt>
              </c:strCache>
            </c:strRef>
          </c:cat>
          <c:val>
            <c:numRef>
              <c:f>Sheet2!$B$2:$B$230</c:f>
              <c:numCache>
                <c:formatCode>General</c:formatCode>
                <c:ptCount val="229"/>
                <c:pt idx="0">
                  <c:v>674.77056726900003</c:v>
                </c:pt>
                <c:pt idx="1">
                  <c:v>633.06337026300002</c:v>
                </c:pt>
                <c:pt idx="2">
                  <c:v>403.46586867400003</c:v>
                </c:pt>
                <c:pt idx="3">
                  <c:v>368.18595780999999</c:v>
                </c:pt>
                <c:pt idx="4">
                  <c:v>360.52834955500003</c:v>
                </c:pt>
                <c:pt idx="5">
                  <c:v>312.008164824</c:v>
                </c:pt>
                <c:pt idx="6">
                  <c:v>243.593605352</c:v>
                </c:pt>
                <c:pt idx="7">
                  <c:v>235.18262127199998</c:v>
                </c:pt>
                <c:pt idx="8">
                  <c:v>231.47945603400001</c:v>
                </c:pt>
                <c:pt idx="9">
                  <c:v>230.55051396700003</c:v>
                </c:pt>
                <c:pt idx="10">
                  <c:v>220.33375890200003</c:v>
                </c:pt>
                <c:pt idx="11">
                  <c:v>220.29638929000001</c:v>
                </c:pt>
                <c:pt idx="12">
                  <c:v>213.11779454200001</c:v>
                </c:pt>
                <c:pt idx="13">
                  <c:v>211.01148491399999</c:v>
                </c:pt>
                <c:pt idx="14">
                  <c:v>208.07389602800001</c:v>
                </c:pt>
                <c:pt idx="15">
                  <c:v>159.56953938300001</c:v>
                </c:pt>
                <c:pt idx="16">
                  <c:v>153.209326199</c:v>
                </c:pt>
                <c:pt idx="17">
                  <c:v>153.209326199</c:v>
                </c:pt>
                <c:pt idx="18">
                  <c:v>145.686416006</c:v>
                </c:pt>
                <c:pt idx="19">
                  <c:v>139.17251843400001</c:v>
                </c:pt>
                <c:pt idx="20">
                  <c:v>126.492070524</c:v>
                </c:pt>
                <c:pt idx="21">
                  <c:v>123.198649625</c:v>
                </c:pt>
                <c:pt idx="22">
                  <c:v>120.73171253499999</c:v>
                </c:pt>
                <c:pt idx="23">
                  <c:v>120.52386675</c:v>
                </c:pt>
                <c:pt idx="24">
                  <c:v>116.9145396</c:v>
                </c:pt>
                <c:pt idx="25">
                  <c:v>101.75994403199999</c:v>
                </c:pt>
                <c:pt idx="26">
                  <c:v>95.407211573799998</c:v>
                </c:pt>
                <c:pt idx="27">
                  <c:v>93.431998648299995</c:v>
                </c:pt>
                <c:pt idx="28">
                  <c:v>93.360986971299994</c:v>
                </c:pt>
                <c:pt idx="29">
                  <c:v>90.878725251799992</c:v>
                </c:pt>
                <c:pt idx="30">
                  <c:v>87.2309423345</c:v>
                </c:pt>
                <c:pt idx="31">
                  <c:v>86.180784040500001</c:v>
                </c:pt>
                <c:pt idx="32">
                  <c:v>85.833342262100004</c:v>
                </c:pt>
                <c:pt idx="33">
                  <c:v>83.937883720200006</c:v>
                </c:pt>
                <c:pt idx="34">
                  <c:v>82.301031441700005</c:v>
                </c:pt>
                <c:pt idx="35">
                  <c:v>81.930405461399999</c:v>
                </c:pt>
                <c:pt idx="36">
                  <c:v>81.781177116199999</c:v>
                </c:pt>
                <c:pt idx="37">
                  <c:v>77.561008075800004</c:v>
                </c:pt>
                <c:pt idx="38">
                  <c:v>73.502443662600001</c:v>
                </c:pt>
                <c:pt idx="39">
                  <c:v>72.057422098100005</c:v>
                </c:pt>
                <c:pt idx="40">
                  <c:v>71.421268305400005</c:v>
                </c:pt>
                <c:pt idx="41">
                  <c:v>71.392454064199995</c:v>
                </c:pt>
                <c:pt idx="42">
                  <c:v>69.41958023330001</c:v>
                </c:pt>
                <c:pt idx="43">
                  <c:v>69.367461512399998</c:v>
                </c:pt>
                <c:pt idx="44">
                  <c:v>69.348000332699996</c:v>
                </c:pt>
                <c:pt idx="45">
                  <c:v>68.638414944000004</c:v>
                </c:pt>
                <c:pt idx="46">
                  <c:v>67.865628678999997</c:v>
                </c:pt>
                <c:pt idx="47">
                  <c:v>67.865628678999997</c:v>
                </c:pt>
                <c:pt idx="48">
                  <c:v>65.135513615500003</c:v>
                </c:pt>
                <c:pt idx="49">
                  <c:v>64.072615746699995</c:v>
                </c:pt>
                <c:pt idx="50">
                  <c:v>62.625448237500002</c:v>
                </c:pt>
                <c:pt idx="51">
                  <c:v>61.542938013099999</c:v>
                </c:pt>
                <c:pt idx="52">
                  <c:v>60.422709638100002</c:v>
                </c:pt>
                <c:pt idx="53">
                  <c:v>59.648248309499998</c:v>
                </c:pt>
                <c:pt idx="54">
                  <c:v>59.258389733399994</c:v>
                </c:pt>
                <c:pt idx="55">
                  <c:v>58.964633408899999</c:v>
                </c:pt>
                <c:pt idx="56">
                  <c:v>57.990475761500008</c:v>
                </c:pt>
                <c:pt idx="57">
                  <c:v>57.969826894599997</c:v>
                </c:pt>
                <c:pt idx="58">
                  <c:v>56.209143371900005</c:v>
                </c:pt>
                <c:pt idx="59">
                  <c:v>56.167261163899994</c:v>
                </c:pt>
                <c:pt idx="60">
                  <c:v>55.819661949199997</c:v>
                </c:pt>
                <c:pt idx="61">
                  <c:v>54.049925499700002</c:v>
                </c:pt>
                <c:pt idx="62">
                  <c:v>53.861741170400002</c:v>
                </c:pt>
                <c:pt idx="63">
                  <c:v>53.860322248700001</c:v>
                </c:pt>
                <c:pt idx="64">
                  <c:v>53.627148158200001</c:v>
                </c:pt>
                <c:pt idx="65">
                  <c:v>52.802107320699996</c:v>
                </c:pt>
                <c:pt idx="66">
                  <c:v>52.769335267999992</c:v>
                </c:pt>
                <c:pt idx="67">
                  <c:v>52.674596203500002</c:v>
                </c:pt>
                <c:pt idx="68">
                  <c:v>51.888266240900002</c:v>
                </c:pt>
                <c:pt idx="69">
                  <c:v>51.887641851800005</c:v>
                </c:pt>
                <c:pt idx="70">
                  <c:v>51.750559471999999</c:v>
                </c:pt>
                <c:pt idx="71">
                  <c:v>51.311506800999993</c:v>
                </c:pt>
                <c:pt idx="72">
                  <c:v>51.076316116599997</c:v>
                </c:pt>
                <c:pt idx="73">
                  <c:v>50.931377707799996</c:v>
                </c:pt>
                <c:pt idx="74">
                  <c:v>50.582002500000002</c:v>
                </c:pt>
                <c:pt idx="75">
                  <c:v>50.447159385900001</c:v>
                </c:pt>
                <c:pt idx="76">
                  <c:v>50.283627085500001</c:v>
                </c:pt>
                <c:pt idx="77">
                  <c:v>49.988372662500005</c:v>
                </c:pt>
                <c:pt idx="78">
                  <c:v>49.9699056599</c:v>
                </c:pt>
                <c:pt idx="79">
                  <c:v>49.919942433300001</c:v>
                </c:pt>
                <c:pt idx="80">
                  <c:v>49.909249918800001</c:v>
                </c:pt>
                <c:pt idx="81">
                  <c:v>49.908059195500002</c:v>
                </c:pt>
                <c:pt idx="82">
                  <c:v>49.860600637699996</c:v>
                </c:pt>
                <c:pt idx="83">
                  <c:v>48.451490324000005</c:v>
                </c:pt>
                <c:pt idx="84">
                  <c:v>48.072657857199999</c:v>
                </c:pt>
                <c:pt idx="85">
                  <c:v>48.045511715799996</c:v>
                </c:pt>
                <c:pt idx="86">
                  <c:v>48.032847085</c:v>
                </c:pt>
                <c:pt idx="87">
                  <c:v>47.908079903200004</c:v>
                </c:pt>
                <c:pt idx="88">
                  <c:v>47.9062259349</c:v>
                </c:pt>
                <c:pt idx="89">
                  <c:v>47.906193807299999</c:v>
                </c:pt>
                <c:pt idx="90">
                  <c:v>46.414024074299995</c:v>
                </c:pt>
                <c:pt idx="91">
                  <c:v>45.895541385999998</c:v>
                </c:pt>
                <c:pt idx="92">
                  <c:v>45.8908292542</c:v>
                </c:pt>
                <c:pt idx="93">
                  <c:v>45.886980571199999</c:v>
                </c:pt>
                <c:pt idx="94">
                  <c:v>44.030014391000002</c:v>
                </c:pt>
                <c:pt idx="95">
                  <c:v>44.015090697200002</c:v>
                </c:pt>
                <c:pt idx="96">
                  <c:v>43.856025478399999</c:v>
                </c:pt>
                <c:pt idx="97">
                  <c:v>43.844481912799999</c:v>
                </c:pt>
                <c:pt idx="98">
                  <c:v>43.844481912799999</c:v>
                </c:pt>
                <c:pt idx="99">
                  <c:v>42.032319490500001</c:v>
                </c:pt>
                <c:pt idx="100">
                  <c:v>41.9467993843</c:v>
                </c:pt>
                <c:pt idx="101">
                  <c:v>41.814094003699999</c:v>
                </c:pt>
                <c:pt idx="102">
                  <c:v>41.791113862499998</c:v>
                </c:pt>
                <c:pt idx="103">
                  <c:v>41.760669122499998</c:v>
                </c:pt>
                <c:pt idx="104">
                  <c:v>41.661713749100002</c:v>
                </c:pt>
                <c:pt idx="105">
                  <c:v>40.814353101400002</c:v>
                </c:pt>
                <c:pt idx="106">
                  <c:v>40.628318339300002</c:v>
                </c:pt>
                <c:pt idx="107">
                  <c:v>40.138760419699999</c:v>
                </c:pt>
                <c:pt idx="108">
                  <c:v>39.828009825999999</c:v>
                </c:pt>
                <c:pt idx="109">
                  <c:v>38.056715634500001</c:v>
                </c:pt>
                <c:pt idx="110">
                  <c:v>37.460750849900002</c:v>
                </c:pt>
                <c:pt idx="111">
                  <c:v>37.455099537199999</c:v>
                </c:pt>
                <c:pt idx="112">
                  <c:v>35.341279397299999</c:v>
                </c:pt>
                <c:pt idx="113">
                  <c:v>34.311673828700002</c:v>
                </c:pt>
                <c:pt idx="114">
                  <c:v>34.1854479912</c:v>
                </c:pt>
                <c:pt idx="115">
                  <c:v>33.988503093399999</c:v>
                </c:pt>
                <c:pt idx="116">
                  <c:v>33.741314941799999</c:v>
                </c:pt>
                <c:pt idx="117">
                  <c:v>33.645674165099997</c:v>
                </c:pt>
                <c:pt idx="118">
                  <c:v>33.348484640499997</c:v>
                </c:pt>
                <c:pt idx="119">
                  <c:v>33.121172126699996</c:v>
                </c:pt>
                <c:pt idx="120">
                  <c:v>33.068025951500005</c:v>
                </c:pt>
                <c:pt idx="121">
                  <c:v>33.068025951500005</c:v>
                </c:pt>
                <c:pt idx="122">
                  <c:v>33.017532109800001</c:v>
                </c:pt>
                <c:pt idx="123">
                  <c:v>32.995733138399999</c:v>
                </c:pt>
                <c:pt idx="124">
                  <c:v>32.989881735600001</c:v>
                </c:pt>
                <c:pt idx="125">
                  <c:v>32.976567364899999</c:v>
                </c:pt>
                <c:pt idx="126">
                  <c:v>32.9735410483</c:v>
                </c:pt>
                <c:pt idx="127">
                  <c:v>32.968480354</c:v>
                </c:pt>
                <c:pt idx="128">
                  <c:v>32.4179917031</c:v>
                </c:pt>
                <c:pt idx="129">
                  <c:v>32.366558584299995</c:v>
                </c:pt>
                <c:pt idx="130">
                  <c:v>31.933969063599999</c:v>
                </c:pt>
                <c:pt idx="131">
                  <c:v>31.676422620499999</c:v>
                </c:pt>
                <c:pt idx="132">
                  <c:v>31.635936799100001</c:v>
                </c:pt>
                <c:pt idx="133">
                  <c:v>31.635936799100001</c:v>
                </c:pt>
                <c:pt idx="134">
                  <c:v>31.518698812299998</c:v>
                </c:pt>
                <c:pt idx="135">
                  <c:v>31.518698812299998</c:v>
                </c:pt>
                <c:pt idx="136">
                  <c:v>31.002050744499996</c:v>
                </c:pt>
                <c:pt idx="137">
                  <c:v>30.755018976700001</c:v>
                </c:pt>
                <c:pt idx="138">
                  <c:v>30.6315453307</c:v>
                </c:pt>
                <c:pt idx="139">
                  <c:v>30.597496830600001</c:v>
                </c:pt>
                <c:pt idx="140">
                  <c:v>29.591641469599999</c:v>
                </c:pt>
                <c:pt idx="141">
                  <c:v>28.432640630099996</c:v>
                </c:pt>
                <c:pt idx="142">
                  <c:v>27.964282469399997</c:v>
                </c:pt>
                <c:pt idx="143">
                  <c:v>26.606962295499997</c:v>
                </c:pt>
                <c:pt idx="144">
                  <c:v>25.943268948999997</c:v>
                </c:pt>
                <c:pt idx="145">
                  <c:v>25.296920637900001</c:v>
                </c:pt>
                <c:pt idx="146">
                  <c:v>25.223495036900001</c:v>
                </c:pt>
                <c:pt idx="147">
                  <c:v>25.211336998</c:v>
                </c:pt>
                <c:pt idx="148">
                  <c:v>24.486956657499999</c:v>
                </c:pt>
                <c:pt idx="149">
                  <c:v>24.2442628268</c:v>
                </c:pt>
                <c:pt idx="150">
                  <c:v>23.796096967700002</c:v>
                </c:pt>
                <c:pt idx="151">
                  <c:v>22.647490220999998</c:v>
                </c:pt>
                <c:pt idx="152">
                  <c:v>22.2573525675</c:v>
                </c:pt>
                <c:pt idx="153">
                  <c:v>22.213079148600002</c:v>
                </c:pt>
                <c:pt idx="154">
                  <c:v>22.2065224965</c:v>
                </c:pt>
                <c:pt idx="155">
                  <c:v>22.203603414299998</c:v>
                </c:pt>
                <c:pt idx="156">
                  <c:v>22.201968283599999</c:v>
                </c:pt>
                <c:pt idx="157">
                  <c:v>21.9806906556</c:v>
                </c:pt>
                <c:pt idx="158">
                  <c:v>21.9806906556</c:v>
                </c:pt>
                <c:pt idx="159">
                  <c:v>21.9806906556</c:v>
                </c:pt>
                <c:pt idx="160">
                  <c:v>21.758071052399998</c:v>
                </c:pt>
                <c:pt idx="161">
                  <c:v>21.471811386799999</c:v>
                </c:pt>
                <c:pt idx="162">
                  <c:v>21.471811386799999</c:v>
                </c:pt>
                <c:pt idx="163">
                  <c:v>21.402177599399998</c:v>
                </c:pt>
                <c:pt idx="164">
                  <c:v>19.751178023800001</c:v>
                </c:pt>
                <c:pt idx="165">
                  <c:v>19.665647621200002</c:v>
                </c:pt>
                <c:pt idx="166">
                  <c:v>19.4326875241</c:v>
                </c:pt>
                <c:pt idx="167">
                  <c:v>19.2067793957</c:v>
                </c:pt>
                <c:pt idx="168">
                  <c:v>19.151498757900001</c:v>
                </c:pt>
                <c:pt idx="169">
                  <c:v>19.1003890227</c:v>
                </c:pt>
                <c:pt idx="170">
                  <c:v>19.053475432799999</c:v>
                </c:pt>
                <c:pt idx="171">
                  <c:v>19.0107807286</c:v>
                </c:pt>
                <c:pt idx="172">
                  <c:v>18.9723250666</c:v>
                </c:pt>
                <c:pt idx="173">
                  <c:v>18.894839839899998</c:v>
                </c:pt>
                <c:pt idx="174">
                  <c:v>18.861201617700001</c:v>
                </c:pt>
                <c:pt idx="175">
                  <c:v>18.861201617700001</c:v>
                </c:pt>
                <c:pt idx="176">
                  <c:v>18.8521373586</c:v>
                </c:pt>
                <c:pt idx="177">
                  <c:v>18.8521373586</c:v>
                </c:pt>
                <c:pt idx="178">
                  <c:v>18.8521373586</c:v>
                </c:pt>
                <c:pt idx="179">
                  <c:v>18.844148349299999</c:v>
                </c:pt>
                <c:pt idx="180">
                  <c:v>18.832087378800001</c:v>
                </c:pt>
                <c:pt idx="181">
                  <c:v>18.826635229099999</c:v>
                </c:pt>
                <c:pt idx="182">
                  <c:v>18.826635229099999</c:v>
                </c:pt>
                <c:pt idx="183">
                  <c:v>18.818946696899999</c:v>
                </c:pt>
                <c:pt idx="184">
                  <c:v>18.818800338399999</c:v>
                </c:pt>
                <c:pt idx="185">
                  <c:v>18.655642354200001</c:v>
                </c:pt>
                <c:pt idx="186">
                  <c:v>18.482098491000002</c:v>
                </c:pt>
                <c:pt idx="187">
                  <c:v>17.354878969199998</c:v>
                </c:pt>
                <c:pt idx="188">
                  <c:v>17.354878969199998</c:v>
                </c:pt>
                <c:pt idx="189">
                  <c:v>16.786547711699999</c:v>
                </c:pt>
                <c:pt idx="190">
                  <c:v>16.400496950699999</c:v>
                </c:pt>
                <c:pt idx="191">
                  <c:v>16.400496950699999</c:v>
                </c:pt>
                <c:pt idx="192">
                  <c:v>15.943615145000001</c:v>
                </c:pt>
                <c:pt idx="193">
                  <c:v>15.647163348199999</c:v>
                </c:pt>
                <c:pt idx="194">
                  <c:v>15.647163348199999</c:v>
                </c:pt>
                <c:pt idx="195">
                  <c:v>15.601773896400001</c:v>
                </c:pt>
                <c:pt idx="196">
                  <c:v>15.601773896400001</c:v>
                </c:pt>
                <c:pt idx="197">
                  <c:v>15.601773896400001</c:v>
                </c:pt>
                <c:pt idx="198">
                  <c:v>15.601773896400001</c:v>
                </c:pt>
                <c:pt idx="199">
                  <c:v>15.392590134500001</c:v>
                </c:pt>
                <c:pt idx="200">
                  <c:v>15.392590134500001</c:v>
                </c:pt>
                <c:pt idx="201">
                  <c:v>15.354365104699999</c:v>
                </c:pt>
                <c:pt idx="202">
                  <c:v>15.2815907365</c:v>
                </c:pt>
                <c:pt idx="203">
                  <c:v>15.247056438600001</c:v>
                </c:pt>
                <c:pt idx="204">
                  <c:v>15.247056438600001</c:v>
                </c:pt>
                <c:pt idx="205">
                  <c:v>15.213767043699999</c:v>
                </c:pt>
                <c:pt idx="206">
                  <c:v>15.1817294868</c:v>
                </c:pt>
                <c:pt idx="207">
                  <c:v>15.1509504535</c:v>
                </c:pt>
                <c:pt idx="208">
                  <c:v>15.093193405599999</c:v>
                </c:pt>
                <c:pt idx="209">
                  <c:v>14.881826193200002</c:v>
                </c:pt>
                <c:pt idx="210">
                  <c:v>14.881826193200002</c:v>
                </c:pt>
                <c:pt idx="211">
                  <c:v>14.881826193200002</c:v>
                </c:pt>
                <c:pt idx="212">
                  <c:v>14.8552736549</c:v>
                </c:pt>
                <c:pt idx="213">
                  <c:v>14.843982186499998</c:v>
                </c:pt>
                <c:pt idx="214">
                  <c:v>14.843982186499998</c:v>
                </c:pt>
                <c:pt idx="215">
                  <c:v>14.843982186499998</c:v>
                </c:pt>
                <c:pt idx="216">
                  <c:v>14.8340163812</c:v>
                </c:pt>
                <c:pt idx="217">
                  <c:v>14.807404888799999</c:v>
                </c:pt>
                <c:pt idx="218">
                  <c:v>14.807404888799999</c:v>
                </c:pt>
                <c:pt idx="219">
                  <c:v>14.802114751000001</c:v>
                </c:pt>
                <c:pt idx="220">
                  <c:v>14.802114751000001</c:v>
                </c:pt>
                <c:pt idx="221">
                  <c:v>11.4878218165</c:v>
                </c:pt>
                <c:pt idx="222">
                  <c:v>10.0627430705</c:v>
                </c:pt>
                <c:pt idx="223">
                  <c:v>9.9620135845900002</c:v>
                </c:pt>
                <c:pt idx="224">
                  <c:v>9.3606123759199988</c:v>
                </c:pt>
                <c:pt idx="225">
                  <c:v>9.3522493099399995</c:v>
                </c:pt>
                <c:pt idx="226">
                  <c:v>9.3449891485700007</c:v>
                </c:pt>
                <c:pt idx="227">
                  <c:v>9.3444530777299999</c:v>
                </c:pt>
                <c:pt idx="228">
                  <c:v>9.3394263132800006</c:v>
                </c:pt>
              </c:numCache>
            </c:numRef>
          </c:val>
        </c:ser>
        <c:dLbls>
          <c:showLegendKey val="0"/>
          <c:showVal val="0"/>
          <c:showCatName val="0"/>
          <c:showSerName val="0"/>
          <c:showPercent val="0"/>
          <c:showBubbleSize val="0"/>
        </c:dLbls>
        <c:gapWidth val="219"/>
        <c:overlap val="-27"/>
        <c:axId val="474385512"/>
        <c:axId val="474385904"/>
      </c:barChart>
      <c:catAx>
        <c:axId val="474385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4385904"/>
        <c:crosses val="autoZero"/>
        <c:auto val="1"/>
        <c:lblAlgn val="ctr"/>
        <c:lblOffset val="100"/>
        <c:noMultiLvlLbl val="0"/>
      </c:catAx>
      <c:valAx>
        <c:axId val="474385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4385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BEE89-0670-428D-A092-70384A80B814}" type="datetimeFigureOut">
              <a:rPr lang="en-US" smtClean="0"/>
              <a:t>6/14/2016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78D38-11A6-417B-B34C-67D18401C892}" type="slidenum">
              <a:rPr lang="en-US" smtClean="0"/>
              <a:t>‹#›</a:t>
            </a:fld>
            <a:endParaRPr lang="en-US"/>
          </a:p>
        </p:txBody>
      </p:sp>
    </p:spTree>
    <p:extLst>
      <p:ext uri="{BB962C8B-B14F-4D97-AF65-F5344CB8AC3E}">
        <p14:creationId xmlns:p14="http://schemas.microsoft.com/office/powerpoint/2010/main" val="320080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C0BD0-C4C0-4F13-9FF6-6B702734D31F}" type="slidenum">
              <a:rPr lang="en-US" smtClean="0"/>
              <a:t>1</a:t>
            </a:fld>
            <a:endParaRPr lang="en-US"/>
          </a:p>
        </p:txBody>
      </p:sp>
    </p:spTree>
    <p:extLst>
      <p:ext uri="{BB962C8B-B14F-4D97-AF65-F5344CB8AC3E}">
        <p14:creationId xmlns:p14="http://schemas.microsoft.com/office/powerpoint/2010/main" val="4042917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construct the tag profiles, the instances within a data set are sorted according to their owners’ rate of contribution, with the most prolific posters on the left and the less active contributors on the right side of the x-axis. Hence, several bins on the very left might be contributed by the same user, while the rightmost column is made up of items owned by many different users. Subsequently, the occurrence of the tag in question is counted for every bin and represented by the size of the blue bar.</a:t>
            </a:r>
          </a:p>
          <a:p>
            <a:r>
              <a:rPr lang="en-US" dirty="0" smtClean="0"/>
              <a:t>n order to compare the different patterns of contribution, standard or z-score values are computed to </a:t>
            </a:r>
            <a:r>
              <a:rPr lang="en-US" dirty="0" err="1" smtClean="0"/>
              <a:t>normalise</a:t>
            </a:r>
            <a:r>
              <a:rPr lang="en-US" dirty="0" smtClean="0"/>
              <a:t> the counts of the tag in a bin according to z = x−µ</a:t>
            </a:r>
          </a:p>
          <a:p>
            <a:r>
              <a:rPr lang="en-US" dirty="0" smtClean="0"/>
              <a:t>σ , where x is</a:t>
            </a:r>
          </a:p>
          <a:p>
            <a:r>
              <a:rPr lang="en-US" dirty="0" smtClean="0"/>
              <a:t>the raw count of the respective tag in the bin, µ is the mean of the tag per bin, and σ is the standard deviation of the entire population with respect to the given tag. The z-score is represented by the red line with peaks corresponding to bins that contain a higher- than-average proportion of instances with the given tag, and with lows corresponding to a representation of the tag below the average.</a:t>
            </a:r>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27</a:t>
            </a:fld>
            <a:endParaRPr lang="en-US"/>
          </a:p>
        </p:txBody>
      </p:sp>
    </p:spTree>
    <p:extLst>
      <p:ext uri="{BB962C8B-B14F-4D97-AF65-F5344CB8AC3E}">
        <p14:creationId xmlns:p14="http://schemas.microsoft.com/office/powerpoint/2010/main" val="1180225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bias in the employment of tags by different user groups is expressed by the coefficient of variation, defined as the ratio of the standard deviation σ to the mean µ of the population. The coefficient of variation serves as a measure of whether tags are employed with equal frequency among users of varying </a:t>
            </a:r>
            <a:r>
              <a:rPr lang="en-US" dirty="0" err="1" smtClean="0"/>
              <a:t>prolificness</a:t>
            </a:r>
            <a:r>
              <a:rPr lang="en-US" dirty="0" smtClean="0"/>
              <a:t>. It rises with decreasing ubiquity, meaning that tags, whether frequent or not, only used by a small group of people will show high coefficients of variation. In</a:t>
            </a:r>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28</a:t>
            </a:fld>
            <a:endParaRPr lang="en-US"/>
          </a:p>
        </p:txBody>
      </p:sp>
    </p:spTree>
    <p:extLst>
      <p:ext uri="{BB962C8B-B14F-4D97-AF65-F5344CB8AC3E}">
        <p14:creationId xmlns:p14="http://schemas.microsoft.com/office/powerpoint/2010/main" val="3996453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statistics illustrating the richness of the data describing our ten London landmarks. All locations except for the Globe Theatre are characterized by more than 1000 images, and with the exception of Piccadilly Circus, more than 1000 users contributed to these descriptions. After removing tags with high coefficients of variation, a rich set of tags capturing information about elements, qualities and activities remains.</a:t>
            </a:r>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31</a:t>
            </a:fld>
            <a:endParaRPr lang="en-US"/>
          </a:p>
        </p:txBody>
      </p:sp>
    </p:spTree>
    <p:extLst>
      <p:ext uri="{BB962C8B-B14F-4D97-AF65-F5344CB8AC3E}">
        <p14:creationId xmlns:p14="http://schemas.microsoft.com/office/powerpoint/2010/main" val="193080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second generalization operation is exaggeration, where a particular feature is made more visually prominent. Figure 3 </a:t>
            </a:r>
            <a:r>
              <a:rPr lang="en-US" dirty="0" smtClean="0">
                <a:solidFill>
                  <a:srgbClr val="FF0000"/>
                </a:solidFill>
              </a:rPr>
              <a:t>demonstrates the potential of using clustered tags</a:t>
            </a:r>
            <a:r>
              <a:rPr lang="en-US" dirty="0" smtClean="0"/>
              <a:t> (in this case associated with river bank) with respect to Tower Bridge. Here, the south bank of the Thames appears to be clearly preferred as a view point, and a generalization operator focusing on a map of Tower Bridge might choose to widen the line representing the river bank in this region. </a:t>
            </a:r>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34</a:t>
            </a:fld>
            <a:endParaRPr lang="en-US"/>
          </a:p>
        </p:txBody>
      </p:sp>
    </p:spTree>
    <p:extLst>
      <p:ext uri="{BB962C8B-B14F-4D97-AF65-F5344CB8AC3E}">
        <p14:creationId xmlns:p14="http://schemas.microsoft.com/office/powerpoint/2010/main" val="3125147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an existing geometry is scaled (rather than caricatured as for an exaggeration operator). In this case, the polygon representing the Tate Modern is enlarged (Figure 4) to capture its importance as captured both by the number of images and users associated with it</a:t>
            </a:r>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35</a:t>
            </a:fld>
            <a:endParaRPr lang="en-US"/>
          </a:p>
        </p:txBody>
      </p:sp>
    </p:spTree>
    <p:extLst>
      <p:ext uri="{BB962C8B-B14F-4D97-AF65-F5344CB8AC3E}">
        <p14:creationId xmlns:p14="http://schemas.microsoft.com/office/powerpoint/2010/main" val="128638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parajita" panose="020B0604020202020204" pitchFamily="34" charset="0"/>
                <a:cs typeface="Aparajita" panose="020B0604020202020204" pitchFamily="34" charset="0"/>
              </a:rPr>
              <a:t>many photographs contributed by a large users group</a:t>
            </a:r>
          </a:p>
          <a:p>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37</a:t>
            </a:fld>
            <a:endParaRPr lang="en-US"/>
          </a:p>
        </p:txBody>
      </p:sp>
    </p:spTree>
    <p:extLst>
      <p:ext uri="{BB962C8B-B14F-4D97-AF65-F5344CB8AC3E}">
        <p14:creationId xmlns:p14="http://schemas.microsoft.com/office/powerpoint/2010/main" val="51120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latin typeface="Aparajita" panose="020B0604020202020204" pitchFamily="34" charset="0"/>
                <a:cs typeface="Aparajita" panose="020B0604020202020204" pitchFamily="34" charset="0"/>
              </a:rPr>
              <a:t>many photographs contributed by a large users group</a:t>
            </a:r>
          </a:p>
          <a:p>
            <a:endParaRPr lang="en-US"/>
          </a:p>
        </p:txBody>
      </p:sp>
      <p:sp>
        <p:nvSpPr>
          <p:cNvPr id="4" name="Slide Number Placeholder 3"/>
          <p:cNvSpPr>
            <a:spLocks noGrp="1"/>
          </p:cNvSpPr>
          <p:nvPr>
            <p:ph type="sldNum" sz="quarter" idx="10"/>
          </p:nvPr>
        </p:nvSpPr>
        <p:spPr/>
        <p:txBody>
          <a:bodyPr/>
          <a:lstStyle/>
          <a:p>
            <a:fld id="{70778D38-11A6-417B-B34C-67D18401C892}" type="slidenum">
              <a:rPr lang="en-US" smtClean="0"/>
              <a:t>38</a:t>
            </a:fld>
            <a:endParaRPr lang="en-US"/>
          </a:p>
        </p:txBody>
      </p:sp>
    </p:spTree>
    <p:extLst>
      <p:ext uri="{BB962C8B-B14F-4D97-AF65-F5344CB8AC3E}">
        <p14:creationId xmlns:p14="http://schemas.microsoft.com/office/powerpoint/2010/main" val="270007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map generalization several very useful taxonomies of operators and conceptual models of the process have been developed which emphasise the importance of map purpose [12], [13]. Map purpose in turn implies that map semantics (i.e. what is being displayed) are central to the generalization process –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however, much research has focused on geometric transformations for specific feature classes (i.e. the simplification of mountain roads while retaining essential features).</a:t>
            </a:r>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7</a:t>
            </a:fld>
            <a:endParaRPr lang="en-US"/>
          </a:p>
        </p:txBody>
      </p:sp>
    </p:spTree>
    <p:extLst>
      <p:ext uri="{BB962C8B-B14F-4D97-AF65-F5344CB8AC3E}">
        <p14:creationId xmlns:p14="http://schemas.microsoft.com/office/powerpoint/2010/main" val="788641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we use cartographic generalization techniques to reduce the complexity of the map. This digital map does not modify the building footprints</a:t>
            </a:r>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8</a:t>
            </a:fld>
            <a:endParaRPr lang="en-US"/>
          </a:p>
        </p:txBody>
      </p:sp>
    </p:spTree>
    <p:extLst>
      <p:ext uri="{BB962C8B-B14F-4D97-AF65-F5344CB8AC3E}">
        <p14:creationId xmlns:p14="http://schemas.microsoft.com/office/powerpoint/2010/main" val="1018298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we use cartographic generalization techniques to reduce the complexity of the map. This digital map does not modify the building footprints</a:t>
            </a:r>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9</a:t>
            </a:fld>
            <a:endParaRPr lang="en-US"/>
          </a:p>
        </p:txBody>
      </p:sp>
    </p:spTree>
    <p:extLst>
      <p:ext uri="{BB962C8B-B14F-4D97-AF65-F5344CB8AC3E}">
        <p14:creationId xmlns:p14="http://schemas.microsoft.com/office/powerpoint/2010/main" val="283625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Reform the second RQ</a:t>
            </a:r>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10</a:t>
            </a:fld>
            <a:endParaRPr lang="en-US"/>
          </a:p>
        </p:txBody>
      </p:sp>
    </p:spTree>
    <p:extLst>
      <p:ext uri="{BB962C8B-B14F-4D97-AF65-F5344CB8AC3E}">
        <p14:creationId xmlns:p14="http://schemas.microsoft.com/office/powerpoint/2010/main" val="373207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11</a:t>
            </a:fld>
            <a:endParaRPr lang="en-US"/>
          </a:p>
        </p:txBody>
      </p:sp>
    </p:spTree>
    <p:extLst>
      <p:ext uri="{BB962C8B-B14F-4D97-AF65-F5344CB8AC3E}">
        <p14:creationId xmlns:p14="http://schemas.microsoft.com/office/powerpoint/2010/main" val="567239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just">
              <a:buNone/>
            </a:pPr>
            <a:r>
              <a:rPr lang="en-GB" dirty="0" smtClean="0">
                <a:latin typeface="Times New Roman" panose="02020603050405020304" pitchFamily="18" charset="0"/>
                <a:ea typeface="Times New Roman" panose="02020603050405020304" pitchFamily="18" charset="0"/>
              </a:rPr>
              <a:t>our focus is on the development of approaches for the generalization of OSM based on platial information, that is to say, methods “characterized by place names and descriptions as well as semantic relationships between places” [10]. To our knowledge, little or no research has been carried out on the automatic production of place-based maps, perhaps with the exception of ideas developed in computer graphics on the automatic generation of tourist maps [11]. </a:t>
            </a:r>
          </a:p>
          <a:p>
            <a:pPr indent="0" algn="just">
              <a:buNone/>
            </a:pPr>
            <a:r>
              <a:rPr lang="en-GB" dirty="0" smtClean="0">
                <a:latin typeface="Times New Roman" panose="02020603050405020304" pitchFamily="18" charset="0"/>
                <a:ea typeface="Times New Roman" panose="02020603050405020304" pitchFamily="18" charset="0"/>
              </a:rPr>
              <a:t>We believe that VGI offers a potentially very rich source of semantic information which, by linking descriptions to existing geometries, can provide us with a novel way of steering the map generalization process holistically which go beyond the semantics captured in top-down, administratively generated, topographic data. However, in this paper we focus our attention on a preliminary study of the use of VGI in individual generalization operators</a:t>
            </a:r>
            <a:endParaRPr lang="en-US" dirty="0" smtClean="0"/>
          </a:p>
          <a:p>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12</a:t>
            </a:fld>
            <a:endParaRPr lang="en-US"/>
          </a:p>
        </p:txBody>
      </p:sp>
    </p:spTree>
    <p:extLst>
      <p:ext uri="{BB962C8B-B14F-4D97-AF65-F5344CB8AC3E}">
        <p14:creationId xmlns:p14="http://schemas.microsoft.com/office/powerpoint/2010/main" val="78536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just">
              <a:buNone/>
            </a:pPr>
            <a:r>
              <a:rPr lang="en-GB" dirty="0" smtClean="0">
                <a:latin typeface="Times New Roman" panose="02020603050405020304" pitchFamily="18" charset="0"/>
                <a:ea typeface="Times New Roman" panose="02020603050405020304" pitchFamily="18" charset="0"/>
              </a:rPr>
              <a:t>our focus is on the development of approaches for the generalization of OSM based on platial information, that is to say, methods “characterized by place names and descriptions as well as semantic relationships between places” [10]. To our knowledge, little or no research has been carried out on the automatic production of place-based maps, perhaps with the exception of ideas developed in computer graphics on the automatic generation of tourist maps [11]. </a:t>
            </a:r>
          </a:p>
          <a:p>
            <a:pPr indent="0" algn="just">
              <a:buNone/>
            </a:pPr>
            <a:r>
              <a:rPr lang="en-GB" dirty="0" smtClean="0">
                <a:latin typeface="Times New Roman" panose="02020603050405020304" pitchFamily="18" charset="0"/>
                <a:ea typeface="Times New Roman" panose="02020603050405020304" pitchFamily="18" charset="0"/>
              </a:rPr>
              <a:t>We believe that VGI offers a potentially very rich source of semantic information which, by linking descriptions to existing geometries, can provide us with a novel way of steering the map generalization process holistically which go beyond the semantics captured in top-down, administratively generated, topographic data. However, in this paper we focus our attention on a preliminary study of the use of VGI in individual generalization operators</a:t>
            </a:r>
            <a:endParaRPr lang="en-US" dirty="0" smtClean="0"/>
          </a:p>
          <a:p>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13</a:t>
            </a:fld>
            <a:endParaRPr lang="en-US"/>
          </a:p>
        </p:txBody>
      </p:sp>
    </p:spTree>
    <p:extLst>
      <p:ext uri="{BB962C8B-B14F-4D97-AF65-F5344CB8AC3E}">
        <p14:creationId xmlns:p14="http://schemas.microsoft.com/office/powerpoint/2010/main" val="240410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778D38-11A6-417B-B34C-67D18401C892}" type="slidenum">
              <a:rPr lang="en-US" smtClean="0"/>
              <a:t>19</a:t>
            </a:fld>
            <a:endParaRPr lang="en-US"/>
          </a:p>
        </p:txBody>
      </p:sp>
    </p:spTree>
    <p:extLst>
      <p:ext uri="{BB962C8B-B14F-4D97-AF65-F5344CB8AC3E}">
        <p14:creationId xmlns:p14="http://schemas.microsoft.com/office/powerpoint/2010/main" val="3581076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420620-62F2-4AF3-8C7E-8877B5EC262D}"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6A6E4-3F20-4C2B-999A-E84E055A26BF}" type="slidenum">
              <a:rPr lang="en-US" smtClean="0"/>
              <a:t>‹#›</a:t>
            </a:fld>
            <a:endParaRPr lang="en-US"/>
          </a:p>
        </p:txBody>
      </p:sp>
    </p:spTree>
    <p:extLst>
      <p:ext uri="{BB962C8B-B14F-4D97-AF65-F5344CB8AC3E}">
        <p14:creationId xmlns:p14="http://schemas.microsoft.com/office/powerpoint/2010/main" val="574709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420620-62F2-4AF3-8C7E-8877B5EC262D}"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6A6E4-3F20-4C2B-999A-E84E055A26BF}" type="slidenum">
              <a:rPr lang="en-US" smtClean="0"/>
              <a:t>‹#›</a:t>
            </a:fld>
            <a:endParaRPr lang="en-US"/>
          </a:p>
        </p:txBody>
      </p:sp>
    </p:spTree>
    <p:extLst>
      <p:ext uri="{BB962C8B-B14F-4D97-AF65-F5344CB8AC3E}">
        <p14:creationId xmlns:p14="http://schemas.microsoft.com/office/powerpoint/2010/main" val="4924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420620-62F2-4AF3-8C7E-8877B5EC262D}"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6A6E4-3F20-4C2B-999A-E84E055A26BF}" type="slidenum">
              <a:rPr lang="en-US" smtClean="0"/>
              <a:t>‹#›</a:t>
            </a:fld>
            <a:endParaRPr lang="en-US"/>
          </a:p>
        </p:txBody>
      </p:sp>
    </p:spTree>
    <p:extLst>
      <p:ext uri="{BB962C8B-B14F-4D97-AF65-F5344CB8AC3E}">
        <p14:creationId xmlns:p14="http://schemas.microsoft.com/office/powerpoint/2010/main" val="159702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420620-62F2-4AF3-8C7E-8877B5EC262D}"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6A6E4-3F20-4C2B-999A-E84E055A26BF}" type="slidenum">
              <a:rPr lang="en-US" smtClean="0"/>
              <a:t>‹#›</a:t>
            </a:fld>
            <a:endParaRPr lang="en-US"/>
          </a:p>
        </p:txBody>
      </p:sp>
    </p:spTree>
    <p:extLst>
      <p:ext uri="{BB962C8B-B14F-4D97-AF65-F5344CB8AC3E}">
        <p14:creationId xmlns:p14="http://schemas.microsoft.com/office/powerpoint/2010/main" val="1663991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420620-62F2-4AF3-8C7E-8877B5EC262D}"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6A6E4-3F20-4C2B-999A-E84E055A26BF}" type="slidenum">
              <a:rPr lang="en-US" smtClean="0"/>
              <a:t>‹#›</a:t>
            </a:fld>
            <a:endParaRPr lang="en-US"/>
          </a:p>
        </p:txBody>
      </p:sp>
    </p:spTree>
    <p:extLst>
      <p:ext uri="{BB962C8B-B14F-4D97-AF65-F5344CB8AC3E}">
        <p14:creationId xmlns:p14="http://schemas.microsoft.com/office/powerpoint/2010/main" val="224461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420620-62F2-4AF3-8C7E-8877B5EC262D}" type="datetimeFigureOut">
              <a:rPr lang="en-US" smtClean="0"/>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6A6E4-3F20-4C2B-999A-E84E055A26BF}" type="slidenum">
              <a:rPr lang="en-US" smtClean="0"/>
              <a:t>‹#›</a:t>
            </a:fld>
            <a:endParaRPr lang="en-US"/>
          </a:p>
        </p:txBody>
      </p:sp>
    </p:spTree>
    <p:extLst>
      <p:ext uri="{BB962C8B-B14F-4D97-AF65-F5344CB8AC3E}">
        <p14:creationId xmlns:p14="http://schemas.microsoft.com/office/powerpoint/2010/main" val="3076636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420620-62F2-4AF3-8C7E-8877B5EC262D}" type="datetimeFigureOut">
              <a:rPr lang="en-US" smtClean="0"/>
              <a:t>6/14/2016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6A6E4-3F20-4C2B-999A-E84E055A26BF}" type="slidenum">
              <a:rPr lang="en-US" smtClean="0"/>
              <a:t>‹#›</a:t>
            </a:fld>
            <a:endParaRPr lang="en-US"/>
          </a:p>
        </p:txBody>
      </p:sp>
    </p:spTree>
    <p:extLst>
      <p:ext uri="{BB962C8B-B14F-4D97-AF65-F5344CB8AC3E}">
        <p14:creationId xmlns:p14="http://schemas.microsoft.com/office/powerpoint/2010/main" val="351432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420620-62F2-4AF3-8C7E-8877B5EC262D}" type="datetimeFigureOut">
              <a:rPr lang="en-US" smtClean="0"/>
              <a:t>6/14/2016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6A6E4-3F20-4C2B-999A-E84E055A26BF}" type="slidenum">
              <a:rPr lang="en-US" smtClean="0"/>
              <a:t>‹#›</a:t>
            </a:fld>
            <a:endParaRPr lang="en-US"/>
          </a:p>
        </p:txBody>
      </p:sp>
    </p:spTree>
    <p:extLst>
      <p:ext uri="{BB962C8B-B14F-4D97-AF65-F5344CB8AC3E}">
        <p14:creationId xmlns:p14="http://schemas.microsoft.com/office/powerpoint/2010/main" val="224525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420620-62F2-4AF3-8C7E-8877B5EC262D}" type="datetimeFigureOut">
              <a:rPr lang="en-US" smtClean="0"/>
              <a:t>6/14/2016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6A6E4-3F20-4C2B-999A-E84E055A26BF}" type="slidenum">
              <a:rPr lang="en-US" smtClean="0"/>
              <a:t>‹#›</a:t>
            </a:fld>
            <a:endParaRPr lang="en-US"/>
          </a:p>
        </p:txBody>
      </p:sp>
    </p:spTree>
    <p:extLst>
      <p:ext uri="{BB962C8B-B14F-4D97-AF65-F5344CB8AC3E}">
        <p14:creationId xmlns:p14="http://schemas.microsoft.com/office/powerpoint/2010/main" val="1017971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420620-62F2-4AF3-8C7E-8877B5EC262D}" type="datetimeFigureOut">
              <a:rPr lang="en-US" smtClean="0"/>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6A6E4-3F20-4C2B-999A-E84E055A26BF}" type="slidenum">
              <a:rPr lang="en-US" smtClean="0"/>
              <a:t>‹#›</a:t>
            </a:fld>
            <a:endParaRPr lang="en-US"/>
          </a:p>
        </p:txBody>
      </p:sp>
    </p:spTree>
    <p:extLst>
      <p:ext uri="{BB962C8B-B14F-4D97-AF65-F5344CB8AC3E}">
        <p14:creationId xmlns:p14="http://schemas.microsoft.com/office/powerpoint/2010/main" val="121508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420620-62F2-4AF3-8C7E-8877B5EC262D}" type="datetimeFigureOut">
              <a:rPr lang="en-US" smtClean="0"/>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6A6E4-3F20-4C2B-999A-E84E055A26BF}" type="slidenum">
              <a:rPr lang="en-US" smtClean="0"/>
              <a:t>‹#›</a:t>
            </a:fld>
            <a:endParaRPr lang="en-US"/>
          </a:p>
        </p:txBody>
      </p:sp>
    </p:spTree>
    <p:extLst>
      <p:ext uri="{BB962C8B-B14F-4D97-AF65-F5344CB8AC3E}">
        <p14:creationId xmlns:p14="http://schemas.microsoft.com/office/powerpoint/2010/main" val="2358190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20620-62F2-4AF3-8C7E-8877B5EC262D}" type="datetimeFigureOut">
              <a:rPr lang="en-US" smtClean="0"/>
              <a:t>6/14/2016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6A6E4-3F20-4C2B-999A-E84E055A26BF}" type="slidenum">
              <a:rPr lang="en-US" smtClean="0"/>
              <a:t>‹#›</a:t>
            </a:fld>
            <a:endParaRPr lang="en-US"/>
          </a:p>
        </p:txBody>
      </p:sp>
    </p:spTree>
    <p:extLst>
      <p:ext uri="{BB962C8B-B14F-4D97-AF65-F5344CB8AC3E}">
        <p14:creationId xmlns:p14="http://schemas.microsoft.com/office/powerpoint/2010/main" val="784507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microsoft.com/office/2007/relationships/hdphoto" Target="../media/hdphoto1.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microsoft.com/office/2007/relationships/hdphoto" Target="../media/hdphoto1.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eg"/><Relationship Id="rId3" Type="http://schemas.microsoft.com/office/2007/relationships/hdphoto" Target="../media/hdphoto1.wdp"/><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1.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345872"/>
            <a:ext cx="12192000" cy="2262781"/>
          </a:xfrm>
          <a:prstGeom prst="rect">
            <a:avLst/>
          </a:prstGeom>
          <a:solidFill>
            <a:schemeClr val="accent1">
              <a:lumMod val="40000"/>
              <a:lumOff val="60000"/>
            </a:schemeClr>
          </a:solidFill>
          <a:ln>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r>
              <a:rPr lang="en-US" b="1" dirty="0" smtClean="0">
                <a:latin typeface="Aparajita" panose="020B0604020202020204" pitchFamily="34" charset="0"/>
                <a:cs typeface="Aparajita" panose="020B0604020202020204" pitchFamily="34" charset="0"/>
              </a:rPr>
              <a:t>Linking </a:t>
            </a:r>
            <a:r>
              <a:rPr lang="en-US" b="1" dirty="0">
                <a:latin typeface="Aparajita" panose="020B0604020202020204" pitchFamily="34" charset="0"/>
                <a:cs typeface="Aparajita" panose="020B0604020202020204" pitchFamily="34" charset="0"/>
              </a:rPr>
              <a:t>VGI </a:t>
            </a:r>
            <a:endParaRPr lang="en-US" b="1" dirty="0" smtClean="0">
              <a:latin typeface="Aparajita" panose="020B0604020202020204" pitchFamily="34" charset="0"/>
              <a:cs typeface="Aparajita" panose="020B0604020202020204" pitchFamily="34" charset="0"/>
            </a:endParaRPr>
          </a:p>
          <a:p>
            <a:pPr algn="ctr" fontAlgn="base"/>
            <a:r>
              <a:rPr lang="en-US" b="1" dirty="0">
                <a:latin typeface="Aparajita" panose="020B0604020202020204" pitchFamily="34" charset="0"/>
                <a:cs typeface="Aparajita" panose="020B0604020202020204" pitchFamily="34" charset="0"/>
              </a:rPr>
              <a:t>f</a:t>
            </a:r>
            <a:r>
              <a:rPr lang="en-US" b="1" dirty="0" smtClean="0">
                <a:latin typeface="Aparajita" panose="020B0604020202020204" pitchFamily="34" charset="0"/>
                <a:cs typeface="Aparajita" panose="020B0604020202020204" pitchFamily="34" charset="0"/>
              </a:rPr>
              <a:t>or</a:t>
            </a:r>
          </a:p>
          <a:p>
            <a:pPr algn="ctr" fontAlgn="base"/>
            <a:r>
              <a:rPr lang="en-US" b="1" dirty="0" smtClean="0">
                <a:latin typeface="Aparajita" panose="020B0604020202020204" pitchFamily="34" charset="0"/>
                <a:cs typeface="Aparajita" panose="020B0604020202020204" pitchFamily="34" charset="0"/>
              </a:rPr>
              <a:t> Place-Based </a:t>
            </a:r>
            <a:r>
              <a:rPr lang="en-US" b="1" dirty="0">
                <a:latin typeface="Aparajita" panose="020B0604020202020204" pitchFamily="34" charset="0"/>
                <a:cs typeface="Aparajita" panose="020B0604020202020204" pitchFamily="34" charset="0"/>
              </a:rPr>
              <a:t>M</a:t>
            </a:r>
            <a:r>
              <a:rPr lang="en-US" b="1" dirty="0" smtClean="0">
                <a:latin typeface="Aparajita" panose="020B0604020202020204" pitchFamily="34" charset="0"/>
                <a:cs typeface="Aparajita" panose="020B0604020202020204" pitchFamily="34" charset="0"/>
              </a:rPr>
              <a:t>ap </a:t>
            </a:r>
            <a:r>
              <a:rPr lang="en-US" b="1" dirty="0">
                <a:latin typeface="Aparajita" panose="020B0604020202020204" pitchFamily="34" charset="0"/>
                <a:cs typeface="Aparajita" panose="020B0604020202020204" pitchFamily="34" charset="0"/>
              </a:rPr>
              <a:t>G</a:t>
            </a:r>
            <a:r>
              <a:rPr lang="en-US" b="1" dirty="0" smtClean="0">
                <a:latin typeface="Aparajita" panose="020B0604020202020204" pitchFamily="34" charset="0"/>
                <a:cs typeface="Aparajita" panose="020B0604020202020204" pitchFamily="34" charset="0"/>
              </a:rPr>
              <a:t>eneralization </a:t>
            </a:r>
            <a:endParaRPr lang="en-US" b="1" dirty="0">
              <a:latin typeface="Aparajita" panose="020B0604020202020204" pitchFamily="34" charset="0"/>
              <a:cs typeface="Aparajita" panose="020B0604020202020204" pitchFamily="34" charset="0"/>
            </a:endParaRPr>
          </a:p>
        </p:txBody>
      </p:sp>
      <p:sp>
        <p:nvSpPr>
          <p:cNvPr id="5" name="Subtitle 2"/>
          <p:cNvSpPr txBox="1">
            <a:spLocks/>
          </p:cNvSpPr>
          <p:nvPr/>
        </p:nvSpPr>
        <p:spPr>
          <a:xfrm>
            <a:off x="7924663" y="5182553"/>
            <a:ext cx="4172760" cy="11262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smtClean="0">
                <a:latin typeface="Aparajita" panose="020B0604020202020204" pitchFamily="34" charset="0"/>
                <a:cs typeface="Aparajita" panose="020B0604020202020204" pitchFamily="34" charset="0"/>
              </a:rPr>
              <a:t>Azam Raha Bahrehdar</a:t>
            </a:r>
          </a:p>
          <a:p>
            <a:pPr marL="0" indent="0">
              <a:buNone/>
            </a:pPr>
            <a:r>
              <a:rPr lang="en-GB" b="1" dirty="0">
                <a:latin typeface="Aparajita" panose="020B0604020202020204" pitchFamily="34" charset="0"/>
                <a:cs typeface="Aparajita" panose="020B0604020202020204" pitchFamily="34" charset="0"/>
              </a:rPr>
              <a:t>Ross S. Purves</a:t>
            </a:r>
          </a:p>
          <a:p>
            <a:pPr marL="0" indent="0">
              <a:buNone/>
            </a:pPr>
            <a:endParaRPr lang="en-GB" sz="2400" dirty="0" smtClean="0">
              <a:latin typeface="Aparajita" panose="020B0604020202020204" pitchFamily="34" charset="0"/>
              <a:cs typeface="Aparajita" panose="020B0604020202020204" pitchFamily="34" charset="0"/>
            </a:endParaRP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1950"/>
            <a:ext cx="2688259" cy="1019175"/>
          </a:xfrm>
          <a:prstGeom prst="rect">
            <a:avLst/>
          </a:prstGeom>
        </p:spPr>
      </p:pic>
      <p:sp>
        <p:nvSpPr>
          <p:cNvPr id="7" name="Subtitle 2"/>
          <p:cNvSpPr txBox="1">
            <a:spLocks/>
          </p:cNvSpPr>
          <p:nvPr/>
        </p:nvSpPr>
        <p:spPr>
          <a:xfrm>
            <a:off x="346756" y="5094515"/>
            <a:ext cx="7699964" cy="14267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smtClean="0">
                <a:latin typeface="Aparajita" panose="020B0604020202020204" pitchFamily="34" charset="0"/>
                <a:cs typeface="Aparajita" panose="020B0604020202020204" pitchFamily="34" charset="0"/>
              </a:rPr>
              <a:t>Link-VGI Workshop</a:t>
            </a:r>
          </a:p>
          <a:p>
            <a:pPr marL="0" indent="0">
              <a:buNone/>
            </a:pPr>
            <a:r>
              <a:rPr lang="en-US" sz="2000" b="1" dirty="0" smtClean="0">
                <a:latin typeface="Aparajita" panose="020B0604020202020204" pitchFamily="34" charset="0"/>
                <a:cs typeface="Aparajita" panose="020B0604020202020204" pitchFamily="34" charset="0"/>
              </a:rPr>
              <a:t>19th </a:t>
            </a:r>
            <a:r>
              <a:rPr lang="en-US" sz="2000" b="1" dirty="0">
                <a:latin typeface="Aparajita" panose="020B0604020202020204" pitchFamily="34" charset="0"/>
                <a:cs typeface="Aparajita" panose="020B0604020202020204" pitchFamily="34" charset="0"/>
              </a:rPr>
              <a:t>AGILE International Conference on Geographic Information </a:t>
            </a:r>
            <a:r>
              <a:rPr lang="en-US" sz="2000" b="1" dirty="0" smtClean="0">
                <a:latin typeface="Aparajita" panose="020B0604020202020204" pitchFamily="34" charset="0"/>
                <a:cs typeface="Aparajita" panose="020B0604020202020204" pitchFamily="34" charset="0"/>
              </a:rPr>
              <a:t>Science</a:t>
            </a:r>
            <a:br>
              <a:rPr lang="en-US" sz="2000" b="1" dirty="0" smtClean="0">
                <a:latin typeface="Aparajita" panose="020B0604020202020204" pitchFamily="34" charset="0"/>
                <a:cs typeface="Aparajita" panose="020B0604020202020204" pitchFamily="34" charset="0"/>
              </a:rPr>
            </a:br>
            <a:r>
              <a:rPr lang="en-US" sz="2000" b="1" dirty="0" smtClean="0">
                <a:latin typeface="Aparajita" panose="020B0604020202020204" pitchFamily="34" charset="0"/>
                <a:cs typeface="Aparajita" panose="020B0604020202020204" pitchFamily="34" charset="0"/>
              </a:rPr>
              <a:t>Helsinki</a:t>
            </a:r>
            <a:r>
              <a:rPr lang="en-US" sz="2000" b="1" dirty="0">
                <a:latin typeface="Aparajita" panose="020B0604020202020204" pitchFamily="34" charset="0"/>
                <a:cs typeface="Aparajita" panose="020B0604020202020204" pitchFamily="34" charset="0"/>
              </a:rPr>
              <a:t>, </a:t>
            </a:r>
            <a:r>
              <a:rPr lang="en-US" sz="2000" b="1" dirty="0" smtClean="0">
                <a:latin typeface="Aparajita" panose="020B0604020202020204" pitchFamily="34" charset="0"/>
                <a:cs typeface="Aparajita" panose="020B0604020202020204" pitchFamily="34" charset="0"/>
              </a:rPr>
              <a:t>Finland</a:t>
            </a:r>
            <a:br>
              <a:rPr lang="en-US" sz="2000" b="1" dirty="0" smtClean="0">
                <a:latin typeface="Aparajita" panose="020B0604020202020204" pitchFamily="34" charset="0"/>
                <a:cs typeface="Aparajita" panose="020B0604020202020204" pitchFamily="34" charset="0"/>
              </a:rPr>
            </a:br>
            <a:r>
              <a:rPr lang="en-US" sz="2000" b="1" dirty="0" smtClean="0">
                <a:latin typeface="Aparajita" panose="020B0604020202020204" pitchFamily="34" charset="0"/>
                <a:cs typeface="Aparajita" panose="020B0604020202020204" pitchFamily="34" charset="0"/>
              </a:rPr>
              <a:t>June 2016</a:t>
            </a:r>
            <a:endParaRPr lang="en-GB" sz="2000" b="1" dirty="0">
              <a:latin typeface="Aparajita" panose="020B0604020202020204" pitchFamily="34" charset="0"/>
              <a:cs typeface="Aparajita" panose="020B0604020202020204" pitchFamily="34" charset="0"/>
            </a:endParaRPr>
          </a:p>
          <a:p>
            <a:endParaRPr lang="en-US" sz="2000" dirty="0"/>
          </a:p>
        </p:txBody>
      </p:sp>
    </p:spTree>
    <p:extLst>
      <p:ext uri="{BB962C8B-B14F-4D97-AF65-F5344CB8AC3E}">
        <p14:creationId xmlns:p14="http://schemas.microsoft.com/office/powerpoint/2010/main" val="2521378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1217000" y="1737943"/>
            <a:ext cx="10515600" cy="5397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i="1" dirty="0" smtClean="0">
                <a:latin typeface="Aparajita" panose="020B0604020202020204" pitchFamily="34" charset="0"/>
                <a:cs typeface="Aparajita" panose="020B0604020202020204" pitchFamily="34" charset="0"/>
              </a:rPr>
              <a:t>RQ1. </a:t>
            </a:r>
            <a:r>
              <a:rPr lang="en-US" sz="3600" b="1" dirty="0">
                <a:latin typeface="Aparajita" panose="020B0604020202020204" pitchFamily="34" charset="0"/>
                <a:cs typeface="Aparajita" panose="020B0604020202020204" pitchFamily="34" charset="0"/>
              </a:rPr>
              <a:t>What</a:t>
            </a:r>
            <a:r>
              <a:rPr lang="en-US" sz="3600" dirty="0">
                <a:latin typeface="Aparajita" panose="020B0604020202020204" pitchFamily="34" charset="0"/>
                <a:cs typeface="Aparajita" panose="020B0604020202020204" pitchFamily="34" charset="0"/>
              </a:rPr>
              <a:t> forms of </a:t>
            </a:r>
            <a:r>
              <a:rPr lang="en-US" sz="3600" b="1" dirty="0">
                <a:latin typeface="Aparajita" panose="020B0604020202020204" pitchFamily="34" charset="0"/>
                <a:cs typeface="Aparajita" panose="020B0604020202020204" pitchFamily="34" charset="0"/>
              </a:rPr>
              <a:t>information</a:t>
            </a:r>
            <a:r>
              <a:rPr lang="en-US" sz="3600" dirty="0">
                <a:latin typeface="Aparajita" panose="020B0604020202020204" pitchFamily="34" charset="0"/>
                <a:cs typeface="Aparajita" panose="020B0604020202020204" pitchFamily="34" charset="0"/>
              </a:rPr>
              <a:t> can be extracted from </a:t>
            </a:r>
            <a:r>
              <a:rPr lang="en-US" sz="3600" b="1" dirty="0">
                <a:latin typeface="Aparajita" panose="020B0604020202020204" pitchFamily="34" charset="0"/>
                <a:cs typeface="Aparajita" panose="020B0604020202020204" pitchFamily="34" charset="0"/>
              </a:rPr>
              <a:t>VGI</a:t>
            </a:r>
            <a:r>
              <a:rPr lang="en-US" sz="3600" dirty="0">
                <a:latin typeface="Aparajita" panose="020B0604020202020204" pitchFamily="34" charset="0"/>
                <a:cs typeface="Aparajita" panose="020B0604020202020204" pitchFamily="34" charset="0"/>
              </a:rPr>
              <a:t> which can be exploited in the </a:t>
            </a:r>
            <a:r>
              <a:rPr lang="en-US" sz="3600" b="1" dirty="0">
                <a:latin typeface="Aparajita" panose="020B0604020202020204" pitchFamily="34" charset="0"/>
                <a:cs typeface="Aparajita" panose="020B0604020202020204" pitchFamily="34" charset="0"/>
              </a:rPr>
              <a:t>generalization process</a:t>
            </a:r>
            <a:r>
              <a:rPr lang="en-US" sz="3600" dirty="0">
                <a:latin typeface="Aparajita" panose="020B0604020202020204" pitchFamily="34" charset="0"/>
                <a:cs typeface="Aparajita" panose="020B0604020202020204" pitchFamily="34" charset="0"/>
              </a:rPr>
              <a:t>? </a:t>
            </a:r>
            <a:endParaRPr lang="en-US" sz="3600" dirty="0" smtClean="0">
              <a:latin typeface="Aparajita" panose="020B0604020202020204" pitchFamily="34" charset="0"/>
              <a:cs typeface="Aparajita" panose="020B0604020202020204" pitchFamily="34" charset="0"/>
            </a:endParaRPr>
          </a:p>
          <a:p>
            <a:pPr marL="0" indent="0">
              <a:buNone/>
            </a:pPr>
            <a:endParaRPr lang="en-US" sz="3600" dirty="0">
              <a:latin typeface="Aparajita" panose="020B0604020202020204" pitchFamily="34" charset="0"/>
              <a:cs typeface="Aparajita" panose="020B0604020202020204" pitchFamily="34" charset="0"/>
            </a:endParaRPr>
          </a:p>
          <a:p>
            <a:pPr marL="0" indent="0">
              <a:buNone/>
            </a:pPr>
            <a:r>
              <a:rPr lang="en-US" sz="3600" i="1" dirty="0" smtClean="0">
                <a:latin typeface="Aparajita" panose="020B0604020202020204" pitchFamily="34" charset="0"/>
                <a:cs typeface="Aparajita" panose="020B0604020202020204" pitchFamily="34" charset="0"/>
              </a:rPr>
              <a:t>RQ2. </a:t>
            </a:r>
            <a:r>
              <a:rPr lang="en-US" sz="3600" b="1" dirty="0">
                <a:latin typeface="Aparajita" panose="020B0604020202020204" pitchFamily="34" charset="0"/>
                <a:cs typeface="Aparajita" panose="020B0604020202020204" pitchFamily="34" charset="0"/>
              </a:rPr>
              <a:t>How</a:t>
            </a:r>
            <a:r>
              <a:rPr lang="en-US" sz="3600" dirty="0">
                <a:latin typeface="Aparajita" panose="020B0604020202020204" pitchFamily="34" charset="0"/>
                <a:cs typeface="Aparajita" panose="020B0604020202020204" pitchFamily="34" charset="0"/>
              </a:rPr>
              <a:t> can information extracted from </a:t>
            </a:r>
            <a:r>
              <a:rPr lang="en-US" sz="3600" b="1" dirty="0">
                <a:latin typeface="Aparajita" panose="020B0604020202020204" pitchFamily="34" charset="0"/>
                <a:cs typeface="Aparajita" panose="020B0604020202020204" pitchFamily="34" charset="0"/>
              </a:rPr>
              <a:t>VGI</a:t>
            </a:r>
            <a:r>
              <a:rPr lang="en-US" sz="3600" dirty="0">
                <a:latin typeface="Aparajita" panose="020B0604020202020204" pitchFamily="34" charset="0"/>
                <a:cs typeface="Aparajita" panose="020B0604020202020204" pitchFamily="34" charset="0"/>
              </a:rPr>
              <a:t> in one form be </a:t>
            </a:r>
            <a:r>
              <a:rPr lang="en-US" sz="3600" b="1" dirty="0">
                <a:latin typeface="Aparajita" panose="020B0604020202020204" pitchFamily="34" charset="0"/>
                <a:cs typeface="Aparajita" panose="020B0604020202020204" pitchFamily="34" charset="0"/>
              </a:rPr>
              <a:t>linked</a:t>
            </a:r>
            <a:r>
              <a:rPr lang="en-US" sz="3600" dirty="0">
                <a:latin typeface="Aparajita" panose="020B0604020202020204" pitchFamily="34" charset="0"/>
                <a:cs typeface="Aparajita" panose="020B0604020202020204" pitchFamily="34" charset="0"/>
              </a:rPr>
              <a:t> to VGI in a second form</a:t>
            </a:r>
            <a:r>
              <a:rPr lang="en-US" sz="3600" dirty="0" smtClean="0">
                <a:latin typeface="Aparajita" panose="020B0604020202020204" pitchFamily="34" charset="0"/>
                <a:cs typeface="Aparajita" panose="020B0604020202020204" pitchFamily="34" charset="0"/>
              </a:rPr>
              <a:t>?</a:t>
            </a:r>
            <a:endParaRPr lang="en-US" sz="3600" dirty="0">
              <a:solidFill>
                <a:schemeClr val="tx2">
                  <a:lumMod val="75000"/>
                </a:schemeClr>
              </a:solidFill>
              <a:latin typeface="Aparajita" panose="020B0604020202020204" pitchFamily="34" charset="0"/>
              <a:cs typeface="Aparajita" panose="020B0604020202020204" pitchFamily="34" charset="0"/>
            </a:endParaRPr>
          </a:p>
          <a:p>
            <a:pPr marL="0" indent="0">
              <a:buFont typeface="Arial" panose="020B0604020202020204" pitchFamily="34" charset="0"/>
              <a:buNone/>
            </a:pPr>
            <a:endParaRPr lang="en-US" sz="3600" dirty="0" smtClean="0">
              <a:solidFill>
                <a:schemeClr val="tx1">
                  <a:lumMod val="95000"/>
                  <a:lumOff val="5000"/>
                </a:schemeClr>
              </a:solidFill>
              <a:latin typeface="Aparajita" panose="020B0604020202020204" pitchFamily="34" charset="0"/>
              <a:cs typeface="Aparajita" panose="020B0604020202020204" pitchFamily="34" charset="0"/>
            </a:endParaRPr>
          </a:p>
          <a:p>
            <a:pPr marL="0" indent="0">
              <a:buNone/>
            </a:pPr>
            <a:r>
              <a:rPr lang="en-US" sz="3600" i="1" dirty="0" smtClean="0">
                <a:latin typeface="Aparajita" panose="020B0604020202020204" pitchFamily="34" charset="0"/>
                <a:cs typeface="Aparajita" panose="020B0604020202020204" pitchFamily="34" charset="0"/>
              </a:rPr>
              <a:t>RQ3. </a:t>
            </a:r>
            <a:r>
              <a:rPr lang="en-US" sz="3600" b="1" dirty="0">
                <a:latin typeface="Aparajita" panose="020B0604020202020204" pitchFamily="34" charset="0"/>
                <a:cs typeface="Aparajita" panose="020B0604020202020204" pitchFamily="34" charset="0"/>
              </a:rPr>
              <a:t>How</a:t>
            </a:r>
            <a:r>
              <a:rPr lang="en-US" sz="3600" dirty="0">
                <a:latin typeface="Aparajita" panose="020B0604020202020204" pitchFamily="34" charset="0"/>
                <a:cs typeface="Aparajita" panose="020B0604020202020204" pitchFamily="34" charset="0"/>
              </a:rPr>
              <a:t> can the information which has been extracted and linked </a:t>
            </a:r>
            <a:r>
              <a:rPr lang="en-US" sz="3600" b="1" dirty="0">
                <a:latin typeface="Aparajita" panose="020B0604020202020204" pitchFamily="34" charset="0"/>
                <a:cs typeface="Aparajita" panose="020B0604020202020204" pitchFamily="34" charset="0"/>
              </a:rPr>
              <a:t>be used </a:t>
            </a:r>
            <a:r>
              <a:rPr lang="en-US" sz="3600" dirty="0">
                <a:latin typeface="Aparajita" panose="020B0604020202020204" pitchFamily="34" charset="0"/>
                <a:cs typeface="Aparajita" panose="020B0604020202020204" pitchFamily="34" charset="0"/>
              </a:rPr>
              <a:t>explicitly in the </a:t>
            </a:r>
            <a:r>
              <a:rPr lang="en-US" sz="3600" b="1" dirty="0">
                <a:latin typeface="Aparajita" panose="020B0604020202020204" pitchFamily="34" charset="0"/>
                <a:cs typeface="Aparajita" panose="020B0604020202020204" pitchFamily="34" charset="0"/>
              </a:rPr>
              <a:t>generalization process</a:t>
            </a:r>
            <a:r>
              <a:rPr lang="en-US" sz="3600" dirty="0">
                <a:latin typeface="Aparajita" panose="020B0604020202020204" pitchFamily="34" charset="0"/>
                <a:cs typeface="Aparajita" panose="020B0604020202020204" pitchFamily="34" charset="0"/>
              </a:rPr>
              <a:t>? </a:t>
            </a:r>
          </a:p>
          <a:p>
            <a:pPr marL="0" indent="0">
              <a:buFont typeface="Arial" panose="020B0604020202020204" pitchFamily="34" charset="0"/>
              <a:buNone/>
            </a:pPr>
            <a:endParaRPr lang="en-US" sz="3600" dirty="0"/>
          </a:p>
        </p:txBody>
      </p:sp>
      <p:sp>
        <p:nvSpPr>
          <p:cNvPr id="7" name="TextBox 6"/>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a:t>
            </a:r>
            <a:r>
              <a:rPr lang="en-US" sz="2000" b="1" u="sng" dirty="0">
                <a:solidFill>
                  <a:schemeClr val="bg2">
                    <a:lumMod val="50000"/>
                  </a:schemeClr>
                </a:solidFill>
                <a:latin typeface="Aparajita" panose="020B0604020202020204" pitchFamily="34" charset="0"/>
                <a:cs typeface="Aparajita" panose="020B0604020202020204" pitchFamily="34" charset="0"/>
              </a:rPr>
              <a:t>Research Questions </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10" name="Rectangle 9"/>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1" name="TextBox 10"/>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2"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6</a:t>
            </a:r>
            <a:endParaRPr lang="en-US" sz="2000" dirty="0">
              <a:latin typeface="Aparajita" panose="020B0604020202020204" pitchFamily="34" charset="0"/>
              <a:cs typeface="Aparajita" panose="020B0604020202020204" pitchFamily="34" charset="0"/>
            </a:endParaRPr>
          </a:p>
        </p:txBody>
      </p:sp>
      <p:sp>
        <p:nvSpPr>
          <p:cNvPr id="13" name="Title 1"/>
          <p:cNvSpPr txBox="1">
            <a:spLocks/>
          </p:cNvSpPr>
          <p:nvPr/>
        </p:nvSpPr>
        <p:spPr>
          <a:xfrm>
            <a:off x="152400" y="758573"/>
            <a:ext cx="12192000" cy="7078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Research Questions</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31088849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6" name="Straight Connector 5"/>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State of the art </a:t>
            </a:r>
            <a:r>
              <a:rPr lang="en-US" sz="2000" b="1" dirty="0" smtClean="0">
                <a:solidFill>
                  <a:schemeClr val="bg2">
                    <a:lumMod val="75000"/>
                  </a:schemeClr>
                </a:solidFill>
                <a:latin typeface="Aparajita" panose="020B0604020202020204" pitchFamily="34" charset="0"/>
                <a:cs typeface="Aparajita" panose="020B0604020202020204" pitchFamily="34" charset="0"/>
              </a:rPr>
              <a:t>|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8246738"/>
            <a:ext cx="334231" cy="362626"/>
          </a:xfrm>
          <a:prstGeom prst="rect">
            <a:avLst/>
          </a:prstGeom>
        </p:spPr>
      </p:pic>
      <p:sp>
        <p:nvSpPr>
          <p:cNvPr id="9" name="Rectangle 8"/>
          <p:cNvSpPr/>
          <p:nvPr/>
        </p:nvSpPr>
        <p:spPr>
          <a:xfrm>
            <a:off x="906863" y="8276270"/>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0" name="TextBox 9"/>
          <p:cNvSpPr txBox="1"/>
          <p:nvPr/>
        </p:nvSpPr>
        <p:spPr>
          <a:xfrm>
            <a:off x="450185" y="8273743"/>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1" name="Slide Number Placeholder 5"/>
          <p:cNvSpPr txBox="1">
            <a:spLocks/>
          </p:cNvSpPr>
          <p:nvPr/>
        </p:nvSpPr>
        <p:spPr>
          <a:xfrm>
            <a:off x="8610600" y="808961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9</a:t>
            </a:r>
            <a:endParaRPr lang="en-US" sz="2000" dirty="0">
              <a:latin typeface="Aparajita" panose="020B0604020202020204" pitchFamily="34" charset="0"/>
              <a:cs typeface="Aparajita" panose="020B0604020202020204" pitchFamily="34" charset="0"/>
            </a:endParaRPr>
          </a:p>
        </p:txBody>
      </p:sp>
      <p:sp>
        <p:nvSpPr>
          <p:cNvPr id="16" name="Rounded Rectangle 15"/>
          <p:cNvSpPr/>
          <p:nvPr/>
        </p:nvSpPr>
        <p:spPr>
          <a:xfrm>
            <a:off x="1105616" y="2850602"/>
            <a:ext cx="7355860" cy="2480221"/>
          </a:xfrm>
          <a:prstGeom prst="roundRect">
            <a:avLst>
              <a:gd name="adj" fmla="val 323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latin typeface="Aparajita" panose="020B0604020202020204" pitchFamily="34" charset="0"/>
              <a:cs typeface="Aparajita" panose="020B0604020202020204" pitchFamily="34" charset="0"/>
            </a:endParaRPr>
          </a:p>
        </p:txBody>
      </p:sp>
      <p:sp>
        <p:nvSpPr>
          <p:cNvPr id="27" name="Rounded Rectangle 26"/>
          <p:cNvSpPr/>
          <p:nvPr/>
        </p:nvSpPr>
        <p:spPr>
          <a:xfrm>
            <a:off x="5350535" y="3612976"/>
            <a:ext cx="2503425" cy="76149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a:latin typeface="Aparajita" panose="020B0604020202020204" pitchFamily="34" charset="0"/>
                <a:cs typeface="Aparajita" panose="020B0604020202020204" pitchFamily="34" charset="0"/>
              </a:rPr>
              <a:t>s</a:t>
            </a:r>
            <a:r>
              <a:rPr lang="en-US" sz="2400" dirty="0" smtClean="0">
                <a:latin typeface="Aparajita" panose="020B0604020202020204" pitchFamily="34" charset="0"/>
                <a:cs typeface="Aparajita" panose="020B0604020202020204" pitchFamily="34" charset="0"/>
              </a:rPr>
              <a:t>emantic</a:t>
            </a:r>
            <a:endParaRPr lang="en-US" sz="2400" dirty="0">
              <a:latin typeface="Aparajita" panose="020B0604020202020204" pitchFamily="34" charset="0"/>
              <a:cs typeface="Aparajita" panose="020B0604020202020204" pitchFamily="34" charset="0"/>
            </a:endParaRPr>
          </a:p>
        </p:txBody>
      </p:sp>
      <p:sp>
        <p:nvSpPr>
          <p:cNvPr id="24" name="Rounded Rectangle 23"/>
          <p:cNvSpPr/>
          <p:nvPr/>
        </p:nvSpPr>
        <p:spPr>
          <a:xfrm>
            <a:off x="1308335" y="3162497"/>
            <a:ext cx="7078995" cy="1921740"/>
          </a:xfrm>
          <a:prstGeom prst="roundRect">
            <a:avLst>
              <a:gd name="adj" fmla="val 3505"/>
            </a:avLst>
          </a:prstGeom>
          <a:ln w="3175">
            <a:solidFill>
              <a:schemeClr val="bg1">
                <a:lumMod val="65000"/>
              </a:schemeClr>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ounded Rectangle 24"/>
          <p:cNvSpPr/>
          <p:nvPr/>
        </p:nvSpPr>
        <p:spPr>
          <a:xfrm>
            <a:off x="1375428" y="4195274"/>
            <a:ext cx="6915256" cy="828720"/>
          </a:xfrm>
          <a:prstGeom prst="roundRect">
            <a:avLst>
              <a:gd name="adj" fmla="val 3505"/>
            </a:avLst>
          </a:prstGeom>
          <a:ln>
            <a:solidFill>
              <a:schemeClr val="bg1">
                <a:lumMod val="65000"/>
              </a:schemeClr>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p>
        </p:txBody>
      </p:sp>
      <p:sp>
        <p:nvSpPr>
          <p:cNvPr id="31" name="Rounded Rectangle 30"/>
          <p:cNvSpPr/>
          <p:nvPr/>
        </p:nvSpPr>
        <p:spPr>
          <a:xfrm>
            <a:off x="1376576" y="3225417"/>
            <a:ext cx="6915256" cy="828720"/>
          </a:xfrm>
          <a:prstGeom prst="roundRect">
            <a:avLst>
              <a:gd name="adj" fmla="val 3505"/>
            </a:avLst>
          </a:prstGeom>
          <a:ln>
            <a:solidFill>
              <a:schemeClr val="bg1">
                <a:lumMod val="65000"/>
              </a:schemeClr>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TextBox 31"/>
          <p:cNvSpPr txBox="1"/>
          <p:nvPr/>
        </p:nvSpPr>
        <p:spPr>
          <a:xfrm>
            <a:off x="1525788" y="2936449"/>
            <a:ext cx="1634487" cy="380992"/>
          </a:xfrm>
          <a:prstGeom prst="rect">
            <a:avLst/>
          </a:prstGeom>
          <a:solidFill>
            <a:schemeClr val="bg1"/>
          </a:solidFill>
        </p:spPr>
        <p:txBody>
          <a:bodyPr wrap="square" rtlCol="0">
            <a:spAutoFit/>
          </a:bodyPr>
          <a:lstStyle/>
          <a:p>
            <a:r>
              <a:rPr lang="en-US" b="1" i="1" dirty="0" smtClean="0">
                <a:solidFill>
                  <a:srgbClr val="0070C0"/>
                </a:solidFill>
              </a:rPr>
              <a:t>Agnew Model</a:t>
            </a:r>
            <a:endParaRPr lang="en-US" b="1" i="1" dirty="0">
              <a:solidFill>
                <a:srgbClr val="0070C0"/>
              </a:solidFill>
            </a:endParaRPr>
          </a:p>
        </p:txBody>
      </p:sp>
      <p:sp>
        <p:nvSpPr>
          <p:cNvPr id="34" name="Rectangle 33"/>
          <p:cNvSpPr/>
          <p:nvPr/>
        </p:nvSpPr>
        <p:spPr>
          <a:xfrm>
            <a:off x="1479127" y="3309385"/>
            <a:ext cx="2103120" cy="53453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chemeClr val="tx1"/>
                </a:solidFill>
                <a:latin typeface="Aparajita" panose="020B0604020202020204" pitchFamily="34" charset="0"/>
                <a:cs typeface="Aparajita" panose="020B0604020202020204" pitchFamily="34" charset="0"/>
              </a:rPr>
              <a:t>Location</a:t>
            </a:r>
            <a:endParaRPr lang="en-US" sz="2600" dirty="0">
              <a:solidFill>
                <a:schemeClr val="tx1"/>
              </a:solidFill>
              <a:latin typeface="Aparajita" panose="020B0604020202020204" pitchFamily="34" charset="0"/>
              <a:cs typeface="Aparajita" panose="020B0604020202020204" pitchFamily="34" charset="0"/>
            </a:endParaRPr>
          </a:p>
        </p:txBody>
      </p:sp>
      <p:sp>
        <p:nvSpPr>
          <p:cNvPr id="35" name="Rectangle 34"/>
          <p:cNvSpPr/>
          <p:nvPr/>
        </p:nvSpPr>
        <p:spPr>
          <a:xfrm>
            <a:off x="3811073" y="3303296"/>
            <a:ext cx="2103120" cy="53453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parajita" panose="020B0604020202020204" pitchFamily="34" charset="0"/>
                <a:cs typeface="Aparajita" panose="020B0604020202020204" pitchFamily="34" charset="0"/>
              </a:rPr>
              <a:t>Locale</a:t>
            </a:r>
          </a:p>
        </p:txBody>
      </p:sp>
      <p:sp>
        <p:nvSpPr>
          <p:cNvPr id="36" name="Rectangle 35"/>
          <p:cNvSpPr/>
          <p:nvPr/>
        </p:nvSpPr>
        <p:spPr>
          <a:xfrm>
            <a:off x="6117967" y="3293557"/>
            <a:ext cx="2103120" cy="53453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chemeClr val="tx1"/>
                </a:solidFill>
                <a:latin typeface="Aparajita" panose="020B0604020202020204" pitchFamily="34" charset="0"/>
                <a:cs typeface="Aparajita" panose="020B0604020202020204" pitchFamily="34" charset="0"/>
              </a:rPr>
              <a:t>Sense</a:t>
            </a:r>
            <a:r>
              <a:rPr lang="en-US" sz="2600" dirty="0" smtClean="0">
                <a:latin typeface="Aparajita" panose="020B0604020202020204" pitchFamily="34" charset="0"/>
                <a:cs typeface="Aparajita" panose="020B0604020202020204" pitchFamily="34" charset="0"/>
              </a:rPr>
              <a:t> </a:t>
            </a:r>
            <a:r>
              <a:rPr lang="en-US" sz="2600" dirty="0" smtClean="0">
                <a:solidFill>
                  <a:schemeClr val="tx1"/>
                </a:solidFill>
                <a:latin typeface="Aparajita" panose="020B0604020202020204" pitchFamily="34" charset="0"/>
                <a:cs typeface="Aparajita" panose="020B0604020202020204" pitchFamily="34" charset="0"/>
              </a:rPr>
              <a:t>of</a:t>
            </a:r>
            <a:r>
              <a:rPr lang="en-US" sz="2600" dirty="0" smtClean="0">
                <a:latin typeface="Aparajita" panose="020B0604020202020204" pitchFamily="34" charset="0"/>
                <a:cs typeface="Aparajita" panose="020B0604020202020204" pitchFamily="34" charset="0"/>
              </a:rPr>
              <a:t> </a:t>
            </a:r>
            <a:r>
              <a:rPr lang="en-US" sz="2600" dirty="0" smtClean="0">
                <a:solidFill>
                  <a:schemeClr val="tx1"/>
                </a:solidFill>
                <a:latin typeface="Aparajita" panose="020B0604020202020204" pitchFamily="34" charset="0"/>
                <a:cs typeface="Aparajita" panose="020B0604020202020204" pitchFamily="34" charset="0"/>
              </a:rPr>
              <a:t>Place</a:t>
            </a:r>
            <a:endParaRPr lang="en-US" sz="2600" dirty="0">
              <a:solidFill>
                <a:schemeClr val="tx1"/>
              </a:solidFill>
              <a:latin typeface="Aparajita" panose="020B0604020202020204" pitchFamily="34" charset="0"/>
              <a:cs typeface="Aparajita" panose="020B0604020202020204" pitchFamily="34" charset="0"/>
            </a:endParaRPr>
          </a:p>
        </p:txBody>
      </p:sp>
      <p:sp>
        <p:nvSpPr>
          <p:cNvPr id="37" name="Rectangle 36"/>
          <p:cNvSpPr/>
          <p:nvPr/>
        </p:nvSpPr>
        <p:spPr>
          <a:xfrm>
            <a:off x="1417520" y="4259277"/>
            <a:ext cx="2103120" cy="53453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parajita" panose="020B0604020202020204" pitchFamily="34" charset="0"/>
                <a:cs typeface="Aparajita" panose="020B0604020202020204" pitchFamily="34" charset="0"/>
              </a:rPr>
              <a:t>Element</a:t>
            </a:r>
          </a:p>
        </p:txBody>
      </p:sp>
      <p:sp>
        <p:nvSpPr>
          <p:cNvPr id="38" name="Rectangle 37"/>
          <p:cNvSpPr/>
          <p:nvPr/>
        </p:nvSpPr>
        <p:spPr>
          <a:xfrm>
            <a:off x="3736941" y="4252105"/>
            <a:ext cx="2103120" cy="53453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parajita" panose="020B0604020202020204" pitchFamily="34" charset="0"/>
                <a:cs typeface="Aparajita" panose="020B0604020202020204" pitchFamily="34" charset="0"/>
              </a:rPr>
              <a:t>Qualities</a:t>
            </a:r>
          </a:p>
        </p:txBody>
      </p:sp>
      <p:sp>
        <p:nvSpPr>
          <p:cNvPr id="39" name="Rectangle 38"/>
          <p:cNvSpPr/>
          <p:nvPr/>
        </p:nvSpPr>
        <p:spPr>
          <a:xfrm>
            <a:off x="6056360" y="4285078"/>
            <a:ext cx="2103120" cy="53453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parajita" panose="020B0604020202020204" pitchFamily="34" charset="0"/>
                <a:cs typeface="Aparajita" panose="020B0604020202020204" pitchFamily="34" charset="0"/>
              </a:rPr>
              <a:t>Activities</a:t>
            </a:r>
          </a:p>
        </p:txBody>
      </p:sp>
      <p:sp>
        <p:nvSpPr>
          <p:cNvPr id="40" name="Rectangle 39"/>
          <p:cNvSpPr/>
          <p:nvPr/>
        </p:nvSpPr>
        <p:spPr>
          <a:xfrm>
            <a:off x="4690892" y="4737136"/>
            <a:ext cx="3770584" cy="369332"/>
          </a:xfrm>
          <a:prstGeom prst="rect">
            <a:avLst/>
          </a:prstGeom>
        </p:spPr>
        <p:txBody>
          <a:bodyPr wrap="none">
            <a:spAutoFit/>
          </a:bodyPr>
          <a:lstStyle/>
          <a:p>
            <a:pPr lvl="1" algn="just"/>
            <a:r>
              <a:rPr lang="en-US" dirty="0" smtClean="0">
                <a:solidFill>
                  <a:schemeClr val="tx2">
                    <a:lumMod val="75000"/>
                  </a:schemeClr>
                </a:solidFill>
                <a:latin typeface="Aparajita" panose="020B0604020202020204" pitchFamily="34" charset="0"/>
                <a:cs typeface="Aparajita" panose="020B0604020202020204" pitchFamily="34" charset="0"/>
              </a:rPr>
              <a:t>(</a:t>
            </a:r>
            <a:r>
              <a:rPr lang="en-US" dirty="0" err="1" smtClean="0">
                <a:solidFill>
                  <a:schemeClr val="tx2">
                    <a:lumMod val="75000"/>
                  </a:schemeClr>
                </a:solidFill>
                <a:latin typeface="Aparajita" panose="020B0604020202020204" pitchFamily="34" charset="0"/>
                <a:cs typeface="Aparajita" panose="020B0604020202020204" pitchFamily="34" charset="0"/>
              </a:rPr>
              <a:t>Tversky</a:t>
            </a:r>
            <a:r>
              <a:rPr lang="en-US" dirty="0" smtClean="0">
                <a:solidFill>
                  <a:schemeClr val="tx2">
                    <a:lumMod val="75000"/>
                  </a:schemeClr>
                </a:solidFill>
                <a:latin typeface="Aparajita" panose="020B0604020202020204" pitchFamily="34" charset="0"/>
                <a:cs typeface="Aparajita" panose="020B0604020202020204" pitchFamily="34" charset="0"/>
              </a:rPr>
              <a:t> et al., 1983; Purves et al., </a:t>
            </a:r>
            <a:r>
              <a:rPr lang="en-US" dirty="0">
                <a:solidFill>
                  <a:schemeClr val="tx2">
                    <a:lumMod val="75000"/>
                  </a:schemeClr>
                </a:solidFill>
                <a:latin typeface="Aparajita" panose="020B0604020202020204" pitchFamily="34" charset="0"/>
                <a:cs typeface="Aparajita" panose="020B0604020202020204" pitchFamily="34" charset="0"/>
              </a:rPr>
              <a:t>2011) </a:t>
            </a:r>
          </a:p>
        </p:txBody>
      </p:sp>
      <p:sp>
        <p:nvSpPr>
          <p:cNvPr id="41" name="Rectangle 40"/>
          <p:cNvSpPr/>
          <p:nvPr/>
        </p:nvSpPr>
        <p:spPr>
          <a:xfrm>
            <a:off x="7061689" y="3747187"/>
            <a:ext cx="1311578" cy="369332"/>
          </a:xfrm>
          <a:prstGeom prst="rect">
            <a:avLst/>
          </a:prstGeom>
        </p:spPr>
        <p:txBody>
          <a:bodyPr wrap="none">
            <a:spAutoFit/>
          </a:bodyPr>
          <a:lstStyle/>
          <a:p>
            <a:r>
              <a:rPr lang="en-US" dirty="0">
                <a:solidFill>
                  <a:schemeClr val="tx2">
                    <a:lumMod val="75000"/>
                  </a:schemeClr>
                </a:solidFill>
                <a:latin typeface="Aparajita" panose="020B0604020202020204" pitchFamily="34" charset="0"/>
                <a:cs typeface="Aparajita" panose="020B0604020202020204" pitchFamily="34" charset="0"/>
              </a:rPr>
              <a:t>(Agnew, </a:t>
            </a:r>
            <a:r>
              <a:rPr lang="en-US" dirty="0" smtClean="0">
                <a:solidFill>
                  <a:schemeClr val="tx2">
                    <a:lumMod val="75000"/>
                  </a:schemeClr>
                </a:solidFill>
                <a:latin typeface="Aparajita" panose="020B0604020202020204" pitchFamily="34" charset="0"/>
                <a:cs typeface="Aparajita" panose="020B0604020202020204" pitchFamily="34" charset="0"/>
              </a:rPr>
              <a:t>1987)</a:t>
            </a:r>
            <a:endParaRPr lang="en-US" dirty="0"/>
          </a:p>
        </p:txBody>
      </p:sp>
      <p:cxnSp>
        <p:nvCxnSpPr>
          <p:cNvPr id="42" name="Straight Connector 41"/>
          <p:cNvCxnSpPr>
            <a:endCxn id="38" idx="0"/>
          </p:cNvCxnSpPr>
          <p:nvPr/>
        </p:nvCxnSpPr>
        <p:spPr>
          <a:xfrm>
            <a:off x="4787777" y="3820646"/>
            <a:ext cx="724" cy="431459"/>
          </a:xfrm>
          <a:prstGeom prst="line">
            <a:avLst/>
          </a:prstGeom>
          <a:ln w="12700">
            <a:prstDash val="solid"/>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3" name="Straight Connector 42"/>
          <p:cNvCxnSpPr>
            <a:endCxn id="39" idx="0"/>
          </p:cNvCxnSpPr>
          <p:nvPr/>
        </p:nvCxnSpPr>
        <p:spPr>
          <a:xfrm>
            <a:off x="4787777" y="3820646"/>
            <a:ext cx="2320143" cy="464432"/>
          </a:xfrm>
          <a:prstGeom prst="line">
            <a:avLst/>
          </a:prstGeom>
          <a:ln w="12700">
            <a:prstDash val="solid"/>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a:off x="2481275" y="3820646"/>
            <a:ext cx="2306502" cy="420356"/>
          </a:xfrm>
          <a:prstGeom prst="line">
            <a:avLst/>
          </a:prstGeom>
          <a:ln w="12700">
            <a:prstDash val="solid"/>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5" name="Straight Connector 44"/>
          <p:cNvCxnSpPr>
            <a:endCxn id="39" idx="0"/>
          </p:cNvCxnSpPr>
          <p:nvPr/>
        </p:nvCxnSpPr>
        <p:spPr>
          <a:xfrm>
            <a:off x="7107920" y="3820646"/>
            <a:ext cx="0" cy="464432"/>
          </a:xfrm>
          <a:prstGeom prst="line">
            <a:avLst/>
          </a:prstGeom>
          <a:ln>
            <a:solidFill>
              <a:schemeClr val="tx1"/>
            </a:solidFill>
            <a:prstDash val="dashDot"/>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46" name="TextBox 45"/>
          <p:cNvSpPr txBox="1"/>
          <p:nvPr/>
        </p:nvSpPr>
        <p:spPr>
          <a:xfrm>
            <a:off x="1479128" y="4874375"/>
            <a:ext cx="2331945" cy="369332"/>
          </a:xfrm>
          <a:prstGeom prst="rect">
            <a:avLst/>
          </a:prstGeom>
          <a:solidFill>
            <a:schemeClr val="bg1"/>
          </a:solidFill>
        </p:spPr>
        <p:txBody>
          <a:bodyPr wrap="square" rtlCol="0">
            <a:spAutoFit/>
          </a:bodyPr>
          <a:lstStyle/>
          <a:p>
            <a:r>
              <a:rPr lang="en-US" b="1" i="1" dirty="0">
                <a:solidFill>
                  <a:srgbClr val="0070C0"/>
                </a:solidFill>
              </a:rPr>
              <a:t>Extraction </a:t>
            </a:r>
            <a:r>
              <a:rPr lang="en-US" b="1" i="1" dirty="0" smtClean="0">
                <a:solidFill>
                  <a:srgbClr val="0070C0"/>
                </a:solidFill>
              </a:rPr>
              <a:t>framework</a:t>
            </a:r>
            <a:endParaRPr lang="en-US" b="1" i="1" dirty="0">
              <a:solidFill>
                <a:srgbClr val="0070C0"/>
              </a:solidFill>
            </a:endParaRPr>
          </a:p>
        </p:txBody>
      </p:sp>
      <p:cxnSp>
        <p:nvCxnSpPr>
          <p:cNvPr id="47" name="Straight Arrow Connector 46"/>
          <p:cNvCxnSpPr>
            <a:stCxn id="38" idx="0"/>
          </p:cNvCxnSpPr>
          <p:nvPr/>
        </p:nvCxnSpPr>
        <p:spPr>
          <a:xfrm flipV="1">
            <a:off x="4788501" y="3820646"/>
            <a:ext cx="2319419" cy="431459"/>
          </a:xfrm>
          <a:prstGeom prst="straightConnector1">
            <a:avLst/>
          </a:prstGeom>
          <a:ln>
            <a:solidFill>
              <a:schemeClr val="tx1"/>
            </a:solidFill>
            <a:prstDash val="dashDot"/>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1105616" y="1190101"/>
            <a:ext cx="9814755" cy="1200329"/>
          </a:xfrm>
          <a:prstGeom prst="rect">
            <a:avLst/>
          </a:prstGeom>
        </p:spPr>
        <p:txBody>
          <a:bodyPr wrap="square">
            <a:spAutoFit/>
          </a:bodyPr>
          <a:lstStyle/>
          <a:p>
            <a:r>
              <a:rPr lang="en-US" sz="3600" i="1" dirty="0">
                <a:latin typeface="Aparajita" panose="020B0604020202020204" pitchFamily="34" charset="0"/>
                <a:cs typeface="Aparajita" panose="020B0604020202020204" pitchFamily="34" charset="0"/>
              </a:rPr>
              <a:t>RQ1. </a:t>
            </a:r>
            <a:r>
              <a:rPr lang="en-US" sz="3600" b="1" dirty="0">
                <a:latin typeface="Aparajita" panose="020B0604020202020204" pitchFamily="34" charset="0"/>
                <a:cs typeface="Aparajita" panose="020B0604020202020204" pitchFamily="34" charset="0"/>
              </a:rPr>
              <a:t>What</a:t>
            </a:r>
            <a:r>
              <a:rPr lang="en-US" sz="3600" dirty="0">
                <a:latin typeface="Aparajita" panose="020B0604020202020204" pitchFamily="34" charset="0"/>
                <a:cs typeface="Aparajita" panose="020B0604020202020204" pitchFamily="34" charset="0"/>
              </a:rPr>
              <a:t> forms of </a:t>
            </a:r>
            <a:r>
              <a:rPr lang="en-US" sz="3600" b="1" dirty="0">
                <a:latin typeface="Aparajita" panose="020B0604020202020204" pitchFamily="34" charset="0"/>
                <a:cs typeface="Aparajita" panose="020B0604020202020204" pitchFamily="34" charset="0"/>
              </a:rPr>
              <a:t>information</a:t>
            </a:r>
            <a:r>
              <a:rPr lang="en-US" sz="3600" dirty="0">
                <a:latin typeface="Aparajita" panose="020B0604020202020204" pitchFamily="34" charset="0"/>
                <a:cs typeface="Aparajita" panose="020B0604020202020204" pitchFamily="34" charset="0"/>
              </a:rPr>
              <a:t> can be extracted from </a:t>
            </a:r>
            <a:r>
              <a:rPr lang="en-US" sz="3600" b="1" dirty="0">
                <a:latin typeface="Aparajita" panose="020B0604020202020204" pitchFamily="34" charset="0"/>
                <a:cs typeface="Aparajita" panose="020B0604020202020204" pitchFamily="34" charset="0"/>
              </a:rPr>
              <a:t>VGI</a:t>
            </a:r>
            <a:r>
              <a:rPr lang="en-US" sz="3600" dirty="0">
                <a:latin typeface="Aparajita" panose="020B0604020202020204" pitchFamily="34" charset="0"/>
                <a:cs typeface="Aparajita" panose="020B0604020202020204" pitchFamily="34" charset="0"/>
              </a:rPr>
              <a:t> which can be exploited in the </a:t>
            </a:r>
            <a:r>
              <a:rPr lang="en-US" sz="3600" b="1" dirty="0">
                <a:latin typeface="Aparajita" panose="020B0604020202020204" pitchFamily="34" charset="0"/>
                <a:cs typeface="Aparajita" panose="020B0604020202020204" pitchFamily="34" charset="0"/>
              </a:rPr>
              <a:t>generalization process</a:t>
            </a:r>
            <a:r>
              <a:rPr lang="en-US" sz="3600" dirty="0">
                <a:latin typeface="Aparajita" panose="020B0604020202020204" pitchFamily="34" charset="0"/>
                <a:cs typeface="Aparajita" panose="020B0604020202020204" pitchFamily="34" charset="0"/>
              </a:rPr>
              <a:t>? </a:t>
            </a:r>
          </a:p>
        </p:txBody>
      </p:sp>
      <p:pic>
        <p:nvPicPr>
          <p:cNvPr id="29" name="Picture 28"/>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30" name="Rectangle 29"/>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33" name="TextBox 32"/>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48"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7</a:t>
            </a:r>
            <a:endParaRPr lang="en-US" sz="2000"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425122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animBg="1"/>
      <p:bldP spid="24" grpId="0" animBg="1"/>
      <p:bldP spid="25" grpId="0" animBg="1"/>
      <p:bldP spid="31" grpId="0" animBg="1"/>
      <p:bldP spid="32" grpId="0" animBg="1"/>
      <p:bldP spid="34" grpId="0" animBg="1"/>
      <p:bldP spid="35" grpId="0" animBg="1"/>
      <p:bldP spid="36" grpId="0" animBg="1"/>
      <p:bldP spid="37" grpId="0" animBg="1"/>
      <p:bldP spid="38" grpId="0" animBg="1"/>
      <p:bldP spid="39" grpId="0" animBg="1"/>
      <p:bldP spid="40" grpId="0"/>
      <p:bldP spid="41" grpId="0"/>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6" name="Straight Connector 5"/>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State of the art </a:t>
            </a:r>
            <a:r>
              <a:rPr lang="en-US" sz="2000" b="1" dirty="0" smtClean="0">
                <a:solidFill>
                  <a:schemeClr val="bg2">
                    <a:lumMod val="75000"/>
                  </a:schemeClr>
                </a:solidFill>
                <a:latin typeface="Aparajita" panose="020B0604020202020204" pitchFamily="34" charset="0"/>
                <a:cs typeface="Aparajita" panose="020B0604020202020204" pitchFamily="34" charset="0"/>
              </a:rPr>
              <a:t>|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8246738"/>
            <a:ext cx="334231" cy="362626"/>
          </a:xfrm>
          <a:prstGeom prst="rect">
            <a:avLst/>
          </a:prstGeom>
        </p:spPr>
      </p:pic>
      <p:sp>
        <p:nvSpPr>
          <p:cNvPr id="9" name="Rectangle 8"/>
          <p:cNvSpPr/>
          <p:nvPr/>
        </p:nvSpPr>
        <p:spPr>
          <a:xfrm>
            <a:off x="906863" y="8276270"/>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0" name="TextBox 9"/>
          <p:cNvSpPr txBox="1"/>
          <p:nvPr/>
        </p:nvSpPr>
        <p:spPr>
          <a:xfrm>
            <a:off x="450185" y="8273743"/>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1" name="Slide Number Placeholder 5"/>
          <p:cNvSpPr txBox="1">
            <a:spLocks/>
          </p:cNvSpPr>
          <p:nvPr/>
        </p:nvSpPr>
        <p:spPr>
          <a:xfrm>
            <a:off x="8610600" y="808961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9</a:t>
            </a:r>
            <a:endParaRPr lang="en-US" sz="2000" dirty="0">
              <a:latin typeface="Aparajita" panose="020B0604020202020204" pitchFamily="34" charset="0"/>
              <a:cs typeface="Aparajita" panose="020B0604020202020204" pitchFamily="34" charset="0"/>
            </a:endParaRPr>
          </a:p>
        </p:txBody>
      </p:sp>
      <p:sp>
        <p:nvSpPr>
          <p:cNvPr id="2" name="Rectangle 1"/>
          <p:cNvSpPr/>
          <p:nvPr/>
        </p:nvSpPr>
        <p:spPr>
          <a:xfrm>
            <a:off x="1105616" y="1190101"/>
            <a:ext cx="9814755" cy="1200329"/>
          </a:xfrm>
          <a:prstGeom prst="rect">
            <a:avLst/>
          </a:prstGeom>
        </p:spPr>
        <p:txBody>
          <a:bodyPr wrap="square">
            <a:spAutoFit/>
          </a:bodyPr>
          <a:lstStyle/>
          <a:p>
            <a:r>
              <a:rPr lang="en-US" sz="3600" i="1" dirty="0">
                <a:latin typeface="Aparajita" panose="020B0604020202020204" pitchFamily="34" charset="0"/>
                <a:cs typeface="Aparajita" panose="020B0604020202020204" pitchFamily="34" charset="0"/>
              </a:rPr>
              <a:t>RQ2. </a:t>
            </a:r>
            <a:r>
              <a:rPr lang="en-US" sz="3600" b="1" dirty="0">
                <a:latin typeface="Aparajita" panose="020B0604020202020204" pitchFamily="34" charset="0"/>
                <a:cs typeface="Aparajita" panose="020B0604020202020204" pitchFamily="34" charset="0"/>
              </a:rPr>
              <a:t>How</a:t>
            </a:r>
            <a:r>
              <a:rPr lang="en-US" sz="3600" dirty="0">
                <a:latin typeface="Aparajita" panose="020B0604020202020204" pitchFamily="34" charset="0"/>
                <a:cs typeface="Aparajita" panose="020B0604020202020204" pitchFamily="34" charset="0"/>
              </a:rPr>
              <a:t> can information extracted from </a:t>
            </a:r>
            <a:r>
              <a:rPr lang="en-US" sz="3600" b="1" dirty="0">
                <a:latin typeface="Aparajita" panose="020B0604020202020204" pitchFamily="34" charset="0"/>
                <a:cs typeface="Aparajita" panose="020B0604020202020204" pitchFamily="34" charset="0"/>
              </a:rPr>
              <a:t>VGI</a:t>
            </a:r>
            <a:r>
              <a:rPr lang="en-US" sz="3600" dirty="0">
                <a:latin typeface="Aparajita" panose="020B0604020202020204" pitchFamily="34" charset="0"/>
                <a:cs typeface="Aparajita" panose="020B0604020202020204" pitchFamily="34" charset="0"/>
              </a:rPr>
              <a:t> in one form be </a:t>
            </a:r>
            <a:r>
              <a:rPr lang="en-US" sz="3600" b="1" dirty="0">
                <a:latin typeface="Aparajita" panose="020B0604020202020204" pitchFamily="34" charset="0"/>
                <a:cs typeface="Aparajita" panose="020B0604020202020204" pitchFamily="34" charset="0"/>
              </a:rPr>
              <a:t>linked</a:t>
            </a:r>
            <a:r>
              <a:rPr lang="en-US" sz="3600" dirty="0">
                <a:latin typeface="Aparajita" panose="020B0604020202020204" pitchFamily="34" charset="0"/>
                <a:cs typeface="Aparajita" panose="020B0604020202020204" pitchFamily="34" charset="0"/>
              </a:rPr>
              <a:t> to VGI in a second form?</a:t>
            </a:r>
            <a:endParaRPr lang="en-US" sz="3600" dirty="0">
              <a:solidFill>
                <a:schemeClr val="tx2">
                  <a:lumMod val="75000"/>
                </a:schemeClr>
              </a:solidFill>
              <a:latin typeface="Aparajita" panose="020B0604020202020204" pitchFamily="34" charset="0"/>
              <a:cs typeface="Aparajita" panose="020B0604020202020204" pitchFamily="34" charset="0"/>
            </a:endParaRPr>
          </a:p>
        </p:txBody>
      </p:sp>
      <p:sp>
        <p:nvSpPr>
          <p:cNvPr id="51" name="Rounded Rectangle 50"/>
          <p:cNvSpPr/>
          <p:nvPr/>
        </p:nvSpPr>
        <p:spPr>
          <a:xfrm>
            <a:off x="1380016" y="2814150"/>
            <a:ext cx="3878666" cy="1884708"/>
          </a:xfrm>
          <a:prstGeom prst="roundRect">
            <a:avLst>
              <a:gd name="adj" fmla="val 6299"/>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latin typeface="Aparajita" panose="020B0604020202020204" pitchFamily="34" charset="0"/>
              <a:cs typeface="Aparajita" panose="020B0604020202020204" pitchFamily="34" charset="0"/>
            </a:endParaRPr>
          </a:p>
        </p:txBody>
      </p:sp>
      <p:sp>
        <p:nvSpPr>
          <p:cNvPr id="52" name="TextBox 51"/>
          <p:cNvSpPr txBox="1"/>
          <p:nvPr/>
        </p:nvSpPr>
        <p:spPr>
          <a:xfrm>
            <a:off x="1604152" y="2888088"/>
            <a:ext cx="1209784" cy="461665"/>
          </a:xfrm>
          <a:prstGeom prst="rect">
            <a:avLst/>
          </a:prstGeom>
          <a:noFill/>
        </p:spPr>
        <p:txBody>
          <a:bodyPr wrap="square" rtlCol="0">
            <a:spAutoFit/>
          </a:bodyPr>
          <a:lstStyle/>
          <a:p>
            <a:r>
              <a:rPr lang="en-US" sz="2400" b="1" dirty="0" smtClean="0">
                <a:latin typeface="Aparajita" panose="020B0604020202020204" pitchFamily="34" charset="0"/>
                <a:cs typeface="Aparajita" panose="020B0604020202020204" pitchFamily="34" charset="0"/>
              </a:rPr>
              <a:t>Link</a:t>
            </a:r>
            <a:endParaRPr lang="en-US" sz="2400" b="1" dirty="0">
              <a:latin typeface="Aparajita" panose="020B0604020202020204" pitchFamily="34" charset="0"/>
              <a:cs typeface="Aparajita" panose="020B0604020202020204" pitchFamily="34" charset="0"/>
            </a:endParaRPr>
          </a:p>
        </p:txBody>
      </p:sp>
      <p:sp>
        <p:nvSpPr>
          <p:cNvPr id="53" name="Rounded Rectangle 52"/>
          <p:cNvSpPr/>
          <p:nvPr/>
        </p:nvSpPr>
        <p:spPr>
          <a:xfrm>
            <a:off x="7189243" y="2812529"/>
            <a:ext cx="3331890" cy="1884708"/>
          </a:xfrm>
          <a:prstGeom prst="roundRect">
            <a:avLst>
              <a:gd name="adj" fmla="val 6299"/>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latin typeface="Aparajita" panose="020B0604020202020204" pitchFamily="34" charset="0"/>
              <a:cs typeface="Aparajita" panose="020B0604020202020204" pitchFamily="34" charset="0"/>
            </a:endParaRPr>
          </a:p>
        </p:txBody>
      </p:sp>
      <p:sp>
        <p:nvSpPr>
          <p:cNvPr id="54" name="Rounded Rectangle 53"/>
          <p:cNvSpPr/>
          <p:nvPr/>
        </p:nvSpPr>
        <p:spPr>
          <a:xfrm>
            <a:off x="7301871" y="3272236"/>
            <a:ext cx="3048470" cy="1269399"/>
          </a:xfrm>
          <a:prstGeom prst="roundRect">
            <a:avLst>
              <a:gd name="adj" fmla="val 9472"/>
            </a:avLst>
          </a:prstGeom>
        </p:spPr>
        <p:style>
          <a:lnRef idx="2">
            <a:schemeClr val="accent3"/>
          </a:lnRef>
          <a:fillRef idx="1">
            <a:schemeClr val="lt1"/>
          </a:fillRef>
          <a:effectRef idx="0">
            <a:schemeClr val="accent3"/>
          </a:effectRef>
          <a:fontRef idx="minor">
            <a:schemeClr val="dk1"/>
          </a:fontRef>
        </p:style>
        <p:txBody>
          <a:bodyPr rtlCol="0" anchor="ctr"/>
          <a:lstStyle/>
          <a:p>
            <a:pPr marL="177800" indent="-177800">
              <a:buFont typeface="Arial" panose="020B0604020202020204" pitchFamily="34" charset="0"/>
              <a:buChar char="•"/>
            </a:pPr>
            <a:r>
              <a:rPr lang="en-US" sz="2400" dirty="0" smtClean="0">
                <a:latin typeface="Aparajita" panose="020B0604020202020204" pitchFamily="34" charset="0"/>
                <a:cs typeface="Aparajita" panose="020B0604020202020204" pitchFamily="34" charset="0"/>
              </a:rPr>
              <a:t>Regular expression</a:t>
            </a:r>
          </a:p>
          <a:p>
            <a:pPr marL="177800" indent="-177800">
              <a:buFont typeface="Arial" panose="020B0604020202020204" pitchFamily="34" charset="0"/>
              <a:buChar char="•"/>
            </a:pPr>
            <a:r>
              <a:rPr lang="en-US" sz="2400" dirty="0" smtClean="0">
                <a:latin typeface="Aparajita" panose="020B0604020202020204" pitchFamily="34" charset="0"/>
                <a:cs typeface="Aparajita" panose="020B0604020202020204" pitchFamily="34" charset="0"/>
              </a:rPr>
              <a:t>Tag profile </a:t>
            </a:r>
            <a:br>
              <a:rPr lang="en-US" sz="2400" dirty="0" smtClean="0">
                <a:latin typeface="Aparajita" panose="020B0604020202020204" pitchFamily="34" charset="0"/>
                <a:cs typeface="Aparajita" panose="020B0604020202020204" pitchFamily="34" charset="0"/>
              </a:rPr>
            </a:br>
            <a:r>
              <a:rPr lang="en-US" dirty="0" smtClean="0">
                <a:latin typeface="Aparajita" panose="020B0604020202020204" pitchFamily="34" charset="0"/>
                <a:cs typeface="Aparajita" panose="020B0604020202020204" pitchFamily="34" charset="0"/>
              </a:rPr>
              <a:t>(</a:t>
            </a:r>
            <a:r>
              <a:rPr lang="en-US" dirty="0" err="1" smtClean="0">
                <a:latin typeface="Aparajita" panose="020B0604020202020204" pitchFamily="34" charset="0"/>
                <a:cs typeface="Aparajita" panose="020B0604020202020204" pitchFamily="34" charset="0"/>
              </a:rPr>
              <a:t>Hollenstein</a:t>
            </a:r>
            <a:r>
              <a:rPr lang="en-US" dirty="0" smtClean="0">
                <a:latin typeface="Aparajita" panose="020B0604020202020204" pitchFamily="34" charset="0"/>
                <a:cs typeface="Aparajita" panose="020B0604020202020204" pitchFamily="34" charset="0"/>
              </a:rPr>
              <a:t> &amp; Purves, 2010)</a:t>
            </a:r>
            <a:endParaRPr lang="en-US" dirty="0">
              <a:latin typeface="Aparajita" panose="020B0604020202020204" pitchFamily="34" charset="0"/>
              <a:cs typeface="Aparajita" panose="020B0604020202020204" pitchFamily="34" charset="0"/>
            </a:endParaRPr>
          </a:p>
        </p:txBody>
      </p:sp>
      <p:sp>
        <p:nvSpPr>
          <p:cNvPr id="55" name="TextBox 54"/>
          <p:cNvSpPr txBox="1"/>
          <p:nvPr/>
        </p:nvSpPr>
        <p:spPr>
          <a:xfrm>
            <a:off x="7397083" y="2886467"/>
            <a:ext cx="1920767" cy="461665"/>
          </a:xfrm>
          <a:prstGeom prst="rect">
            <a:avLst/>
          </a:prstGeom>
          <a:noFill/>
        </p:spPr>
        <p:txBody>
          <a:bodyPr wrap="square" rtlCol="0">
            <a:spAutoFit/>
          </a:bodyPr>
          <a:lstStyle/>
          <a:p>
            <a:r>
              <a:rPr lang="en-US" sz="2400" b="1" dirty="0" smtClean="0">
                <a:latin typeface="Aparajita" panose="020B0604020202020204" pitchFamily="34" charset="0"/>
                <a:cs typeface="Aparajita" panose="020B0604020202020204" pitchFamily="34" charset="0"/>
              </a:rPr>
              <a:t>Remove Biases</a:t>
            </a:r>
            <a:endParaRPr lang="en-US" sz="2400" b="1" dirty="0">
              <a:latin typeface="Aparajita" panose="020B0604020202020204" pitchFamily="34" charset="0"/>
              <a:cs typeface="Aparajita" panose="020B0604020202020204" pitchFamily="34" charset="0"/>
            </a:endParaRPr>
          </a:p>
        </p:txBody>
      </p:sp>
      <p:sp>
        <p:nvSpPr>
          <p:cNvPr id="56" name="Rounded Rectangle 55"/>
          <p:cNvSpPr/>
          <p:nvPr/>
        </p:nvSpPr>
        <p:spPr>
          <a:xfrm>
            <a:off x="1499030" y="3273857"/>
            <a:ext cx="3640638" cy="1269399"/>
          </a:xfrm>
          <a:prstGeom prst="roundRect">
            <a:avLst>
              <a:gd name="adj" fmla="val 9472"/>
            </a:avLst>
          </a:prstGeom>
        </p:spPr>
        <p:style>
          <a:lnRef idx="2">
            <a:schemeClr val="accent3"/>
          </a:lnRef>
          <a:fillRef idx="1">
            <a:schemeClr val="lt1"/>
          </a:fillRef>
          <a:effectRef idx="0">
            <a:schemeClr val="accent3"/>
          </a:effectRef>
          <a:fontRef idx="minor">
            <a:schemeClr val="dk1"/>
          </a:fontRef>
        </p:style>
        <p:txBody>
          <a:bodyPr rtlCol="0" anchor="ctr"/>
          <a:lstStyle/>
          <a:p>
            <a:pPr marL="177800" indent="-177800">
              <a:buFont typeface="Arial" panose="020B0604020202020204" pitchFamily="34" charset="0"/>
              <a:buChar char="•"/>
            </a:pPr>
            <a:r>
              <a:rPr lang="en-US" sz="2400" dirty="0" err="1">
                <a:latin typeface="Aparajita" panose="020B0604020202020204" pitchFamily="34" charset="0"/>
                <a:cs typeface="Aparajita" panose="020B0604020202020204" pitchFamily="34" charset="0"/>
              </a:rPr>
              <a:t>Viewshed</a:t>
            </a:r>
            <a:r>
              <a:rPr lang="en-US" sz="2400" dirty="0">
                <a:latin typeface="Aparajita" panose="020B0604020202020204" pitchFamily="34" charset="0"/>
                <a:cs typeface="Aparajita" panose="020B0604020202020204" pitchFamily="34" charset="0"/>
              </a:rPr>
              <a:t>  a</a:t>
            </a:r>
            <a:r>
              <a:rPr lang="en-US" sz="2400" dirty="0" smtClean="0">
                <a:latin typeface="Aparajita" panose="020B0604020202020204" pitchFamily="34" charset="0"/>
                <a:cs typeface="Aparajita" panose="020B0604020202020204" pitchFamily="34" charset="0"/>
              </a:rPr>
              <a:t>nalysis </a:t>
            </a:r>
            <a:br>
              <a:rPr lang="en-US" sz="2400" dirty="0" smtClean="0">
                <a:latin typeface="Aparajita" panose="020B0604020202020204" pitchFamily="34" charset="0"/>
                <a:cs typeface="Aparajita" panose="020B0604020202020204" pitchFamily="34" charset="0"/>
              </a:rPr>
            </a:br>
            <a:r>
              <a:rPr lang="en-US" dirty="0" smtClean="0">
                <a:latin typeface="Aparajita" panose="020B0604020202020204" pitchFamily="34" charset="0"/>
                <a:cs typeface="Aparajita" panose="020B0604020202020204" pitchFamily="34" charset="0"/>
              </a:rPr>
              <a:t>(</a:t>
            </a:r>
            <a:r>
              <a:rPr lang="en-US" dirty="0" err="1" smtClean="0">
                <a:latin typeface="Aparajita" panose="020B0604020202020204" pitchFamily="34" charset="0"/>
                <a:cs typeface="Aparajita" panose="020B0604020202020204" pitchFamily="34" charset="0"/>
              </a:rPr>
              <a:t>Senarante</a:t>
            </a:r>
            <a:r>
              <a:rPr lang="en-US" dirty="0" smtClean="0">
                <a:latin typeface="Aparajita" panose="020B0604020202020204" pitchFamily="34" charset="0"/>
                <a:cs typeface="Aparajita" panose="020B0604020202020204" pitchFamily="34" charset="0"/>
              </a:rPr>
              <a:t> et al., 2013; Fisher, 1996)</a:t>
            </a:r>
            <a:endParaRPr lang="en-US" dirty="0">
              <a:latin typeface="Aparajita" panose="020B0604020202020204" pitchFamily="34" charset="0"/>
              <a:cs typeface="Aparajita" panose="020B0604020202020204" pitchFamily="34" charset="0"/>
            </a:endParaRPr>
          </a:p>
          <a:p>
            <a:pPr marL="177800" indent="-177800">
              <a:buFont typeface="Arial" panose="020B0604020202020204" pitchFamily="34" charset="0"/>
              <a:buChar char="•"/>
            </a:pPr>
            <a:r>
              <a:rPr lang="en-US" sz="2400" dirty="0" err="1" smtClean="0">
                <a:latin typeface="Aparajita" panose="020B0604020202020204" pitchFamily="34" charset="0"/>
                <a:cs typeface="Aparajita" panose="020B0604020202020204" pitchFamily="34" charset="0"/>
              </a:rPr>
              <a:t>Levenshtein</a:t>
            </a:r>
            <a:r>
              <a:rPr lang="en-US" sz="2400" dirty="0" smtClean="0">
                <a:latin typeface="Aparajita" panose="020B0604020202020204" pitchFamily="34" charset="0"/>
                <a:cs typeface="Aparajita" panose="020B0604020202020204" pitchFamily="34" charset="0"/>
              </a:rPr>
              <a:t> distance </a:t>
            </a:r>
            <a:br>
              <a:rPr lang="en-US" sz="2400" dirty="0" smtClean="0">
                <a:latin typeface="Aparajita" panose="020B0604020202020204" pitchFamily="34" charset="0"/>
                <a:cs typeface="Aparajita" panose="020B0604020202020204" pitchFamily="34" charset="0"/>
              </a:rPr>
            </a:br>
            <a:r>
              <a:rPr lang="en-US" dirty="0" smtClean="0">
                <a:latin typeface="Aparajita" panose="020B0604020202020204" pitchFamily="34" charset="0"/>
                <a:cs typeface="Aparajita" panose="020B0604020202020204" pitchFamily="34" charset="0"/>
              </a:rPr>
              <a:t>(</a:t>
            </a:r>
            <a:r>
              <a:rPr lang="en-US" dirty="0" err="1">
                <a:latin typeface="Aparajita" panose="020B0604020202020204" pitchFamily="34" charset="0"/>
                <a:cs typeface="Aparajita" panose="020B0604020202020204" pitchFamily="34" charset="0"/>
              </a:rPr>
              <a:t>Levenshtein</a:t>
            </a:r>
            <a:r>
              <a:rPr lang="en-US" dirty="0">
                <a:latin typeface="Aparajita" panose="020B0604020202020204" pitchFamily="34" charset="0"/>
                <a:cs typeface="Aparajita" panose="020B0604020202020204" pitchFamily="34" charset="0"/>
              </a:rPr>
              <a:t> </a:t>
            </a:r>
            <a:r>
              <a:rPr lang="en-US" dirty="0" smtClean="0">
                <a:latin typeface="Aparajita" panose="020B0604020202020204" pitchFamily="34" charset="0"/>
                <a:cs typeface="Aparajita" panose="020B0604020202020204" pitchFamily="34" charset="0"/>
              </a:rPr>
              <a:t>, 1966)</a:t>
            </a:r>
            <a:endParaRPr lang="en-US" dirty="0">
              <a:latin typeface="Aparajita" panose="020B0604020202020204" pitchFamily="34" charset="0"/>
              <a:cs typeface="Aparajita" panose="020B0604020202020204" pitchFamily="34" charset="0"/>
            </a:endParaRPr>
          </a:p>
        </p:txBody>
      </p:sp>
      <p:pic>
        <p:nvPicPr>
          <p:cNvPr id="15" name="Picture 14"/>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16" name="Rectangle 15"/>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7" name="TextBox 16"/>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8"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8</a:t>
            </a:r>
            <a:endParaRPr lang="en-US" sz="2000"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20236184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animBg="1"/>
      <p:bldP spid="54" grpId="0" animBg="1"/>
      <p:bldP spid="55" grpId="0"/>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6" name="Straight Connector 5"/>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State of the art </a:t>
            </a:r>
            <a:r>
              <a:rPr lang="en-US" sz="2000" b="1" dirty="0" smtClean="0">
                <a:solidFill>
                  <a:schemeClr val="bg2">
                    <a:lumMod val="75000"/>
                  </a:schemeClr>
                </a:solidFill>
                <a:latin typeface="Aparajita" panose="020B0604020202020204" pitchFamily="34" charset="0"/>
                <a:cs typeface="Aparajita" panose="020B0604020202020204" pitchFamily="34" charset="0"/>
              </a:rPr>
              <a:t>|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8246738"/>
            <a:ext cx="334231" cy="362626"/>
          </a:xfrm>
          <a:prstGeom prst="rect">
            <a:avLst/>
          </a:prstGeom>
        </p:spPr>
      </p:pic>
      <p:sp>
        <p:nvSpPr>
          <p:cNvPr id="9" name="Rectangle 8"/>
          <p:cNvSpPr/>
          <p:nvPr/>
        </p:nvSpPr>
        <p:spPr>
          <a:xfrm>
            <a:off x="906863" y="8276270"/>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0" name="TextBox 9"/>
          <p:cNvSpPr txBox="1"/>
          <p:nvPr/>
        </p:nvSpPr>
        <p:spPr>
          <a:xfrm>
            <a:off x="450185" y="8273743"/>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1" name="Slide Number Placeholder 5"/>
          <p:cNvSpPr txBox="1">
            <a:spLocks/>
          </p:cNvSpPr>
          <p:nvPr/>
        </p:nvSpPr>
        <p:spPr>
          <a:xfrm>
            <a:off x="8610600" y="808961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9</a:t>
            </a:r>
            <a:endParaRPr lang="en-US" sz="2000" dirty="0">
              <a:latin typeface="Aparajita" panose="020B0604020202020204" pitchFamily="34" charset="0"/>
              <a:cs typeface="Aparajita" panose="020B0604020202020204" pitchFamily="34" charset="0"/>
            </a:endParaRPr>
          </a:p>
        </p:txBody>
      </p:sp>
      <p:pic>
        <p:nvPicPr>
          <p:cNvPr id="15" name="Picture 14"/>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16" name="Rectangle 15"/>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7" name="TextBox 16"/>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21" name="TextBox 20"/>
          <p:cNvSpPr txBox="1"/>
          <p:nvPr/>
        </p:nvSpPr>
        <p:spPr>
          <a:xfrm>
            <a:off x="8078753" y="1075149"/>
            <a:ext cx="3420681" cy="738664"/>
          </a:xfrm>
          <a:prstGeom prst="rect">
            <a:avLst/>
          </a:prstGeom>
          <a:noFill/>
        </p:spPr>
        <p:txBody>
          <a:bodyPr wrap="square" rtlCol="0">
            <a:spAutoFit/>
          </a:bodyPr>
          <a:lstStyle/>
          <a:p>
            <a:pPr algn="ctr"/>
            <a:r>
              <a:rPr lang="en-US" sz="2400" b="1" dirty="0" smtClean="0">
                <a:latin typeface="Aparajita" panose="020B0604020202020204" pitchFamily="34" charset="0"/>
                <a:cs typeface="Aparajita" panose="020B0604020202020204" pitchFamily="34" charset="0"/>
              </a:rPr>
              <a:t>Taxonomy of </a:t>
            </a:r>
            <a:r>
              <a:rPr lang="en-US" sz="2400" b="1" dirty="0" err="1" smtClean="0">
                <a:latin typeface="Aparajita" panose="020B0604020202020204" pitchFamily="34" charset="0"/>
                <a:cs typeface="Aparajita" panose="020B0604020202020204" pitchFamily="34" charset="0"/>
              </a:rPr>
              <a:t>generalisation</a:t>
            </a:r>
            <a:endParaRPr lang="en-US" sz="2400" b="1" dirty="0" smtClean="0">
              <a:latin typeface="Aparajita" panose="020B0604020202020204" pitchFamily="34" charset="0"/>
              <a:cs typeface="Aparajita" panose="020B0604020202020204" pitchFamily="34" charset="0"/>
            </a:endParaRPr>
          </a:p>
          <a:p>
            <a:pPr algn="ctr"/>
            <a:r>
              <a:rPr lang="en-US" dirty="0" smtClean="0">
                <a:latin typeface="Aparajita" panose="020B0604020202020204" pitchFamily="34" charset="0"/>
                <a:cs typeface="Aparajita" panose="020B0604020202020204" pitchFamily="34" charset="0"/>
              </a:rPr>
              <a:t>(</a:t>
            </a:r>
            <a:r>
              <a:rPr lang="en-US" dirty="0" err="1">
                <a:latin typeface="Aparajita" panose="020B0604020202020204" pitchFamily="34" charset="0"/>
                <a:cs typeface="Aparajita" panose="020B0604020202020204" pitchFamily="34" charset="0"/>
              </a:rPr>
              <a:t>W</a:t>
            </a:r>
            <a:r>
              <a:rPr lang="en-US" dirty="0" err="1" smtClean="0">
                <a:latin typeface="Aparajita" panose="020B0604020202020204" pitchFamily="34" charset="0"/>
                <a:cs typeface="Aparajita" panose="020B0604020202020204" pitchFamily="34" charset="0"/>
              </a:rPr>
              <a:t>eibel</a:t>
            </a:r>
            <a:r>
              <a:rPr lang="en-US" dirty="0" smtClean="0">
                <a:latin typeface="Aparajita" panose="020B0604020202020204" pitchFamily="34" charset="0"/>
                <a:cs typeface="Aparajita" panose="020B0604020202020204" pitchFamily="34" charset="0"/>
              </a:rPr>
              <a:t> &amp; Dutton, 1999)</a:t>
            </a:r>
            <a:endParaRPr lang="en-US" dirty="0">
              <a:latin typeface="Aparajita" panose="020B0604020202020204" pitchFamily="34" charset="0"/>
              <a:cs typeface="Aparajita" panose="020B0604020202020204" pitchFamily="34"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469969182"/>
              </p:ext>
            </p:extLst>
          </p:nvPr>
        </p:nvGraphicFramePr>
        <p:xfrm>
          <a:off x="7205870" y="1806543"/>
          <a:ext cx="4986130" cy="4347829"/>
        </p:xfrm>
        <a:graphic>
          <a:graphicData uri="http://schemas.openxmlformats.org/drawingml/2006/table">
            <a:tbl>
              <a:tblPr firstRow="1" bandRow="1">
                <a:tableStyleId>{5C22544A-7EE6-4342-B048-85BDC9FD1C3A}</a:tableStyleId>
              </a:tblPr>
              <a:tblGrid>
                <a:gridCol w="2431026"/>
                <a:gridCol w="2555104"/>
              </a:tblGrid>
              <a:tr h="500932">
                <a:tc>
                  <a:txBody>
                    <a:bodyPr/>
                    <a:lstStyle/>
                    <a:p>
                      <a:r>
                        <a:rPr lang="en-US" sz="2600" b="0" dirty="0" smtClean="0">
                          <a:solidFill>
                            <a:schemeClr val="tx1">
                              <a:lumMod val="95000"/>
                              <a:lumOff val="5000"/>
                            </a:schemeClr>
                          </a:solidFill>
                          <a:latin typeface="Aparajita" panose="020B0604020202020204" pitchFamily="34" charset="0"/>
                          <a:cs typeface="Aparajita" panose="020B0604020202020204" pitchFamily="34" charset="0"/>
                        </a:rPr>
                        <a:t>Traditional operators</a:t>
                      </a:r>
                      <a:endParaRPr lang="en-US" sz="2600" b="0" dirty="0">
                        <a:solidFill>
                          <a:schemeClr val="tx1">
                            <a:lumMod val="95000"/>
                            <a:lumOff val="5000"/>
                          </a:schemeClr>
                        </a:solidFill>
                        <a:latin typeface="Aparajita" panose="020B0604020202020204" pitchFamily="34" charset="0"/>
                        <a:cs typeface="Aparajita" panose="020B0604020202020204" pitchFamily="34" charset="0"/>
                      </a:endParaRPr>
                    </a:p>
                  </a:txBody>
                  <a:tcPr>
                    <a:solidFill>
                      <a:schemeClr val="bg1">
                        <a:lumMod val="75000"/>
                      </a:schemeClr>
                    </a:solidFill>
                  </a:tcPr>
                </a:tc>
                <a:tc>
                  <a:txBody>
                    <a:bodyPr/>
                    <a:lstStyle/>
                    <a:p>
                      <a:r>
                        <a:rPr lang="en-US" sz="2600" b="0" dirty="0" smtClean="0">
                          <a:solidFill>
                            <a:schemeClr val="tx1">
                              <a:lumMod val="95000"/>
                              <a:lumOff val="5000"/>
                            </a:schemeClr>
                          </a:solidFill>
                          <a:latin typeface="Aparajita" panose="020B0604020202020204" pitchFamily="34" charset="0"/>
                          <a:cs typeface="Aparajita" panose="020B0604020202020204" pitchFamily="34" charset="0"/>
                        </a:rPr>
                        <a:t>Digital operators</a:t>
                      </a:r>
                      <a:endParaRPr lang="en-US" sz="2600" b="0" dirty="0">
                        <a:solidFill>
                          <a:schemeClr val="tx1">
                            <a:lumMod val="95000"/>
                            <a:lumOff val="5000"/>
                          </a:schemeClr>
                        </a:solidFill>
                        <a:latin typeface="Aparajita" panose="020B0604020202020204" pitchFamily="34" charset="0"/>
                        <a:cs typeface="Aparajita" panose="020B0604020202020204" pitchFamily="34" charset="0"/>
                      </a:endParaRPr>
                    </a:p>
                  </a:txBody>
                  <a:tcPr>
                    <a:solidFill>
                      <a:schemeClr val="bg1">
                        <a:lumMod val="75000"/>
                      </a:schemeClr>
                    </a:solidFill>
                  </a:tcPr>
                </a:tc>
              </a:tr>
              <a:tr h="433137">
                <a:tc rowSpan="2">
                  <a:txBody>
                    <a:bodyPr/>
                    <a:lstStyle/>
                    <a:p>
                      <a:r>
                        <a:rPr lang="en-US" sz="2200" b="0" dirty="0" smtClean="0">
                          <a:latin typeface="Aparajita" panose="020B0604020202020204" pitchFamily="34" charset="0"/>
                          <a:cs typeface="Aparajita" panose="020B0604020202020204" pitchFamily="34" charset="0"/>
                        </a:rPr>
                        <a:t>Classification</a:t>
                      </a:r>
                      <a:endParaRPr lang="en-US" sz="2200" b="0" dirty="0">
                        <a:latin typeface="Aparajita" panose="020B0604020202020204" pitchFamily="34" charset="0"/>
                        <a:cs typeface="Aparajita" panose="020B0604020202020204" pitchFamily="34" charset="0"/>
                      </a:endParaRPr>
                    </a:p>
                  </a:txBody>
                  <a:tcPr>
                    <a:solidFill>
                      <a:schemeClr val="bg1">
                        <a:lumMod val="75000"/>
                      </a:schemeClr>
                    </a:solidFill>
                  </a:tcPr>
                </a:tc>
                <a:tc>
                  <a:txBody>
                    <a:bodyPr/>
                    <a:lstStyle/>
                    <a:p>
                      <a:pPr fontAlgn="ctr"/>
                      <a:r>
                        <a:rPr lang="en-US" sz="2200" b="0" dirty="0" smtClean="0">
                          <a:latin typeface="Aparajita" panose="020B0604020202020204" pitchFamily="34" charset="0"/>
                          <a:cs typeface="Aparajita" panose="020B0604020202020204" pitchFamily="34" charset="0"/>
                        </a:rPr>
                        <a:t>thematic</a:t>
                      </a:r>
                      <a:r>
                        <a:rPr lang="en-US" sz="2200" b="0" baseline="0" dirty="0" smtClean="0">
                          <a:latin typeface="Aparajita" panose="020B0604020202020204" pitchFamily="34" charset="0"/>
                          <a:cs typeface="Aparajita" panose="020B0604020202020204" pitchFamily="34" charset="0"/>
                        </a:rPr>
                        <a:t> </a:t>
                      </a:r>
                      <a:r>
                        <a:rPr lang="en-US" sz="2200" b="0" dirty="0" smtClean="0">
                          <a:latin typeface="Aparajita" panose="020B0604020202020204" pitchFamily="34" charset="0"/>
                          <a:cs typeface="Aparajita" panose="020B0604020202020204" pitchFamily="34" charset="0"/>
                        </a:rPr>
                        <a:t>selection</a:t>
                      </a:r>
                    </a:p>
                  </a:txBody>
                  <a:tcPr>
                    <a:solidFill>
                      <a:schemeClr val="bg2">
                        <a:lumMod val="90000"/>
                      </a:schemeClr>
                    </a:solidFill>
                  </a:tcPr>
                </a:tc>
              </a:tr>
              <a:tr h="419311">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latin typeface="Aparajita" panose="020B0604020202020204" pitchFamily="34" charset="0"/>
                          <a:cs typeface="Aparajita" panose="020B0604020202020204" pitchFamily="34" charset="0"/>
                        </a:rPr>
                        <a:t>thematic aggregation</a:t>
                      </a:r>
                    </a:p>
                  </a:txBody>
                  <a:tcPr>
                    <a:solidFill>
                      <a:schemeClr val="bg2">
                        <a:lumMod val="90000"/>
                      </a:schemeClr>
                    </a:solidFill>
                  </a:tcPr>
                </a:tc>
              </a:tr>
              <a:tr h="424515">
                <a:tc rowSpan="2">
                  <a:txBody>
                    <a:bodyPr/>
                    <a:lstStyle/>
                    <a:p>
                      <a:r>
                        <a:rPr lang="en-US" sz="2200" b="0" dirty="0" smtClean="0">
                          <a:latin typeface="Aparajita" panose="020B0604020202020204" pitchFamily="34" charset="0"/>
                          <a:cs typeface="Aparajita" panose="020B0604020202020204" pitchFamily="34" charset="0"/>
                        </a:rPr>
                        <a:t>Simplification</a:t>
                      </a:r>
                      <a:endParaRPr lang="en-US" sz="2200" b="0" dirty="0">
                        <a:latin typeface="Aparajita" panose="020B0604020202020204" pitchFamily="34" charset="0"/>
                        <a:cs typeface="Aparajita" panose="020B0604020202020204" pitchFamily="34" charset="0"/>
                      </a:endParaRPr>
                    </a:p>
                  </a:txBody>
                  <a:tcPr>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latin typeface="Aparajita" panose="020B0604020202020204" pitchFamily="34" charset="0"/>
                          <a:cs typeface="Aparajita" panose="020B0604020202020204" pitchFamily="34" charset="0"/>
                        </a:rPr>
                        <a:t>weeding (line)</a:t>
                      </a:r>
                    </a:p>
                  </a:txBody>
                  <a:tcPr>
                    <a:solidFill>
                      <a:schemeClr val="bg2">
                        <a:lumMod val="90000"/>
                      </a:schemeClr>
                    </a:solidFill>
                  </a:tcPr>
                </a:tc>
              </a:tr>
              <a:tr h="419311">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latin typeface="Aparajita" panose="020B0604020202020204" pitchFamily="34" charset="0"/>
                          <a:cs typeface="Aparajita" panose="020B0604020202020204" pitchFamily="34" charset="0"/>
                        </a:rPr>
                        <a:t>unrestricted simplification</a:t>
                      </a:r>
                    </a:p>
                  </a:txBody>
                  <a:tcPr>
                    <a:solidFill>
                      <a:schemeClr val="bg2">
                        <a:lumMod val="90000"/>
                      </a:schemeClr>
                    </a:solidFill>
                  </a:tcPr>
                </a:tc>
              </a:tr>
              <a:tr h="398791">
                <a:tc>
                  <a:txBody>
                    <a:bodyPr/>
                    <a:lstStyle/>
                    <a:p>
                      <a:r>
                        <a:rPr lang="en-US" sz="2200" b="0" dirty="0" smtClean="0">
                          <a:latin typeface="Aparajita" panose="020B0604020202020204" pitchFamily="34" charset="0"/>
                          <a:cs typeface="Aparajita" panose="020B0604020202020204" pitchFamily="34" charset="0"/>
                        </a:rPr>
                        <a:t>Collapse</a:t>
                      </a:r>
                      <a:endParaRPr lang="en-US" sz="2200" b="0" dirty="0">
                        <a:latin typeface="Aparajita" panose="020B0604020202020204" pitchFamily="34" charset="0"/>
                        <a:cs typeface="Aparajita" panose="020B0604020202020204" pitchFamily="34" charset="0"/>
                      </a:endParaRPr>
                    </a:p>
                  </a:txBody>
                  <a:tcPr>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latin typeface="Aparajita" panose="020B0604020202020204" pitchFamily="34" charset="0"/>
                          <a:cs typeface="Aparajita" panose="020B0604020202020204" pitchFamily="34" charset="0"/>
                        </a:rPr>
                        <a:t>collapse</a:t>
                      </a:r>
                    </a:p>
                  </a:txBody>
                  <a:tcPr>
                    <a:solidFill>
                      <a:schemeClr val="bg2">
                        <a:lumMod val="90000"/>
                      </a:schemeClr>
                    </a:solidFill>
                  </a:tcPr>
                </a:tc>
              </a:tr>
              <a:tr h="419311">
                <a:tc>
                  <a:txBody>
                    <a:bodyPr/>
                    <a:lstStyle/>
                    <a:p>
                      <a:r>
                        <a:rPr lang="en-US" sz="2200" b="0" dirty="0" smtClean="0">
                          <a:latin typeface="Aparajita" panose="020B0604020202020204" pitchFamily="34" charset="0"/>
                          <a:cs typeface="Aparajita" panose="020B0604020202020204" pitchFamily="34" charset="0"/>
                        </a:rPr>
                        <a:t>Enhancement</a:t>
                      </a:r>
                      <a:endParaRPr lang="en-US" sz="2200" b="0" dirty="0">
                        <a:latin typeface="Aparajita" panose="020B0604020202020204" pitchFamily="34" charset="0"/>
                        <a:cs typeface="Aparajita" panose="020B0604020202020204" pitchFamily="34" charset="0"/>
                      </a:endParaRPr>
                    </a:p>
                  </a:txBody>
                  <a:tcPr>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latin typeface="Aparajita" panose="020B0604020202020204" pitchFamily="34" charset="0"/>
                          <a:cs typeface="Aparajita" panose="020B0604020202020204" pitchFamily="34" charset="0"/>
                        </a:rPr>
                        <a:t>enlargement</a:t>
                      </a:r>
                    </a:p>
                  </a:txBody>
                  <a:tcPr>
                    <a:solidFill>
                      <a:schemeClr val="bg2">
                        <a:lumMod val="90000"/>
                      </a:schemeClr>
                    </a:solidFill>
                  </a:tcPr>
                </a:tc>
              </a:tr>
              <a:tr h="4193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latin typeface="Aparajita" panose="020B0604020202020204" pitchFamily="34" charset="0"/>
                          <a:cs typeface="Aparajita" panose="020B0604020202020204" pitchFamily="34" charset="0"/>
                        </a:rPr>
                        <a:t>Select/ Elimination</a:t>
                      </a:r>
                      <a:endParaRPr lang="en-US" sz="2200" b="0" dirty="0">
                        <a:latin typeface="Aparajita" panose="020B0604020202020204" pitchFamily="34" charset="0"/>
                        <a:cs typeface="Aparajita" panose="020B0604020202020204" pitchFamily="34" charset="0"/>
                      </a:endParaRPr>
                    </a:p>
                  </a:txBody>
                  <a:tcPr>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latin typeface="Aparajita" panose="020B0604020202020204" pitchFamily="34" charset="0"/>
                          <a:cs typeface="Aparajita" panose="020B0604020202020204" pitchFamily="34" charset="0"/>
                        </a:rPr>
                        <a:t>select/ elimination</a:t>
                      </a:r>
                    </a:p>
                  </a:txBody>
                  <a:tcPr>
                    <a:solidFill>
                      <a:schemeClr val="bg2">
                        <a:lumMod val="90000"/>
                      </a:schemeClr>
                    </a:solidFill>
                  </a:tcPr>
                </a:tc>
              </a:tr>
              <a:tr h="424515">
                <a:tc rowSpan="2">
                  <a:txBody>
                    <a:bodyPr/>
                    <a:lstStyle/>
                    <a:p>
                      <a:r>
                        <a:rPr lang="en-US" sz="2200" b="0" dirty="0" smtClean="0">
                          <a:latin typeface="Aparajita" panose="020B0604020202020204" pitchFamily="34" charset="0"/>
                          <a:cs typeface="Aparajita" panose="020B0604020202020204" pitchFamily="34" charset="0"/>
                        </a:rPr>
                        <a:t>Aggregation</a:t>
                      </a:r>
                      <a:endParaRPr lang="en-US" sz="2200" b="0" dirty="0">
                        <a:latin typeface="Aparajita" panose="020B0604020202020204" pitchFamily="34" charset="0"/>
                        <a:cs typeface="Aparajita" panose="020B0604020202020204" pitchFamily="34" charset="0"/>
                      </a:endParaRPr>
                    </a:p>
                  </a:txBody>
                  <a:tcPr>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latin typeface="Aparajita" panose="020B0604020202020204" pitchFamily="34" charset="0"/>
                          <a:cs typeface="Aparajita" panose="020B0604020202020204" pitchFamily="34" charset="0"/>
                        </a:rPr>
                        <a:t>fusion</a:t>
                      </a:r>
                    </a:p>
                  </a:txBody>
                  <a:tcPr>
                    <a:solidFill>
                      <a:schemeClr val="bg2">
                        <a:lumMod val="90000"/>
                      </a:schemeClr>
                    </a:solidFill>
                  </a:tcPr>
                </a:tc>
              </a:tr>
              <a:tr h="424515">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latin typeface="Aparajita" panose="020B0604020202020204" pitchFamily="34" charset="0"/>
                          <a:cs typeface="Aparajita" panose="020B0604020202020204" pitchFamily="34" charset="0"/>
                        </a:rPr>
                        <a:t>combine</a:t>
                      </a:r>
                    </a:p>
                  </a:txBody>
                  <a:tcPr>
                    <a:solidFill>
                      <a:schemeClr val="bg2">
                        <a:lumMod val="90000"/>
                      </a:schemeClr>
                    </a:solidFill>
                  </a:tcPr>
                </a:tc>
              </a:tr>
            </a:tbl>
          </a:graphicData>
        </a:graphic>
      </p:graphicFrame>
      <p:sp>
        <p:nvSpPr>
          <p:cNvPr id="23"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9</a:t>
            </a:r>
          </a:p>
        </p:txBody>
      </p:sp>
      <p:sp>
        <p:nvSpPr>
          <p:cNvPr id="2" name="Rectangle 1"/>
          <p:cNvSpPr/>
          <p:nvPr/>
        </p:nvSpPr>
        <p:spPr>
          <a:xfrm>
            <a:off x="509177" y="1177208"/>
            <a:ext cx="9814755" cy="1754326"/>
          </a:xfrm>
          <a:prstGeom prst="rect">
            <a:avLst/>
          </a:prstGeom>
        </p:spPr>
        <p:txBody>
          <a:bodyPr wrap="square">
            <a:spAutoFit/>
          </a:bodyPr>
          <a:lstStyle/>
          <a:p>
            <a:r>
              <a:rPr lang="en-US" sz="3600" i="1" dirty="0">
                <a:latin typeface="Aparajita" panose="020B0604020202020204" pitchFamily="34" charset="0"/>
                <a:cs typeface="Aparajita" panose="020B0604020202020204" pitchFamily="34" charset="0"/>
              </a:rPr>
              <a:t>RQ3. </a:t>
            </a:r>
            <a:r>
              <a:rPr lang="en-US" sz="3600" b="1" dirty="0">
                <a:latin typeface="Aparajita" panose="020B0604020202020204" pitchFamily="34" charset="0"/>
                <a:cs typeface="Aparajita" panose="020B0604020202020204" pitchFamily="34" charset="0"/>
              </a:rPr>
              <a:t>How</a:t>
            </a:r>
            <a:r>
              <a:rPr lang="en-US" sz="3600" dirty="0">
                <a:latin typeface="Aparajita" panose="020B0604020202020204" pitchFamily="34" charset="0"/>
                <a:cs typeface="Aparajita" panose="020B0604020202020204" pitchFamily="34" charset="0"/>
              </a:rPr>
              <a:t> can the information which </a:t>
            </a:r>
            <a:r>
              <a:rPr lang="en-US" sz="3600" dirty="0" smtClean="0">
                <a:latin typeface="Aparajita" panose="020B0604020202020204" pitchFamily="34" charset="0"/>
                <a:cs typeface="Aparajita" panose="020B0604020202020204" pitchFamily="34" charset="0"/>
              </a:rPr>
              <a:t/>
            </a:r>
            <a:br>
              <a:rPr lang="en-US" sz="3600" dirty="0" smtClean="0">
                <a:latin typeface="Aparajita" panose="020B0604020202020204" pitchFamily="34" charset="0"/>
                <a:cs typeface="Aparajita" panose="020B0604020202020204" pitchFamily="34" charset="0"/>
              </a:rPr>
            </a:br>
            <a:r>
              <a:rPr lang="en-US" sz="3600" dirty="0" smtClean="0">
                <a:latin typeface="Aparajita" panose="020B0604020202020204" pitchFamily="34" charset="0"/>
                <a:cs typeface="Aparajita" panose="020B0604020202020204" pitchFamily="34" charset="0"/>
              </a:rPr>
              <a:t>has </a:t>
            </a:r>
            <a:r>
              <a:rPr lang="en-US" sz="3600" dirty="0">
                <a:latin typeface="Aparajita" panose="020B0604020202020204" pitchFamily="34" charset="0"/>
                <a:cs typeface="Aparajita" panose="020B0604020202020204" pitchFamily="34" charset="0"/>
              </a:rPr>
              <a:t>been extracted and linked </a:t>
            </a:r>
            <a:r>
              <a:rPr lang="en-US" sz="3600" b="1" dirty="0">
                <a:latin typeface="Aparajita" panose="020B0604020202020204" pitchFamily="34" charset="0"/>
                <a:cs typeface="Aparajita" panose="020B0604020202020204" pitchFamily="34" charset="0"/>
              </a:rPr>
              <a:t>be used </a:t>
            </a:r>
            <a:r>
              <a:rPr lang="en-US" sz="3600" b="1" dirty="0" smtClean="0">
                <a:latin typeface="Aparajita" panose="020B0604020202020204" pitchFamily="34" charset="0"/>
                <a:cs typeface="Aparajita" panose="020B0604020202020204" pitchFamily="34" charset="0"/>
              </a:rPr>
              <a:t/>
            </a:r>
            <a:br>
              <a:rPr lang="en-US" sz="3600" b="1" dirty="0" smtClean="0">
                <a:latin typeface="Aparajita" panose="020B0604020202020204" pitchFamily="34" charset="0"/>
                <a:cs typeface="Aparajita" panose="020B0604020202020204" pitchFamily="34" charset="0"/>
              </a:rPr>
            </a:br>
            <a:r>
              <a:rPr lang="en-US" sz="3600" dirty="0" smtClean="0">
                <a:latin typeface="Aparajita" panose="020B0604020202020204" pitchFamily="34" charset="0"/>
                <a:cs typeface="Aparajita" panose="020B0604020202020204" pitchFamily="34" charset="0"/>
              </a:rPr>
              <a:t>explicitly </a:t>
            </a:r>
            <a:r>
              <a:rPr lang="en-US" sz="3600" dirty="0">
                <a:latin typeface="Aparajita" panose="020B0604020202020204" pitchFamily="34" charset="0"/>
                <a:cs typeface="Aparajita" panose="020B0604020202020204" pitchFamily="34" charset="0"/>
              </a:rPr>
              <a:t>in the </a:t>
            </a:r>
            <a:r>
              <a:rPr lang="en-US" sz="3600" b="1" dirty="0">
                <a:latin typeface="Aparajita" panose="020B0604020202020204" pitchFamily="34" charset="0"/>
                <a:cs typeface="Aparajita" panose="020B0604020202020204" pitchFamily="34" charset="0"/>
              </a:rPr>
              <a:t>generalization process</a:t>
            </a:r>
            <a:r>
              <a:rPr lang="en-US" sz="3600" dirty="0">
                <a:latin typeface="Aparajita" panose="020B0604020202020204" pitchFamily="34" charset="0"/>
                <a:cs typeface="Aparajita" panose="020B0604020202020204" pitchFamily="34" charset="0"/>
              </a:rPr>
              <a:t>? </a:t>
            </a:r>
          </a:p>
        </p:txBody>
      </p:sp>
    </p:spTree>
    <p:extLst>
      <p:ext uri="{BB962C8B-B14F-4D97-AF65-F5344CB8AC3E}">
        <p14:creationId xmlns:p14="http://schemas.microsoft.com/office/powerpoint/2010/main" val="2431374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6128" y="2690336"/>
            <a:ext cx="7999744" cy="784830"/>
          </a:xfrm>
          <a:prstGeom prst="rect">
            <a:avLst/>
          </a:prstGeom>
        </p:spPr>
        <p:txBody>
          <a:bodyPr wrap="square">
            <a:spAutoFit/>
          </a:bodyPr>
          <a:lstStyle/>
          <a:p>
            <a:pPr algn="ctr"/>
            <a:r>
              <a:rPr lang="en-US" sz="45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How do the methods work?</a:t>
            </a:r>
            <a:endParaRPr lang="en-US" sz="45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2806971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pic>
        <p:nvPicPr>
          <p:cNvPr id="39" name="Picture 38"/>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42" name="Rectangle 41"/>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43" name="TextBox 42"/>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44"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10</a:t>
            </a:r>
          </a:p>
        </p:txBody>
      </p:sp>
      <p:sp>
        <p:nvSpPr>
          <p:cNvPr id="45" name="Rectangle 44"/>
          <p:cNvSpPr/>
          <p:nvPr/>
        </p:nvSpPr>
        <p:spPr>
          <a:xfrm>
            <a:off x="5019696" y="1194565"/>
            <a:ext cx="7000240" cy="5150309"/>
          </a:xfrm>
          <a:prstGeom prst="rect">
            <a:avLst/>
          </a:prstGeom>
          <a:blipFill>
            <a:blip r:embed="rId4"/>
            <a:srcRect/>
            <a:stretch>
              <a:fillRect l="-6321" r="-77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019696" y="1194565"/>
            <a:ext cx="7020560" cy="5150309"/>
          </a:xfrm>
          <a:prstGeom prst="rect">
            <a:avLst/>
          </a:prstGeom>
          <a:blipFill>
            <a:blip r:embed="rId5"/>
            <a:srcRect/>
            <a:stretch>
              <a:fillRect l="-6155" r="-7585"/>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ular Callout 46"/>
          <p:cNvSpPr/>
          <p:nvPr/>
        </p:nvSpPr>
        <p:spPr>
          <a:xfrm rot="10800000" flipV="1">
            <a:off x="7930417" y="4319473"/>
            <a:ext cx="703034" cy="570671"/>
          </a:xfrm>
          <a:prstGeom prst="wedgeRoundRectCallout">
            <a:avLst>
              <a:gd name="adj1" fmla="val -19019"/>
              <a:gd name="adj2" fmla="val -80891"/>
              <a:gd name="adj3" fmla="val 16667"/>
            </a:avLst>
          </a:prstGeom>
          <a:blipFill>
            <a:blip r:embed="rId6" cstate="screen">
              <a:extLst>
                <a:ext uri="{28A0092B-C50C-407E-A947-70E740481C1C}">
                  <a14:useLocalDpi xmlns:a14="http://schemas.microsoft.com/office/drawing/2010/main"/>
                </a:ext>
              </a:extLst>
            </a:blip>
            <a:stretch>
              <a:fillRect/>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ular Callout 47"/>
          <p:cNvSpPr/>
          <p:nvPr/>
        </p:nvSpPr>
        <p:spPr>
          <a:xfrm rot="10800000" flipV="1">
            <a:off x="6764182" y="4308104"/>
            <a:ext cx="909327" cy="665781"/>
          </a:xfrm>
          <a:prstGeom prst="wedgeRoundRectCallout">
            <a:avLst>
              <a:gd name="adj1" fmla="val -39291"/>
              <a:gd name="adj2" fmla="val -69304"/>
              <a:gd name="adj3" fmla="val 16667"/>
            </a:avLst>
          </a:prstGeom>
          <a:blipFill>
            <a:blip r:embed="rId7" cstate="screen">
              <a:extLst>
                <a:ext uri="{28A0092B-C50C-407E-A947-70E740481C1C}">
                  <a14:useLocalDpi xmlns:a14="http://schemas.microsoft.com/office/drawing/2010/main"/>
                </a:ext>
              </a:extLst>
            </a:blip>
            <a:stretch>
              <a:fillRect/>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ular Callout 48"/>
          <p:cNvSpPr/>
          <p:nvPr/>
        </p:nvSpPr>
        <p:spPr>
          <a:xfrm rot="10800000" flipV="1">
            <a:off x="5598904" y="2971577"/>
            <a:ext cx="703034" cy="570671"/>
          </a:xfrm>
          <a:prstGeom prst="wedgeRoundRectCallout">
            <a:avLst>
              <a:gd name="adj1" fmla="val -58229"/>
              <a:gd name="adj2" fmla="val 73163"/>
              <a:gd name="adj3" fmla="val 16667"/>
            </a:avLst>
          </a:prstGeom>
          <a:blipFill>
            <a:blip r:embed="rId8">
              <a:extLst>
                <a:ext uri="{28A0092B-C50C-407E-A947-70E740481C1C}">
                  <a14:useLocalDpi xmlns:a14="http://schemas.microsoft.com/office/drawing/2010/main" val="0"/>
                </a:ext>
              </a:extLst>
            </a:blip>
            <a:stretch>
              <a:fillRect/>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ular Callout 49"/>
          <p:cNvSpPr/>
          <p:nvPr/>
        </p:nvSpPr>
        <p:spPr>
          <a:xfrm rot="10800000" flipV="1">
            <a:off x="8829421" y="3980104"/>
            <a:ext cx="703034" cy="570671"/>
          </a:xfrm>
          <a:prstGeom prst="wedgeRoundRectCallout">
            <a:avLst>
              <a:gd name="adj1" fmla="val 71311"/>
              <a:gd name="adj2" fmla="val -48132"/>
              <a:gd name="adj3" fmla="val 16667"/>
            </a:avLst>
          </a:prstGeom>
          <a:blipFill>
            <a:blip r:embed="rId9" cstate="screen">
              <a:extLst>
                <a:ext uri="{28A0092B-C50C-407E-A947-70E740481C1C}">
                  <a14:useLocalDpi xmlns:a14="http://schemas.microsoft.com/office/drawing/2010/main"/>
                </a:ext>
              </a:extLst>
            </a:blip>
            <a:stretch>
              <a:fillRect/>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ular Callout 50"/>
          <p:cNvSpPr/>
          <p:nvPr/>
        </p:nvSpPr>
        <p:spPr>
          <a:xfrm rot="10800000" flipV="1">
            <a:off x="7269034" y="2989409"/>
            <a:ext cx="703034" cy="570671"/>
          </a:xfrm>
          <a:prstGeom prst="wedgeRoundRectCallout">
            <a:avLst>
              <a:gd name="adj1" fmla="val -46561"/>
              <a:gd name="adj2" fmla="val 60359"/>
              <a:gd name="adj3" fmla="val 16667"/>
            </a:avLst>
          </a:prstGeom>
          <a:blipFill>
            <a:blip r:embed="rId10" cstate="screen">
              <a:extLst>
                <a:ext uri="{28A0092B-C50C-407E-A947-70E740481C1C}">
                  <a14:useLocalDpi xmlns:a14="http://schemas.microsoft.com/office/drawing/2010/main"/>
                </a:ext>
              </a:extLst>
            </a:blip>
            <a:stretch>
              <a:fillRect/>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ular Callout 51"/>
          <p:cNvSpPr/>
          <p:nvPr/>
        </p:nvSpPr>
        <p:spPr>
          <a:xfrm rot="10800000" flipV="1">
            <a:off x="9119752" y="2591940"/>
            <a:ext cx="703034" cy="570671"/>
          </a:xfrm>
          <a:prstGeom prst="wedgeRoundRectCallout">
            <a:avLst>
              <a:gd name="adj1" fmla="val -9980"/>
              <a:gd name="adj2" fmla="val 80387"/>
              <a:gd name="adj3" fmla="val 16667"/>
            </a:avLst>
          </a:prstGeom>
          <a:blipFill>
            <a:blip r:embed="rId11" cstate="screen">
              <a:extLst>
                <a:ext uri="{28A0092B-C50C-407E-A947-70E740481C1C}">
                  <a14:useLocalDpi xmlns:a14="http://schemas.microsoft.com/office/drawing/2010/main"/>
                </a:ext>
              </a:extLst>
            </a:blip>
            <a:stretch>
              <a:fillRect/>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ular Callout 52"/>
          <p:cNvSpPr/>
          <p:nvPr/>
        </p:nvSpPr>
        <p:spPr>
          <a:xfrm rot="10800000" flipV="1">
            <a:off x="9766480" y="3920669"/>
            <a:ext cx="703034" cy="570671"/>
          </a:xfrm>
          <a:prstGeom prst="wedgeRoundRectCallout">
            <a:avLst>
              <a:gd name="adj1" fmla="val 84671"/>
              <a:gd name="adj2" fmla="val -75197"/>
              <a:gd name="adj3" fmla="val 16667"/>
            </a:avLst>
          </a:prstGeom>
          <a:blipFill>
            <a:blip r:embed="rId12" cstate="screen">
              <a:extLst>
                <a:ext uri="{28A0092B-C50C-407E-A947-70E740481C1C}">
                  <a14:useLocalDpi xmlns:a14="http://schemas.microsoft.com/office/drawing/2010/main"/>
                </a:ext>
              </a:extLst>
            </a:blip>
            <a:stretch>
              <a:fillRect/>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ular Callout 53"/>
          <p:cNvSpPr/>
          <p:nvPr/>
        </p:nvSpPr>
        <p:spPr>
          <a:xfrm rot="10800000" flipV="1">
            <a:off x="10838371" y="3274746"/>
            <a:ext cx="800170" cy="563393"/>
          </a:xfrm>
          <a:prstGeom prst="wedgeRoundRectCallout">
            <a:avLst>
              <a:gd name="adj1" fmla="val 75012"/>
              <a:gd name="adj2" fmla="val 27909"/>
              <a:gd name="adj3" fmla="val 16667"/>
            </a:avLst>
          </a:prstGeom>
          <a:blipFill>
            <a:blip r:embed="rId13" cstate="screen">
              <a:extLst>
                <a:ext uri="{28A0092B-C50C-407E-A947-70E740481C1C}">
                  <a14:useLocalDpi xmlns:a14="http://schemas.microsoft.com/office/drawing/2010/main"/>
                </a:ext>
              </a:extLst>
            </a:blip>
            <a:stretch>
              <a:fillRect/>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ular Callout 54"/>
          <p:cNvSpPr/>
          <p:nvPr/>
        </p:nvSpPr>
        <p:spPr>
          <a:xfrm rot="10800000" flipV="1">
            <a:off x="8336898" y="2971577"/>
            <a:ext cx="703034" cy="570671"/>
          </a:xfrm>
          <a:prstGeom prst="wedgeRoundRectCallout">
            <a:avLst>
              <a:gd name="adj1" fmla="val 45569"/>
              <a:gd name="adj2" fmla="val 72042"/>
              <a:gd name="adj3" fmla="val 16667"/>
            </a:avLst>
          </a:prstGeom>
          <a:blipFill>
            <a:blip r:embed="rId14" cstate="screen">
              <a:extLst>
                <a:ext uri="{28A0092B-C50C-407E-A947-70E740481C1C}">
                  <a14:useLocalDpi xmlns:a14="http://schemas.microsoft.com/office/drawing/2010/main"/>
                </a:ext>
              </a:extLst>
            </a:blip>
            <a:stretch>
              <a:fillRect/>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ular Callout 55"/>
          <p:cNvSpPr/>
          <p:nvPr/>
        </p:nvSpPr>
        <p:spPr>
          <a:xfrm rot="10800000" flipV="1">
            <a:off x="9960537" y="2989409"/>
            <a:ext cx="703034" cy="570671"/>
          </a:xfrm>
          <a:prstGeom prst="wedgeRoundRectCallout">
            <a:avLst>
              <a:gd name="adj1" fmla="val 89610"/>
              <a:gd name="adj2" fmla="val 66780"/>
              <a:gd name="adj3" fmla="val 16667"/>
            </a:avLst>
          </a:prstGeom>
          <a:blipFill>
            <a:blip r:embed="rId15" cstate="screen">
              <a:extLst>
                <a:ext uri="{28A0092B-C50C-407E-A947-70E740481C1C}">
                  <a14:useLocalDpi xmlns:a14="http://schemas.microsoft.com/office/drawing/2010/main"/>
                </a:ext>
              </a:extLst>
            </a:blip>
            <a:stretch>
              <a:fillRect/>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6738743" y="488224"/>
            <a:ext cx="4278087" cy="492443"/>
          </a:xfrm>
          <a:prstGeom prst="rect">
            <a:avLst/>
          </a:prstGeom>
          <a:noFill/>
          <a:ln>
            <a:noFill/>
          </a:ln>
        </p:spPr>
        <p:txBody>
          <a:bodyPr wrap="square" rtlCol="0">
            <a:spAutoFit/>
          </a:bodyPr>
          <a:lstStyle/>
          <a:p>
            <a:pPr algn="ctr"/>
            <a:r>
              <a:rPr lang="en-US" sz="2600" b="1" dirty="0" smtClean="0">
                <a:latin typeface="Aparajita" panose="020B0604020202020204" pitchFamily="34" charset="0"/>
                <a:cs typeface="Aparajita" panose="020B0604020202020204" pitchFamily="34" charset="0"/>
              </a:rPr>
              <a:t>Greater London</a:t>
            </a:r>
            <a:endParaRPr lang="en-US" sz="2600" b="1" dirty="0">
              <a:latin typeface="Aparajita" panose="020B0604020202020204" pitchFamily="34" charset="0"/>
              <a:cs typeface="Aparajita" panose="020B0604020202020204" pitchFamily="34" charset="0"/>
            </a:endParaRPr>
          </a:p>
        </p:txBody>
      </p:sp>
      <p:sp>
        <p:nvSpPr>
          <p:cNvPr id="59" name="Rectangle 58"/>
          <p:cNvSpPr/>
          <p:nvPr/>
        </p:nvSpPr>
        <p:spPr>
          <a:xfrm>
            <a:off x="7109911" y="861545"/>
            <a:ext cx="3860041" cy="369332"/>
          </a:xfrm>
          <a:prstGeom prst="rect">
            <a:avLst/>
          </a:prstGeom>
        </p:spPr>
        <p:txBody>
          <a:bodyPr wrap="square">
            <a:spAutoFit/>
          </a:bodyPr>
          <a:lstStyle/>
          <a:p>
            <a:r>
              <a:rPr lang="pt-BR" dirty="0" smtClean="0">
                <a:latin typeface="Aparajita" panose="020B0604020202020204" pitchFamily="34" charset="0"/>
                <a:cs typeface="Aparajita" panose="020B0604020202020204" pitchFamily="34" charset="0"/>
              </a:rPr>
              <a:t>s=51.4629 </a:t>
            </a:r>
            <a:r>
              <a:rPr lang="pt-BR" dirty="0">
                <a:latin typeface="Aparajita" panose="020B0604020202020204" pitchFamily="34" charset="0"/>
                <a:cs typeface="Aparajita" panose="020B0604020202020204" pitchFamily="34" charset="0"/>
              </a:rPr>
              <a:t>w</a:t>
            </a:r>
            <a:r>
              <a:rPr lang="pt-BR" dirty="0" smtClean="0">
                <a:latin typeface="Aparajita" panose="020B0604020202020204" pitchFamily="34" charset="0"/>
                <a:cs typeface="Aparajita" panose="020B0604020202020204" pitchFamily="34" charset="0"/>
              </a:rPr>
              <a:t>=-0.1988 n=51.5534 e= -0.0227</a:t>
            </a:r>
            <a:endParaRPr lang="en-US" dirty="0">
              <a:latin typeface="Aparajita" panose="020B0604020202020204" pitchFamily="34" charset="0"/>
              <a:cs typeface="Aparajita" panose="020B0604020202020204" pitchFamily="34" charset="0"/>
            </a:endParaRPr>
          </a:p>
        </p:txBody>
      </p:sp>
      <p:sp>
        <p:nvSpPr>
          <p:cNvPr id="60" name="TextBox 59"/>
          <p:cNvSpPr txBox="1"/>
          <p:nvPr/>
        </p:nvSpPr>
        <p:spPr>
          <a:xfrm>
            <a:off x="-20320" y="1206827"/>
            <a:ext cx="5049518" cy="769441"/>
          </a:xfrm>
          <a:prstGeom prst="rect">
            <a:avLst/>
          </a:prstGeom>
          <a:noFill/>
        </p:spPr>
        <p:txBody>
          <a:bodyPr wrap="square" rtlCol="0">
            <a:spAutoFit/>
          </a:bodyPr>
          <a:lstStyle/>
          <a:p>
            <a:pPr marL="346075" indent="-228600">
              <a:buFont typeface="Arial" panose="020B0604020202020204" pitchFamily="34" charset="0"/>
              <a:buChar char="•"/>
            </a:pPr>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top photographed landmarks on Earth </a:t>
            </a:r>
            <a:r>
              <a:rPr lang="en-US" dirty="0" smtClean="0">
                <a:latin typeface="Aparajita" panose="020B0604020202020204" pitchFamily="34" charset="0"/>
                <a:cs typeface="Aparajita" panose="020B0604020202020204" pitchFamily="34" charset="0"/>
              </a:rPr>
              <a:t>(Crandall et al., 2009)</a:t>
            </a:r>
            <a:endParaRPr lang="en-US" dirty="0">
              <a:latin typeface="Aparajita" panose="020B0604020202020204" pitchFamily="34" charset="0"/>
              <a:cs typeface="Aparajita" panose="020B0604020202020204" pitchFamily="34" charset="0"/>
            </a:endParaRPr>
          </a:p>
        </p:txBody>
      </p:sp>
      <p:sp>
        <p:nvSpPr>
          <p:cNvPr id="61" name="TextBox 60"/>
          <p:cNvSpPr txBox="1"/>
          <p:nvPr/>
        </p:nvSpPr>
        <p:spPr>
          <a:xfrm>
            <a:off x="1" y="1866091"/>
            <a:ext cx="5029200" cy="769441"/>
          </a:xfrm>
          <a:prstGeom prst="rect">
            <a:avLst/>
          </a:prstGeom>
          <a:noFill/>
        </p:spPr>
        <p:txBody>
          <a:bodyPr wrap="square" rtlCol="0">
            <a:spAutoFit/>
          </a:bodyPr>
          <a:lstStyle/>
          <a:p>
            <a:pPr algn="ctr"/>
            <a:r>
              <a:rPr lang="en-US" sz="2200" dirty="0" smtClean="0">
                <a:latin typeface="Aparajita" panose="020B0604020202020204" pitchFamily="34" charset="0"/>
                <a:cs typeface="Aparajita" panose="020B0604020202020204" pitchFamily="34" charset="0"/>
              </a:rPr>
              <a:t>Trafalgar Square, Tate Modern, </a:t>
            </a:r>
            <a:br>
              <a:rPr lang="en-US" sz="2200" dirty="0" smtClean="0">
                <a:latin typeface="Aparajita" panose="020B0604020202020204" pitchFamily="34" charset="0"/>
                <a:cs typeface="Aparajita" panose="020B0604020202020204" pitchFamily="34" charset="0"/>
              </a:rPr>
            </a:br>
            <a:r>
              <a:rPr lang="en-US" sz="2200" dirty="0" smtClean="0">
                <a:latin typeface="Aparajita" panose="020B0604020202020204" pitchFamily="34" charset="0"/>
                <a:cs typeface="Aparajita" panose="020B0604020202020204" pitchFamily="34" charset="0"/>
              </a:rPr>
              <a:t>Big Ben, and London Eye</a:t>
            </a:r>
          </a:p>
        </p:txBody>
      </p:sp>
      <p:sp>
        <p:nvSpPr>
          <p:cNvPr id="63" name="TextBox 62"/>
          <p:cNvSpPr txBox="1"/>
          <p:nvPr/>
        </p:nvSpPr>
        <p:spPr>
          <a:xfrm>
            <a:off x="242926" y="3502533"/>
            <a:ext cx="5039358" cy="769441"/>
          </a:xfrm>
          <a:prstGeom prst="rect">
            <a:avLst/>
          </a:prstGeom>
          <a:noFill/>
        </p:spPr>
        <p:txBody>
          <a:bodyPr wrap="square" rtlCol="0">
            <a:spAutoFit/>
          </a:bodyPr>
          <a:lstStyle/>
          <a:p>
            <a:pPr algn="ctr"/>
            <a:r>
              <a:rPr lang="en-US" sz="2200" dirty="0">
                <a:latin typeface="Aparajita" panose="020B0604020202020204" pitchFamily="34" charset="0"/>
                <a:cs typeface="Aparajita" panose="020B0604020202020204" pitchFamily="34" charset="0"/>
              </a:rPr>
              <a:t>Piccadilly Circus, Buckingham Palace</a:t>
            </a:r>
            <a:r>
              <a:rPr lang="en-US" sz="2200" dirty="0" smtClean="0">
                <a:latin typeface="Aparajita" panose="020B0604020202020204" pitchFamily="34" charset="0"/>
                <a:cs typeface="Aparajita" panose="020B0604020202020204" pitchFamily="34" charset="0"/>
              </a:rPr>
              <a:t>,</a:t>
            </a:r>
            <a:br>
              <a:rPr lang="en-US" sz="2200" dirty="0" smtClean="0">
                <a:latin typeface="Aparajita" panose="020B0604020202020204" pitchFamily="34" charset="0"/>
                <a:cs typeface="Aparajita" panose="020B0604020202020204" pitchFamily="34" charset="0"/>
              </a:rPr>
            </a:br>
            <a:r>
              <a:rPr lang="en-US" sz="2200" dirty="0" smtClean="0">
                <a:latin typeface="Aparajita" panose="020B0604020202020204" pitchFamily="34" charset="0"/>
                <a:cs typeface="Aparajita" panose="020B0604020202020204" pitchFamily="34" charset="0"/>
              </a:rPr>
              <a:t> and Tower Bridge</a:t>
            </a:r>
          </a:p>
        </p:txBody>
      </p:sp>
      <p:sp>
        <p:nvSpPr>
          <p:cNvPr id="65" name="TextBox 64"/>
          <p:cNvSpPr txBox="1"/>
          <p:nvPr/>
        </p:nvSpPr>
        <p:spPr>
          <a:xfrm>
            <a:off x="10159" y="5205294"/>
            <a:ext cx="5019039" cy="769441"/>
          </a:xfrm>
          <a:prstGeom prst="rect">
            <a:avLst/>
          </a:prstGeom>
          <a:noFill/>
        </p:spPr>
        <p:txBody>
          <a:bodyPr wrap="square" rtlCol="0">
            <a:spAutoFit/>
          </a:bodyPr>
          <a:lstStyle/>
          <a:p>
            <a:pPr algn="ctr"/>
            <a:r>
              <a:rPr lang="en-US" sz="2200" dirty="0" smtClean="0">
                <a:latin typeface="Aparajita" panose="020B0604020202020204" pitchFamily="34" charset="0"/>
                <a:cs typeface="Aparajita" panose="020B0604020202020204" pitchFamily="34" charset="0"/>
              </a:rPr>
              <a:t>St. Paul’s Cathedral, Shakespeare Globe,</a:t>
            </a:r>
            <a:br>
              <a:rPr lang="en-US" sz="2200" dirty="0" smtClean="0">
                <a:latin typeface="Aparajita" panose="020B0604020202020204" pitchFamily="34" charset="0"/>
                <a:cs typeface="Aparajita" panose="020B0604020202020204" pitchFamily="34" charset="0"/>
              </a:rPr>
            </a:br>
            <a:r>
              <a:rPr lang="en-US" sz="2200" dirty="0" smtClean="0">
                <a:latin typeface="Aparajita" panose="020B0604020202020204" pitchFamily="34" charset="0"/>
                <a:cs typeface="Aparajita" panose="020B0604020202020204" pitchFamily="34" charset="0"/>
              </a:rPr>
              <a:t> and Hyde Park</a:t>
            </a:r>
          </a:p>
        </p:txBody>
      </p:sp>
      <p:sp>
        <p:nvSpPr>
          <p:cNvPr id="67" name="TextBox 66"/>
          <p:cNvSpPr txBox="1"/>
          <p:nvPr/>
        </p:nvSpPr>
        <p:spPr>
          <a:xfrm>
            <a:off x="0" y="4522735"/>
            <a:ext cx="5029198" cy="769441"/>
          </a:xfrm>
          <a:prstGeom prst="rect">
            <a:avLst/>
          </a:prstGeom>
          <a:noFill/>
        </p:spPr>
        <p:txBody>
          <a:bodyPr wrap="square" rtlCol="0">
            <a:spAutoFit/>
          </a:bodyPr>
          <a:lstStyle/>
          <a:p>
            <a:pPr marL="346075" indent="-228600">
              <a:buFont typeface="Arial" panose="020B0604020202020204" pitchFamily="34" charset="0"/>
              <a:buChar char="•"/>
            </a:pPr>
            <a:r>
              <a:rPr lang="en-US" sz="2600" b="1" dirty="0">
                <a:solidFill>
                  <a:schemeClr val="tx1">
                    <a:lumMod val="85000"/>
                    <a:lumOff val="15000"/>
                  </a:schemeClr>
                </a:solidFill>
                <a:latin typeface="Aparajita" panose="020B0604020202020204" pitchFamily="34" charset="0"/>
                <a:cs typeface="Aparajita" panose="020B0604020202020204" pitchFamily="34" charset="0"/>
              </a:rPr>
              <a:t>dominant tourist attractions in London</a:t>
            </a:r>
            <a:r>
              <a:rPr lang="en-US" sz="2600" b="1" dirty="0" smtClean="0">
                <a:latin typeface="Aparajita" panose="020B0604020202020204" pitchFamily="34" charset="0"/>
                <a:cs typeface="Aparajita" panose="020B0604020202020204" pitchFamily="34" charset="0"/>
              </a:rPr>
              <a:t/>
            </a:r>
            <a:br>
              <a:rPr lang="en-US" sz="2600" b="1" dirty="0" smtClean="0">
                <a:latin typeface="Aparajita" panose="020B0604020202020204" pitchFamily="34" charset="0"/>
                <a:cs typeface="Aparajita" panose="020B0604020202020204" pitchFamily="34" charset="0"/>
              </a:rPr>
            </a:br>
            <a:r>
              <a:rPr lang="en-US" dirty="0" smtClean="0">
                <a:latin typeface="Aparajita" panose="020B0604020202020204" pitchFamily="34" charset="0"/>
                <a:cs typeface="Aparajita" panose="020B0604020202020204" pitchFamily="34" charset="0"/>
              </a:rPr>
              <a:t>(Crandall et al., 2009)</a:t>
            </a:r>
            <a:endParaRPr lang="en-US" dirty="0">
              <a:latin typeface="Aparajita" panose="020B0604020202020204" pitchFamily="34" charset="0"/>
              <a:cs typeface="Aparajita" panose="020B0604020202020204" pitchFamily="34" charset="0"/>
            </a:endParaRPr>
          </a:p>
        </p:txBody>
      </p:sp>
      <p:sp>
        <p:nvSpPr>
          <p:cNvPr id="68" name="TextBox 67"/>
          <p:cNvSpPr txBox="1"/>
          <p:nvPr/>
        </p:nvSpPr>
        <p:spPr>
          <a:xfrm>
            <a:off x="312303" y="488224"/>
            <a:ext cx="4278087" cy="492443"/>
          </a:xfrm>
          <a:prstGeom prst="rect">
            <a:avLst/>
          </a:prstGeom>
          <a:noFill/>
          <a:ln>
            <a:noFill/>
          </a:ln>
        </p:spPr>
        <p:txBody>
          <a:bodyPr wrap="square" rtlCol="0">
            <a:spAutoFit/>
          </a:bodyPr>
          <a:lstStyle/>
          <a:p>
            <a:pPr algn="ctr"/>
            <a:r>
              <a:rPr lang="en-US" sz="2600" b="1" dirty="0" smtClean="0">
                <a:latin typeface="Aparajita" panose="020B0604020202020204" pitchFamily="34" charset="0"/>
                <a:cs typeface="Aparajita" panose="020B0604020202020204" pitchFamily="34" charset="0"/>
              </a:rPr>
              <a:t>Ten popular </a:t>
            </a:r>
            <a:r>
              <a:rPr lang="en-US" sz="2600" b="1" dirty="0">
                <a:latin typeface="Aparajita" panose="020B0604020202020204" pitchFamily="34" charset="0"/>
                <a:cs typeface="Aparajita" panose="020B0604020202020204" pitchFamily="34" charset="0"/>
              </a:rPr>
              <a:t>p</a:t>
            </a:r>
            <a:r>
              <a:rPr lang="en-US" sz="2600" b="1" dirty="0" smtClean="0">
                <a:latin typeface="Aparajita" panose="020B0604020202020204" pitchFamily="34" charset="0"/>
                <a:cs typeface="Aparajita" panose="020B0604020202020204" pitchFamily="34" charset="0"/>
              </a:rPr>
              <a:t>laces in </a:t>
            </a:r>
            <a:r>
              <a:rPr lang="en-US" sz="2600" b="1" dirty="0">
                <a:latin typeface="Aparajita" panose="020B0604020202020204" pitchFamily="34" charset="0"/>
                <a:cs typeface="Aparajita" panose="020B0604020202020204" pitchFamily="34" charset="0"/>
              </a:rPr>
              <a:t>L</a:t>
            </a:r>
            <a:r>
              <a:rPr lang="en-US" sz="2600" b="1" dirty="0" smtClean="0">
                <a:latin typeface="Aparajita" panose="020B0604020202020204" pitchFamily="34" charset="0"/>
                <a:cs typeface="Aparajita" panose="020B0604020202020204" pitchFamily="34" charset="0"/>
              </a:rPr>
              <a:t>ondon</a:t>
            </a:r>
            <a:endParaRPr lang="en-US" sz="2600" b="1" dirty="0">
              <a:latin typeface="Aparajita" panose="020B0604020202020204" pitchFamily="34" charset="0"/>
              <a:cs typeface="Aparajita" panose="020B0604020202020204" pitchFamily="34" charset="0"/>
            </a:endParaRPr>
          </a:p>
        </p:txBody>
      </p:sp>
      <p:sp>
        <p:nvSpPr>
          <p:cNvPr id="28" name="TextBox 27"/>
          <p:cNvSpPr txBox="1"/>
          <p:nvPr/>
        </p:nvSpPr>
        <p:spPr>
          <a:xfrm>
            <a:off x="-1" y="2833660"/>
            <a:ext cx="5461153" cy="769441"/>
          </a:xfrm>
          <a:prstGeom prst="rect">
            <a:avLst/>
          </a:prstGeom>
          <a:noFill/>
        </p:spPr>
        <p:txBody>
          <a:bodyPr wrap="square" rtlCol="0">
            <a:spAutoFit/>
          </a:bodyPr>
          <a:lstStyle/>
          <a:p>
            <a:pPr marL="346075" indent="-228600">
              <a:buFont typeface="Arial" panose="020B0604020202020204" pitchFamily="34" charset="0"/>
              <a:buChar char="•"/>
            </a:pPr>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top photographed landmarks </a:t>
            </a:r>
            <a:r>
              <a:rPr lang="en-US" sz="2600" b="1" dirty="0">
                <a:solidFill>
                  <a:schemeClr val="tx1">
                    <a:lumMod val="85000"/>
                    <a:lumOff val="15000"/>
                  </a:schemeClr>
                </a:solidFill>
                <a:latin typeface="Aparajita" panose="020B0604020202020204" pitchFamily="34" charset="0"/>
                <a:cs typeface="Aparajita" panose="020B0604020202020204" pitchFamily="34" charset="0"/>
              </a:rPr>
              <a:t>i</a:t>
            </a:r>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n London</a:t>
            </a:r>
            <a:b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br>
            <a:r>
              <a:rPr lang="en-US" dirty="0" smtClean="0">
                <a:latin typeface="Aparajita" panose="020B0604020202020204" pitchFamily="34" charset="0"/>
                <a:cs typeface="Aparajita" panose="020B0604020202020204" pitchFamily="34" charset="0"/>
              </a:rPr>
              <a:t>(Crandall et al., 2009)</a:t>
            </a:r>
            <a:endParaRPr lang="en-US" dirty="0">
              <a:latin typeface="Aparajita" panose="020B0604020202020204" pitchFamily="34" charset="0"/>
              <a:cs typeface="Aparajita" panose="020B0604020202020204" pitchFamily="34" charset="0"/>
            </a:endParaRPr>
          </a:p>
        </p:txBody>
      </p:sp>
      <p:cxnSp>
        <p:nvCxnSpPr>
          <p:cNvPr id="29" name="Straight Connector 28"/>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0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childTnLst>
                          </p:cTn>
                        </p:par>
                        <p:par>
                          <p:cTn id="54" fill="hold">
                            <p:stCondLst>
                              <p:cond delay="3000"/>
                            </p:stCondLst>
                            <p:childTnLst>
                              <p:par>
                                <p:cTn id="55" presetID="10" presetClass="entr" presetSubtype="0"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childTnLst>
                          </p:cTn>
                        </p:par>
                        <p:par>
                          <p:cTn id="58" fill="hold">
                            <p:stCondLst>
                              <p:cond delay="3500"/>
                            </p:stCondLst>
                            <p:childTnLst>
                              <p:par>
                                <p:cTn id="59" presetID="10" presetClass="entr" presetSubtype="0"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500"/>
                                        <p:tgtEl>
                                          <p:spTgt spid="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childTnLst>
                          </p:cTn>
                        </p:par>
                        <p:par>
                          <p:cTn id="71" fill="hold">
                            <p:stCondLst>
                              <p:cond delay="4000"/>
                            </p:stCondLst>
                            <p:childTnLst>
                              <p:par>
                                <p:cTn id="72" presetID="10" presetClass="entr" presetSubtype="0" fill="hold" grpId="0" nodeType="after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500"/>
                                        <p:tgtEl>
                                          <p:spTgt spid="56"/>
                                        </p:tgtEl>
                                      </p:cBhvr>
                                    </p:animEffect>
                                  </p:childTnLst>
                                </p:cTn>
                              </p:par>
                            </p:childTnLst>
                          </p:cTn>
                        </p:par>
                        <p:par>
                          <p:cTn id="75" fill="hold">
                            <p:stCondLst>
                              <p:cond delay="4500"/>
                            </p:stCondLst>
                            <p:childTnLst>
                              <p:par>
                                <p:cTn id="76" presetID="10" presetClass="entr" presetSubtype="0"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8" grpId="0"/>
      <p:bldP spid="59" grpId="0"/>
      <p:bldP spid="60" grpId="0"/>
      <p:bldP spid="61" grpId="0"/>
      <p:bldP spid="63" grpId="0"/>
      <p:bldP spid="65" grpId="0"/>
      <p:bldP spid="67" grpId="0"/>
      <p:bldP spid="68"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pic>
        <p:nvPicPr>
          <p:cNvPr id="39" name="Picture 38"/>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42" name="Rectangle 41"/>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43" name="TextBox 42"/>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44"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11</a:t>
            </a:r>
          </a:p>
        </p:txBody>
      </p:sp>
      <p:sp>
        <p:nvSpPr>
          <p:cNvPr id="45" name="Rectangle 44"/>
          <p:cNvSpPr/>
          <p:nvPr/>
        </p:nvSpPr>
        <p:spPr>
          <a:xfrm>
            <a:off x="5039360" y="1263389"/>
            <a:ext cx="7000240" cy="5150309"/>
          </a:xfrm>
          <a:prstGeom prst="rect">
            <a:avLst/>
          </a:prstGeom>
          <a:blipFill>
            <a:blip r:embed="rId4"/>
            <a:srcRect/>
            <a:stretch>
              <a:fillRect l="-6321" r="-77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039360" y="1263389"/>
            <a:ext cx="7020560" cy="5150309"/>
          </a:xfrm>
          <a:prstGeom prst="rect">
            <a:avLst/>
          </a:prstGeom>
          <a:blipFill>
            <a:blip r:embed="rId5"/>
            <a:srcRect/>
            <a:stretch>
              <a:fillRect l="-6155" r="-75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6758407" y="537384"/>
            <a:ext cx="4278087" cy="492443"/>
          </a:xfrm>
          <a:prstGeom prst="rect">
            <a:avLst/>
          </a:prstGeom>
          <a:noFill/>
          <a:ln>
            <a:noFill/>
          </a:ln>
        </p:spPr>
        <p:txBody>
          <a:bodyPr wrap="square" rtlCol="0">
            <a:spAutoFit/>
          </a:bodyPr>
          <a:lstStyle/>
          <a:p>
            <a:pPr algn="ctr"/>
            <a:r>
              <a:rPr lang="en-US" sz="2600" b="1" dirty="0" smtClean="0">
                <a:latin typeface="Aparajita" panose="020B0604020202020204" pitchFamily="34" charset="0"/>
                <a:cs typeface="Aparajita" panose="020B0604020202020204" pitchFamily="34" charset="0"/>
              </a:rPr>
              <a:t>Greater London</a:t>
            </a:r>
            <a:endParaRPr lang="en-US" sz="2600" b="1" dirty="0">
              <a:latin typeface="Aparajita" panose="020B0604020202020204" pitchFamily="34" charset="0"/>
              <a:cs typeface="Aparajita" panose="020B0604020202020204" pitchFamily="34" charset="0"/>
            </a:endParaRPr>
          </a:p>
        </p:txBody>
      </p:sp>
      <p:sp>
        <p:nvSpPr>
          <p:cNvPr id="59" name="Rectangle 58"/>
          <p:cNvSpPr/>
          <p:nvPr/>
        </p:nvSpPr>
        <p:spPr>
          <a:xfrm>
            <a:off x="7129575" y="930369"/>
            <a:ext cx="3860041" cy="369332"/>
          </a:xfrm>
          <a:prstGeom prst="rect">
            <a:avLst/>
          </a:prstGeom>
        </p:spPr>
        <p:txBody>
          <a:bodyPr wrap="square">
            <a:spAutoFit/>
          </a:bodyPr>
          <a:lstStyle/>
          <a:p>
            <a:r>
              <a:rPr lang="pt-BR" dirty="0" smtClean="0">
                <a:latin typeface="Aparajita" panose="020B0604020202020204" pitchFamily="34" charset="0"/>
                <a:cs typeface="Aparajita" panose="020B0604020202020204" pitchFamily="34" charset="0"/>
              </a:rPr>
              <a:t>s=51.4629 </a:t>
            </a:r>
            <a:r>
              <a:rPr lang="pt-BR" dirty="0">
                <a:latin typeface="Aparajita" panose="020B0604020202020204" pitchFamily="34" charset="0"/>
                <a:cs typeface="Aparajita" panose="020B0604020202020204" pitchFamily="34" charset="0"/>
              </a:rPr>
              <a:t>w</a:t>
            </a:r>
            <a:r>
              <a:rPr lang="pt-BR" dirty="0" smtClean="0">
                <a:latin typeface="Aparajita" panose="020B0604020202020204" pitchFamily="34" charset="0"/>
                <a:cs typeface="Aparajita" panose="020B0604020202020204" pitchFamily="34" charset="0"/>
              </a:rPr>
              <a:t>=-0.1988 n=51.5534 e= -0.0227</a:t>
            </a:r>
            <a:endParaRPr lang="en-US" dirty="0">
              <a:latin typeface="Aparajita" panose="020B0604020202020204" pitchFamily="34" charset="0"/>
              <a:cs typeface="Aparajita" panose="020B0604020202020204" pitchFamily="34" charset="0"/>
            </a:endParaRPr>
          </a:p>
        </p:txBody>
      </p:sp>
      <p:sp>
        <p:nvSpPr>
          <p:cNvPr id="60" name="TextBox 59"/>
          <p:cNvSpPr txBox="1"/>
          <p:nvPr/>
        </p:nvSpPr>
        <p:spPr>
          <a:xfrm>
            <a:off x="-10160" y="1689812"/>
            <a:ext cx="5008880" cy="492443"/>
          </a:xfrm>
          <a:prstGeom prst="rect">
            <a:avLst/>
          </a:prstGeom>
          <a:noFill/>
        </p:spPr>
        <p:txBody>
          <a:bodyPr wrap="square" rtlCol="0">
            <a:spAutoFit/>
          </a:bodyPr>
          <a:lstStyle/>
          <a:p>
            <a:pPr marL="173037"/>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Open Street Map</a:t>
            </a:r>
            <a:endParaRPr lang="en-US" dirty="0">
              <a:latin typeface="Aparajita" panose="020B0604020202020204" pitchFamily="34" charset="0"/>
              <a:cs typeface="Aparajita" panose="020B0604020202020204" pitchFamily="34" charset="0"/>
            </a:endParaRPr>
          </a:p>
        </p:txBody>
      </p:sp>
      <p:sp>
        <p:nvSpPr>
          <p:cNvPr id="61" name="TextBox 60"/>
          <p:cNvSpPr txBox="1"/>
          <p:nvPr/>
        </p:nvSpPr>
        <p:spPr>
          <a:xfrm>
            <a:off x="-10160" y="2209797"/>
            <a:ext cx="5008880" cy="769441"/>
          </a:xfrm>
          <a:prstGeom prst="rect">
            <a:avLst/>
          </a:prstGeom>
          <a:noFill/>
        </p:spPr>
        <p:txBody>
          <a:bodyPr wrap="square" rtlCol="0">
            <a:spAutoFit/>
          </a:bodyPr>
          <a:lstStyle/>
          <a:p>
            <a:pPr marL="568325" indent="-222250">
              <a:buFont typeface="Arial" panose="020B0604020202020204" pitchFamily="34" charset="0"/>
              <a:buChar char="•"/>
            </a:pPr>
            <a:r>
              <a:rPr lang="en-US" sz="2200" dirty="0" smtClean="0">
                <a:latin typeface="Aparajita" panose="020B0604020202020204" pitchFamily="34" charset="0"/>
                <a:cs typeface="Aparajita" panose="020B0604020202020204" pitchFamily="34" charset="0"/>
              </a:rPr>
              <a:t>2D geometric footprints</a:t>
            </a:r>
          </a:p>
          <a:p>
            <a:pPr marL="568325" indent="-222250">
              <a:buFont typeface="Arial" panose="020B0604020202020204" pitchFamily="34" charset="0"/>
              <a:buChar char="•"/>
            </a:pPr>
            <a:r>
              <a:rPr lang="en-US" sz="2200" dirty="0" smtClean="0">
                <a:latin typeface="Aparajita" panose="020B0604020202020204" pitchFamily="34" charset="0"/>
                <a:cs typeface="Aparajita" panose="020B0604020202020204" pitchFamily="34" charset="0"/>
              </a:rPr>
              <a:t>place names</a:t>
            </a:r>
          </a:p>
        </p:txBody>
      </p:sp>
      <p:sp>
        <p:nvSpPr>
          <p:cNvPr id="67" name="TextBox 66"/>
          <p:cNvSpPr txBox="1"/>
          <p:nvPr/>
        </p:nvSpPr>
        <p:spPr>
          <a:xfrm>
            <a:off x="-10160" y="4522735"/>
            <a:ext cx="5740400" cy="492443"/>
          </a:xfrm>
          <a:prstGeom prst="rect">
            <a:avLst/>
          </a:prstGeom>
          <a:noFill/>
        </p:spPr>
        <p:txBody>
          <a:bodyPr wrap="square" rtlCol="0">
            <a:spAutoFit/>
          </a:bodyPr>
          <a:lstStyle/>
          <a:p>
            <a:pPr marL="173037"/>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Flickr</a:t>
            </a:r>
            <a:endParaRPr lang="en-US" dirty="0">
              <a:latin typeface="Aparajita" panose="020B0604020202020204" pitchFamily="34" charset="0"/>
              <a:cs typeface="Aparajita" panose="020B0604020202020204" pitchFamily="34" charset="0"/>
            </a:endParaRPr>
          </a:p>
        </p:txBody>
      </p:sp>
      <p:sp>
        <p:nvSpPr>
          <p:cNvPr id="28" name="TextBox 27"/>
          <p:cNvSpPr txBox="1"/>
          <p:nvPr/>
        </p:nvSpPr>
        <p:spPr>
          <a:xfrm>
            <a:off x="0" y="5015178"/>
            <a:ext cx="5110478" cy="1107996"/>
          </a:xfrm>
          <a:prstGeom prst="rect">
            <a:avLst/>
          </a:prstGeom>
          <a:noFill/>
        </p:spPr>
        <p:txBody>
          <a:bodyPr wrap="square" rtlCol="0">
            <a:spAutoFit/>
          </a:bodyPr>
          <a:lstStyle/>
          <a:p>
            <a:pPr marL="568325" indent="-222250">
              <a:buFont typeface="Arial" panose="020B0604020202020204" pitchFamily="34" charset="0"/>
              <a:buChar char="•"/>
            </a:pPr>
            <a:r>
              <a:rPr lang="en-US" sz="2200" dirty="0" smtClean="0">
                <a:latin typeface="Aparajita" panose="020B0604020202020204" pitchFamily="34" charset="0"/>
                <a:cs typeface="Aparajita" panose="020B0604020202020204" pitchFamily="34" charset="0"/>
              </a:rPr>
              <a:t>~ three </a:t>
            </a:r>
            <a:r>
              <a:rPr lang="en-US" sz="2200" dirty="0">
                <a:latin typeface="Aparajita" panose="020B0604020202020204" pitchFamily="34" charset="0"/>
                <a:cs typeface="Aparajita" panose="020B0604020202020204" pitchFamily="34" charset="0"/>
              </a:rPr>
              <a:t>million images by 49,000 users </a:t>
            </a:r>
          </a:p>
          <a:p>
            <a:pPr marL="568325" indent="-222250">
              <a:buFont typeface="Arial" panose="020B0604020202020204" pitchFamily="34" charset="0"/>
              <a:buChar char="•"/>
            </a:pPr>
            <a:r>
              <a:rPr lang="en-US" sz="2200" dirty="0">
                <a:latin typeface="Aparajita" panose="020B0604020202020204" pitchFamily="34" charset="0"/>
                <a:cs typeface="Aparajita" panose="020B0604020202020204" pitchFamily="34" charset="0"/>
              </a:rPr>
              <a:t>id, owner, tags, descriptions, position, accuracy, taken, and posted time</a:t>
            </a:r>
          </a:p>
        </p:txBody>
      </p:sp>
      <p:sp>
        <p:nvSpPr>
          <p:cNvPr id="29" name="TextBox 28"/>
          <p:cNvSpPr txBox="1"/>
          <p:nvPr/>
        </p:nvSpPr>
        <p:spPr>
          <a:xfrm>
            <a:off x="0" y="1280217"/>
            <a:ext cx="5039360" cy="492443"/>
          </a:xfrm>
          <a:prstGeom prst="rect">
            <a:avLst/>
          </a:prstGeom>
          <a:noFill/>
          <a:ln>
            <a:noFill/>
          </a:ln>
        </p:spPr>
        <p:txBody>
          <a:bodyPr wrap="square" rtlCol="0">
            <a:spAutoFit/>
          </a:bodyPr>
          <a:lstStyle/>
          <a:p>
            <a:pPr algn="ctr"/>
            <a:r>
              <a:rPr lang="en-US" sz="2600" b="1" dirty="0" smtClean="0">
                <a:solidFill>
                  <a:schemeClr val="tx1">
                    <a:lumMod val="75000"/>
                    <a:lumOff val="25000"/>
                  </a:schemeClr>
                </a:solidFill>
                <a:latin typeface="Aparajita" panose="020B0604020202020204" pitchFamily="34" charset="0"/>
                <a:cs typeface="Aparajita" panose="020B0604020202020204" pitchFamily="34" charset="0"/>
              </a:rPr>
              <a:t>geometry of 10 places</a:t>
            </a:r>
            <a:endParaRPr lang="en-US" sz="2600" b="1" dirty="0">
              <a:solidFill>
                <a:schemeClr val="tx1">
                  <a:lumMod val="75000"/>
                  <a:lumOff val="25000"/>
                </a:schemeClr>
              </a:solidFill>
              <a:latin typeface="Aparajita" panose="020B0604020202020204" pitchFamily="34" charset="0"/>
              <a:cs typeface="Aparajita" panose="020B0604020202020204" pitchFamily="34" charset="0"/>
            </a:endParaRPr>
          </a:p>
        </p:txBody>
      </p:sp>
      <p:sp>
        <p:nvSpPr>
          <p:cNvPr id="30" name="TextBox 29"/>
          <p:cNvSpPr txBox="1"/>
          <p:nvPr/>
        </p:nvSpPr>
        <p:spPr>
          <a:xfrm>
            <a:off x="0" y="4142599"/>
            <a:ext cx="5029200" cy="492443"/>
          </a:xfrm>
          <a:prstGeom prst="rect">
            <a:avLst/>
          </a:prstGeom>
          <a:noFill/>
          <a:ln>
            <a:noFill/>
          </a:ln>
        </p:spPr>
        <p:txBody>
          <a:bodyPr wrap="square" rtlCol="0">
            <a:spAutoFit/>
          </a:bodyPr>
          <a:lstStyle/>
          <a:p>
            <a:pPr algn="ctr"/>
            <a:r>
              <a:rPr lang="en-US" sz="2600" b="1" dirty="0">
                <a:solidFill>
                  <a:schemeClr val="tx1">
                    <a:lumMod val="75000"/>
                    <a:lumOff val="25000"/>
                  </a:schemeClr>
                </a:solidFill>
                <a:latin typeface="Aparajita" panose="020B0604020202020204" pitchFamily="34" charset="0"/>
                <a:cs typeface="Aparajita" panose="020B0604020202020204" pitchFamily="34" charset="0"/>
              </a:rPr>
              <a:t>i</a:t>
            </a:r>
            <a:r>
              <a:rPr lang="en-US" sz="2600" b="1" dirty="0" smtClean="0">
                <a:solidFill>
                  <a:schemeClr val="tx1">
                    <a:lumMod val="75000"/>
                    <a:lumOff val="25000"/>
                  </a:schemeClr>
                </a:solidFill>
                <a:latin typeface="Aparajita" panose="020B0604020202020204" pitchFamily="34" charset="0"/>
                <a:cs typeface="Aparajita" panose="020B0604020202020204" pitchFamily="34" charset="0"/>
              </a:rPr>
              <a:t>mages within the study area</a:t>
            </a:r>
            <a:endParaRPr lang="en-US" sz="2600" b="1" dirty="0">
              <a:solidFill>
                <a:schemeClr val="tx1">
                  <a:lumMod val="75000"/>
                  <a:lumOff val="25000"/>
                </a:schemeClr>
              </a:solidFill>
              <a:latin typeface="Aparajita" panose="020B0604020202020204" pitchFamily="34" charset="0"/>
              <a:cs typeface="Aparajita" panose="020B0604020202020204" pitchFamily="34" charset="0"/>
            </a:endParaRPr>
          </a:p>
        </p:txBody>
      </p:sp>
      <p:sp>
        <p:nvSpPr>
          <p:cNvPr id="32" name="Rectangle 31"/>
          <p:cNvSpPr/>
          <p:nvPr/>
        </p:nvSpPr>
        <p:spPr>
          <a:xfrm>
            <a:off x="5347978" y="1429775"/>
            <a:ext cx="7250494" cy="4712677"/>
          </a:xfrm>
          <a:prstGeom prst="rect">
            <a:avLst/>
          </a:prstGeom>
          <a:blipFill>
            <a:blip r:embed="rId6"/>
            <a:srcRect/>
            <a:stretch>
              <a:fillRect l="-10134" t="-4143" b="-5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06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0" grpId="0"/>
      <p:bldP spid="61" grpId="0"/>
      <p:bldP spid="67" grpId="0"/>
      <p:bldP spid="28" grpId="0"/>
      <p:bldP spid="29" grpId="0"/>
      <p:bldP spid="30" grpId="0"/>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pic>
        <p:nvPicPr>
          <p:cNvPr id="39" name="Picture 38"/>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42" name="Rectangle 41"/>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43" name="TextBox 42"/>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44"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12</a:t>
            </a:r>
          </a:p>
        </p:txBody>
      </p:sp>
      <p:sp>
        <p:nvSpPr>
          <p:cNvPr id="58" name="TextBox 57"/>
          <p:cNvSpPr txBox="1"/>
          <p:nvPr/>
        </p:nvSpPr>
        <p:spPr>
          <a:xfrm>
            <a:off x="6758407" y="684864"/>
            <a:ext cx="4278087" cy="492443"/>
          </a:xfrm>
          <a:prstGeom prst="rect">
            <a:avLst/>
          </a:prstGeom>
          <a:noFill/>
          <a:ln>
            <a:noFill/>
          </a:ln>
        </p:spPr>
        <p:txBody>
          <a:bodyPr wrap="square" rtlCol="0">
            <a:spAutoFit/>
          </a:bodyPr>
          <a:lstStyle/>
          <a:p>
            <a:pPr algn="ctr"/>
            <a:r>
              <a:rPr lang="en-US" sz="2600" b="1" dirty="0" smtClean="0">
                <a:latin typeface="Aparajita" panose="020B0604020202020204" pitchFamily="34" charset="0"/>
                <a:cs typeface="Aparajita" panose="020B0604020202020204" pitchFamily="34" charset="0"/>
              </a:rPr>
              <a:t>Link </a:t>
            </a:r>
            <a:r>
              <a:rPr lang="en-US" sz="2600" b="1" dirty="0">
                <a:latin typeface="Aparajita" panose="020B0604020202020204" pitchFamily="34" charset="0"/>
                <a:cs typeface="Aparajita" panose="020B0604020202020204" pitchFamily="34" charset="0"/>
              </a:rPr>
              <a:t>g</a:t>
            </a:r>
            <a:r>
              <a:rPr lang="en-US" sz="2600" b="1" dirty="0" smtClean="0">
                <a:latin typeface="Aparajita" panose="020B0604020202020204" pitchFamily="34" charset="0"/>
                <a:cs typeface="Aparajita" panose="020B0604020202020204" pitchFamily="34" charset="0"/>
              </a:rPr>
              <a:t>eometry to images</a:t>
            </a:r>
            <a:endParaRPr lang="en-US" sz="2600" b="1" dirty="0">
              <a:latin typeface="Aparajita" panose="020B0604020202020204" pitchFamily="34" charset="0"/>
              <a:cs typeface="Aparajita" panose="020B0604020202020204" pitchFamily="34" charset="0"/>
            </a:endParaRPr>
          </a:p>
        </p:txBody>
      </p:sp>
      <p:sp>
        <p:nvSpPr>
          <p:cNvPr id="17" name="TextBox 16"/>
          <p:cNvSpPr txBox="1"/>
          <p:nvPr/>
        </p:nvSpPr>
        <p:spPr>
          <a:xfrm>
            <a:off x="-10160" y="3311840"/>
            <a:ext cx="5008880" cy="492443"/>
          </a:xfrm>
          <a:prstGeom prst="rect">
            <a:avLst/>
          </a:prstGeom>
          <a:noFill/>
        </p:spPr>
        <p:txBody>
          <a:bodyPr wrap="square" rtlCol="0">
            <a:spAutoFit/>
          </a:bodyPr>
          <a:lstStyle/>
          <a:p>
            <a:pPr marL="173037" algn="ctr"/>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Digital Surface Model</a:t>
            </a:r>
            <a:endParaRPr lang="en-US" dirty="0">
              <a:latin typeface="Aparajita" panose="020B0604020202020204" pitchFamily="34" charset="0"/>
              <a:cs typeface="Aparajita" panose="020B0604020202020204" pitchFamily="34" charset="0"/>
            </a:endParaRPr>
          </a:p>
        </p:txBody>
      </p:sp>
      <p:sp>
        <p:nvSpPr>
          <p:cNvPr id="18" name="TextBox 17"/>
          <p:cNvSpPr txBox="1"/>
          <p:nvPr/>
        </p:nvSpPr>
        <p:spPr>
          <a:xfrm>
            <a:off x="-10160" y="3788199"/>
            <a:ext cx="5008880" cy="430887"/>
          </a:xfrm>
          <a:prstGeom prst="rect">
            <a:avLst/>
          </a:prstGeom>
          <a:noFill/>
        </p:spPr>
        <p:txBody>
          <a:bodyPr wrap="square" rtlCol="0">
            <a:spAutoFit/>
          </a:bodyPr>
          <a:lstStyle/>
          <a:p>
            <a:pPr marL="346075" algn="ctr"/>
            <a:r>
              <a:rPr lang="en-US" sz="2200" dirty="0" smtClean="0">
                <a:latin typeface="Aparajita" panose="020B0604020202020204" pitchFamily="34" charset="0"/>
                <a:cs typeface="Aparajita" panose="020B0604020202020204" pitchFamily="34" charset="0"/>
              </a:rPr>
              <a:t>1 meter resolution</a:t>
            </a:r>
          </a:p>
        </p:txBody>
      </p:sp>
      <p:sp>
        <p:nvSpPr>
          <p:cNvPr id="21" name="Rectangle 20"/>
          <p:cNvSpPr/>
          <p:nvPr/>
        </p:nvSpPr>
        <p:spPr>
          <a:xfrm>
            <a:off x="5008880" y="1187890"/>
            <a:ext cx="7014258" cy="5150309"/>
          </a:xfrm>
          <a:prstGeom prst="rect">
            <a:avLst/>
          </a:prstGeom>
          <a:blipFill dpi="0" rotWithShape="1">
            <a:blip r:embed="rId4"/>
            <a:srcRect/>
            <a:stretch>
              <a:fillRect l="-6288" r="-75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160" y="1689812"/>
            <a:ext cx="5008880" cy="492443"/>
          </a:xfrm>
          <a:prstGeom prst="rect">
            <a:avLst/>
          </a:prstGeom>
          <a:noFill/>
        </p:spPr>
        <p:txBody>
          <a:bodyPr wrap="square" rtlCol="0">
            <a:spAutoFit/>
          </a:bodyPr>
          <a:lstStyle/>
          <a:p>
            <a:pPr marL="173037"/>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Open Street Map</a:t>
            </a:r>
            <a:endParaRPr lang="en-US" dirty="0">
              <a:latin typeface="Aparajita" panose="020B0604020202020204" pitchFamily="34" charset="0"/>
              <a:cs typeface="Aparajita" panose="020B0604020202020204" pitchFamily="34" charset="0"/>
            </a:endParaRPr>
          </a:p>
        </p:txBody>
      </p:sp>
      <p:sp>
        <p:nvSpPr>
          <p:cNvPr id="23" name="TextBox 22"/>
          <p:cNvSpPr txBox="1"/>
          <p:nvPr/>
        </p:nvSpPr>
        <p:spPr>
          <a:xfrm>
            <a:off x="-10160" y="2209797"/>
            <a:ext cx="5008880" cy="769441"/>
          </a:xfrm>
          <a:prstGeom prst="rect">
            <a:avLst/>
          </a:prstGeom>
          <a:noFill/>
        </p:spPr>
        <p:txBody>
          <a:bodyPr wrap="square" rtlCol="0">
            <a:spAutoFit/>
          </a:bodyPr>
          <a:lstStyle/>
          <a:p>
            <a:pPr marL="568325" indent="-222250">
              <a:buFont typeface="Arial" panose="020B0604020202020204" pitchFamily="34" charset="0"/>
              <a:buChar char="•"/>
            </a:pPr>
            <a:r>
              <a:rPr lang="en-US" sz="2200" dirty="0" smtClean="0">
                <a:latin typeface="Aparajita" panose="020B0604020202020204" pitchFamily="34" charset="0"/>
                <a:cs typeface="Aparajita" panose="020B0604020202020204" pitchFamily="34" charset="0"/>
              </a:rPr>
              <a:t>2D geometric footprints</a:t>
            </a:r>
          </a:p>
          <a:p>
            <a:pPr marL="568325" indent="-222250">
              <a:buFont typeface="Arial" panose="020B0604020202020204" pitchFamily="34" charset="0"/>
              <a:buChar char="•"/>
            </a:pPr>
            <a:r>
              <a:rPr lang="en-US" sz="2200" dirty="0" smtClean="0">
                <a:latin typeface="Aparajita" panose="020B0604020202020204" pitchFamily="34" charset="0"/>
                <a:cs typeface="Aparajita" panose="020B0604020202020204" pitchFamily="34" charset="0"/>
              </a:rPr>
              <a:t>place names</a:t>
            </a:r>
          </a:p>
        </p:txBody>
      </p:sp>
      <p:sp>
        <p:nvSpPr>
          <p:cNvPr id="24" name="TextBox 23"/>
          <p:cNvSpPr txBox="1"/>
          <p:nvPr/>
        </p:nvSpPr>
        <p:spPr>
          <a:xfrm>
            <a:off x="-10160" y="4522735"/>
            <a:ext cx="5740400" cy="492443"/>
          </a:xfrm>
          <a:prstGeom prst="rect">
            <a:avLst/>
          </a:prstGeom>
          <a:noFill/>
        </p:spPr>
        <p:txBody>
          <a:bodyPr wrap="square" rtlCol="0">
            <a:spAutoFit/>
          </a:bodyPr>
          <a:lstStyle/>
          <a:p>
            <a:pPr marL="173037"/>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Flickr</a:t>
            </a:r>
            <a:endParaRPr lang="en-US" dirty="0">
              <a:latin typeface="Aparajita" panose="020B0604020202020204" pitchFamily="34" charset="0"/>
              <a:cs typeface="Aparajita" panose="020B0604020202020204" pitchFamily="34" charset="0"/>
            </a:endParaRPr>
          </a:p>
        </p:txBody>
      </p:sp>
      <p:sp>
        <p:nvSpPr>
          <p:cNvPr id="25" name="TextBox 24"/>
          <p:cNvSpPr txBox="1"/>
          <p:nvPr/>
        </p:nvSpPr>
        <p:spPr>
          <a:xfrm>
            <a:off x="0" y="5015178"/>
            <a:ext cx="5110478" cy="1107996"/>
          </a:xfrm>
          <a:prstGeom prst="rect">
            <a:avLst/>
          </a:prstGeom>
          <a:noFill/>
        </p:spPr>
        <p:txBody>
          <a:bodyPr wrap="square" rtlCol="0">
            <a:spAutoFit/>
          </a:bodyPr>
          <a:lstStyle/>
          <a:p>
            <a:pPr marL="568325" indent="-222250">
              <a:buFont typeface="Arial" panose="020B0604020202020204" pitchFamily="34" charset="0"/>
              <a:buChar char="•"/>
            </a:pPr>
            <a:r>
              <a:rPr lang="en-US" sz="2200" dirty="0" smtClean="0">
                <a:latin typeface="Aparajita" panose="020B0604020202020204" pitchFamily="34" charset="0"/>
                <a:cs typeface="Aparajita" panose="020B0604020202020204" pitchFamily="34" charset="0"/>
              </a:rPr>
              <a:t>~ three </a:t>
            </a:r>
            <a:r>
              <a:rPr lang="en-US" sz="2200" dirty="0">
                <a:latin typeface="Aparajita" panose="020B0604020202020204" pitchFamily="34" charset="0"/>
                <a:cs typeface="Aparajita" panose="020B0604020202020204" pitchFamily="34" charset="0"/>
              </a:rPr>
              <a:t>million images by 49,000 users </a:t>
            </a:r>
          </a:p>
          <a:p>
            <a:pPr marL="568325" indent="-222250">
              <a:buFont typeface="Arial" panose="020B0604020202020204" pitchFamily="34" charset="0"/>
              <a:buChar char="•"/>
            </a:pPr>
            <a:r>
              <a:rPr lang="en-US" sz="2200" dirty="0">
                <a:latin typeface="Aparajita" panose="020B0604020202020204" pitchFamily="34" charset="0"/>
                <a:cs typeface="Aparajita" panose="020B0604020202020204" pitchFamily="34" charset="0"/>
              </a:rPr>
              <a:t>id, owner, tags, descriptions, position, accuracy, taken, and posted time</a:t>
            </a:r>
          </a:p>
        </p:txBody>
      </p:sp>
      <p:cxnSp>
        <p:nvCxnSpPr>
          <p:cNvPr id="15" name="Straight Connector 14"/>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97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6128" y="2690336"/>
            <a:ext cx="7999744" cy="1477328"/>
          </a:xfrm>
          <a:prstGeom prst="rect">
            <a:avLst/>
          </a:prstGeom>
        </p:spPr>
        <p:txBody>
          <a:bodyPr wrap="square">
            <a:spAutoFit/>
          </a:bodyPr>
          <a:lstStyle/>
          <a:p>
            <a:pPr algn="ctr"/>
            <a:r>
              <a:rPr lang="en-US" sz="45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From where can people take photos of a place?</a:t>
            </a:r>
            <a:endParaRPr lang="en-US" sz="45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3812735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58" name="TextBox 57"/>
          <p:cNvSpPr txBox="1"/>
          <p:nvPr/>
        </p:nvSpPr>
        <p:spPr>
          <a:xfrm>
            <a:off x="6758407" y="753688"/>
            <a:ext cx="4278087" cy="492443"/>
          </a:xfrm>
          <a:prstGeom prst="rect">
            <a:avLst/>
          </a:prstGeom>
          <a:noFill/>
          <a:ln>
            <a:noFill/>
          </a:ln>
        </p:spPr>
        <p:txBody>
          <a:bodyPr wrap="square" rtlCol="0">
            <a:spAutoFit/>
          </a:bodyPr>
          <a:lstStyle/>
          <a:p>
            <a:pPr algn="ctr"/>
            <a:r>
              <a:rPr lang="en-US" sz="2600" b="1" dirty="0" err="1" smtClean="0">
                <a:latin typeface="Aparajita" panose="020B0604020202020204" pitchFamily="34" charset="0"/>
                <a:cs typeface="Aparajita" panose="020B0604020202020204" pitchFamily="34" charset="0"/>
              </a:rPr>
              <a:t>Viewshed</a:t>
            </a:r>
            <a:r>
              <a:rPr lang="en-US" sz="2600" b="1" dirty="0" smtClean="0">
                <a:latin typeface="Aparajita" panose="020B0604020202020204" pitchFamily="34" charset="0"/>
                <a:cs typeface="Aparajita" panose="020B0604020202020204" pitchFamily="34" charset="0"/>
              </a:rPr>
              <a:t> </a:t>
            </a:r>
            <a:r>
              <a:rPr lang="en-US" sz="2600" b="1" dirty="0">
                <a:latin typeface="Aparajita" panose="020B0604020202020204" pitchFamily="34" charset="0"/>
                <a:cs typeface="Aparajita" panose="020B0604020202020204" pitchFamily="34" charset="0"/>
              </a:rPr>
              <a:t>a</a:t>
            </a:r>
            <a:r>
              <a:rPr lang="en-US" sz="2600" b="1" dirty="0" smtClean="0">
                <a:latin typeface="Aparajita" panose="020B0604020202020204" pitchFamily="34" charset="0"/>
                <a:cs typeface="Aparajita" panose="020B0604020202020204" pitchFamily="34" charset="0"/>
              </a:rPr>
              <a:t>nalysis</a:t>
            </a:r>
            <a:endParaRPr lang="en-US" sz="2600" b="1" dirty="0">
              <a:latin typeface="Aparajita" panose="020B0604020202020204" pitchFamily="34" charset="0"/>
              <a:cs typeface="Aparajita" panose="020B0604020202020204" pitchFamily="34" charset="0"/>
            </a:endParaRPr>
          </a:p>
        </p:txBody>
      </p:sp>
      <p:sp>
        <p:nvSpPr>
          <p:cNvPr id="16" name="Rectangle 15"/>
          <p:cNvSpPr/>
          <p:nvPr/>
        </p:nvSpPr>
        <p:spPr>
          <a:xfrm>
            <a:off x="5039360" y="1263389"/>
            <a:ext cx="7020560" cy="5150309"/>
          </a:xfrm>
          <a:prstGeom prst="rect">
            <a:avLst/>
          </a:prstGeom>
          <a:blipFill>
            <a:blip r:embed="rId3"/>
            <a:srcRect/>
            <a:stretch>
              <a:fillRect l="-6155" r="-75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095240" y="1504368"/>
            <a:ext cx="7020560" cy="4998550"/>
          </a:xfrm>
          <a:prstGeom prst="rect">
            <a:avLst/>
          </a:prstGeom>
          <a:blipFill>
            <a:blip r:embed="rId4"/>
            <a:srcRect/>
            <a:stretch>
              <a:fillRect l="-6155" t="-6760" r="-75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8210045" y="3045054"/>
            <a:ext cx="958589" cy="958589"/>
          </a:xfrm>
          <a:prstGeom prst="rect">
            <a:avLst/>
          </a:prstGeom>
        </p:spPr>
      </p:pic>
      <p:sp>
        <p:nvSpPr>
          <p:cNvPr id="9" name="TextBox 8"/>
          <p:cNvSpPr txBox="1"/>
          <p:nvPr/>
        </p:nvSpPr>
        <p:spPr>
          <a:xfrm>
            <a:off x="86360" y="4753469"/>
            <a:ext cx="5008880" cy="492443"/>
          </a:xfrm>
          <a:prstGeom prst="rect">
            <a:avLst/>
          </a:prstGeom>
          <a:noFill/>
        </p:spPr>
        <p:txBody>
          <a:bodyPr wrap="square" rtlCol="0">
            <a:spAutoFit/>
          </a:bodyPr>
          <a:lstStyle/>
          <a:p>
            <a:pPr marL="173037"/>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Visible area: </a:t>
            </a:r>
            <a:endParaRPr lang="en-US" dirty="0">
              <a:latin typeface="Aparajita" panose="020B0604020202020204" pitchFamily="34" charset="0"/>
              <a:cs typeface="Aparajita" panose="020B0604020202020204" pitchFamily="34" charset="0"/>
            </a:endParaRPr>
          </a:p>
        </p:txBody>
      </p:sp>
      <p:sp>
        <p:nvSpPr>
          <p:cNvPr id="10" name="TextBox 9"/>
          <p:cNvSpPr txBox="1"/>
          <p:nvPr/>
        </p:nvSpPr>
        <p:spPr>
          <a:xfrm>
            <a:off x="86360" y="5273454"/>
            <a:ext cx="5008880" cy="769441"/>
          </a:xfrm>
          <a:prstGeom prst="rect">
            <a:avLst/>
          </a:prstGeom>
          <a:noFill/>
        </p:spPr>
        <p:txBody>
          <a:bodyPr wrap="square" rtlCol="0">
            <a:spAutoFit/>
          </a:bodyPr>
          <a:lstStyle/>
          <a:p>
            <a:pPr marL="568325" indent="-222250">
              <a:buFont typeface="Arial" panose="020B0604020202020204" pitchFamily="34" charset="0"/>
              <a:buChar char="•"/>
            </a:pPr>
            <a:r>
              <a:rPr lang="en-US" sz="2200" dirty="0">
                <a:latin typeface="Aparajita" panose="020B0604020202020204" pitchFamily="34" charset="0"/>
                <a:cs typeface="Aparajita" panose="020B0604020202020204" pitchFamily="34" charset="0"/>
              </a:rPr>
              <a:t>a</a:t>
            </a:r>
            <a:r>
              <a:rPr lang="en-US" sz="2200" dirty="0" smtClean="0">
                <a:latin typeface="Aparajita" panose="020B0604020202020204" pitchFamily="34" charset="0"/>
                <a:cs typeface="Aparajita" panose="020B0604020202020204" pitchFamily="34" charset="0"/>
              </a:rPr>
              <a:t>n area that can be seen from the place or </a:t>
            </a:r>
            <a:br>
              <a:rPr lang="en-US" sz="2200" dirty="0" smtClean="0">
                <a:latin typeface="Aparajita" panose="020B0604020202020204" pitchFamily="34" charset="0"/>
                <a:cs typeface="Aparajita" panose="020B0604020202020204" pitchFamily="34" charset="0"/>
              </a:rPr>
            </a:br>
            <a:r>
              <a:rPr lang="en-US" sz="2200" dirty="0" smtClean="0">
                <a:latin typeface="Aparajita" panose="020B0604020202020204" pitchFamily="34" charset="0"/>
                <a:cs typeface="Aparajita" panose="020B0604020202020204" pitchFamily="34" charset="0"/>
              </a:rPr>
              <a:t>either place can be seen from that area</a:t>
            </a:r>
          </a:p>
        </p:txBody>
      </p:sp>
      <p:sp>
        <p:nvSpPr>
          <p:cNvPr id="11" name="TextBox 10"/>
          <p:cNvSpPr txBox="1"/>
          <p:nvPr/>
        </p:nvSpPr>
        <p:spPr>
          <a:xfrm>
            <a:off x="58420" y="2880107"/>
            <a:ext cx="5008880" cy="492443"/>
          </a:xfrm>
          <a:prstGeom prst="rect">
            <a:avLst/>
          </a:prstGeom>
          <a:noFill/>
        </p:spPr>
        <p:txBody>
          <a:bodyPr wrap="square" rtlCol="0">
            <a:spAutoFit/>
          </a:bodyPr>
          <a:lstStyle/>
          <a:p>
            <a:pPr marL="173037"/>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OpenStreetMap</a:t>
            </a:r>
            <a:endParaRPr lang="en-US" dirty="0">
              <a:latin typeface="Aparajita" panose="020B0604020202020204" pitchFamily="34" charset="0"/>
              <a:cs typeface="Aparajita" panose="020B0604020202020204" pitchFamily="34" charset="0"/>
            </a:endParaRPr>
          </a:p>
        </p:txBody>
      </p:sp>
      <p:sp>
        <p:nvSpPr>
          <p:cNvPr id="12" name="TextBox 11"/>
          <p:cNvSpPr txBox="1"/>
          <p:nvPr/>
        </p:nvSpPr>
        <p:spPr>
          <a:xfrm>
            <a:off x="-25400" y="3413388"/>
            <a:ext cx="5008880" cy="430887"/>
          </a:xfrm>
          <a:prstGeom prst="rect">
            <a:avLst/>
          </a:prstGeom>
          <a:noFill/>
        </p:spPr>
        <p:txBody>
          <a:bodyPr wrap="square" rtlCol="0">
            <a:spAutoFit/>
          </a:bodyPr>
          <a:lstStyle/>
          <a:p>
            <a:pPr marL="568325" indent="-222250">
              <a:buFont typeface="Arial" panose="020B0604020202020204" pitchFamily="34" charset="0"/>
              <a:buChar char="•"/>
            </a:pPr>
            <a:r>
              <a:rPr lang="en-US" sz="2200" dirty="0" smtClean="0">
                <a:latin typeface="Aparajita" panose="020B0604020202020204" pitchFamily="34" charset="0"/>
                <a:cs typeface="Aparajita" panose="020B0604020202020204" pitchFamily="34" charset="0"/>
              </a:rPr>
              <a:t>2D geometry of the place</a:t>
            </a:r>
          </a:p>
        </p:txBody>
      </p:sp>
      <p:sp>
        <p:nvSpPr>
          <p:cNvPr id="13" name="TextBox 12"/>
          <p:cNvSpPr txBox="1"/>
          <p:nvPr/>
        </p:nvSpPr>
        <p:spPr>
          <a:xfrm>
            <a:off x="142240" y="1636323"/>
            <a:ext cx="5008880" cy="492443"/>
          </a:xfrm>
          <a:prstGeom prst="rect">
            <a:avLst/>
          </a:prstGeom>
          <a:noFill/>
        </p:spPr>
        <p:txBody>
          <a:bodyPr wrap="square" rtlCol="0">
            <a:spAutoFit/>
          </a:bodyPr>
          <a:lstStyle/>
          <a:p>
            <a:pPr marL="173037"/>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DSM (Digital Surface Model)</a:t>
            </a:r>
            <a:endParaRPr lang="en-US" dirty="0">
              <a:latin typeface="Aparajita" panose="020B0604020202020204" pitchFamily="34" charset="0"/>
              <a:cs typeface="Aparajita" panose="020B0604020202020204" pitchFamily="34" charset="0"/>
            </a:endParaRPr>
          </a:p>
        </p:txBody>
      </p:sp>
      <p:sp>
        <p:nvSpPr>
          <p:cNvPr id="14" name="TextBox 13"/>
          <p:cNvSpPr txBox="1"/>
          <p:nvPr/>
        </p:nvSpPr>
        <p:spPr>
          <a:xfrm>
            <a:off x="86360" y="2236689"/>
            <a:ext cx="5008880" cy="430887"/>
          </a:xfrm>
          <a:prstGeom prst="rect">
            <a:avLst/>
          </a:prstGeom>
          <a:noFill/>
        </p:spPr>
        <p:txBody>
          <a:bodyPr wrap="square" rtlCol="0">
            <a:spAutoFit/>
          </a:bodyPr>
          <a:lstStyle/>
          <a:p>
            <a:pPr marL="568325" indent="-222250">
              <a:buFont typeface="Arial" panose="020B0604020202020204" pitchFamily="34" charset="0"/>
              <a:buChar char="•"/>
            </a:pPr>
            <a:r>
              <a:rPr lang="en-US" sz="2200" dirty="0">
                <a:latin typeface="Aparajita" panose="020B0604020202020204" pitchFamily="34" charset="0"/>
                <a:cs typeface="Aparajita" panose="020B0604020202020204" pitchFamily="34" charset="0"/>
              </a:rPr>
              <a:t>e</a:t>
            </a:r>
            <a:r>
              <a:rPr lang="en-US" sz="2200" dirty="0" smtClean="0">
                <a:latin typeface="Aparajita" panose="020B0604020202020204" pitchFamily="34" charset="0"/>
                <a:cs typeface="Aparajita" panose="020B0604020202020204" pitchFamily="34" charset="0"/>
              </a:rPr>
              <a:t>levation of the surface</a:t>
            </a:r>
          </a:p>
        </p:txBody>
      </p:sp>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18" name="Rectangle 17"/>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9" name="TextBox 18"/>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21" name="Slide Number Placeholder 5"/>
          <p:cNvSpPr txBox="1">
            <a:spLocks/>
          </p:cNvSpPr>
          <p:nvPr/>
        </p:nvSpPr>
        <p:spPr>
          <a:xfrm>
            <a:off x="8689339" y="645378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13</a:t>
            </a:r>
          </a:p>
        </p:txBody>
      </p:sp>
      <p:cxnSp>
        <p:nvCxnSpPr>
          <p:cNvPr id="22" name="Straight Connector 21"/>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88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0" grpId="0" animBg="1"/>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3476" y="3152001"/>
            <a:ext cx="3525049" cy="553998"/>
          </a:xfrm>
          <a:prstGeom prst="rect">
            <a:avLst/>
          </a:prstGeom>
        </p:spPr>
        <p:txBody>
          <a:bodyPr wrap="square">
            <a:spAutoFit/>
          </a:bodyPr>
          <a:lstStyle/>
          <a:p>
            <a:r>
              <a:rPr lang="en-US" sz="30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51°30′31″N   0°09′49″W</a:t>
            </a:r>
            <a:endParaRPr lang="en-US" sz="30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3234462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6128" y="2690336"/>
            <a:ext cx="7999744" cy="1477328"/>
          </a:xfrm>
          <a:prstGeom prst="rect">
            <a:avLst/>
          </a:prstGeom>
        </p:spPr>
        <p:txBody>
          <a:bodyPr wrap="square">
            <a:spAutoFit/>
          </a:bodyPr>
          <a:lstStyle/>
          <a:p>
            <a:pPr algn="ctr"/>
            <a:r>
              <a:rPr lang="en-US" sz="45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How to find relevant images to the geometry?</a:t>
            </a:r>
            <a:endParaRPr lang="en-US" sz="45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232414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58" name="TextBox 57"/>
          <p:cNvSpPr txBox="1"/>
          <p:nvPr/>
        </p:nvSpPr>
        <p:spPr>
          <a:xfrm>
            <a:off x="6747172" y="475370"/>
            <a:ext cx="4278087" cy="492443"/>
          </a:xfrm>
          <a:prstGeom prst="rect">
            <a:avLst/>
          </a:prstGeom>
          <a:noFill/>
          <a:ln>
            <a:noFill/>
          </a:ln>
        </p:spPr>
        <p:txBody>
          <a:bodyPr wrap="square" rtlCol="0">
            <a:spAutoFit/>
          </a:bodyPr>
          <a:lstStyle/>
          <a:p>
            <a:pPr algn="ctr"/>
            <a:r>
              <a:rPr lang="en-US" sz="2600" b="1" dirty="0" smtClean="0">
                <a:latin typeface="Aparajita" panose="020B0604020202020204" pitchFamily="34" charset="0"/>
                <a:cs typeface="Aparajita" panose="020B0604020202020204" pitchFamily="34" charset="0"/>
              </a:rPr>
              <a:t>Cleaning Flickr data</a:t>
            </a:r>
            <a:endParaRPr lang="en-US" sz="2600" b="1" dirty="0">
              <a:latin typeface="Aparajita" panose="020B0604020202020204" pitchFamily="34" charset="0"/>
              <a:cs typeface="Aparajita" panose="020B0604020202020204" pitchFamily="34" charset="0"/>
            </a:endParaRPr>
          </a:p>
        </p:txBody>
      </p:sp>
      <p:sp>
        <p:nvSpPr>
          <p:cNvPr id="15" name="Rectangle 14"/>
          <p:cNvSpPr/>
          <p:nvPr/>
        </p:nvSpPr>
        <p:spPr>
          <a:xfrm>
            <a:off x="5945959" y="3216198"/>
            <a:ext cx="184731" cy="369332"/>
          </a:xfrm>
          <a:prstGeom prst="rect">
            <a:avLst/>
          </a:prstGeom>
        </p:spPr>
        <p:txBody>
          <a:bodyPr wrap="none">
            <a:spAutoFit/>
          </a:bodyPr>
          <a:lstStyle/>
          <a:p>
            <a:endParaRPr lang="en-US" dirty="0"/>
          </a:p>
        </p:txBody>
      </p:sp>
      <p:graphicFrame>
        <p:nvGraphicFramePr>
          <p:cNvPr id="17" name="Table 16"/>
          <p:cNvGraphicFramePr>
            <a:graphicFrameLocks noGrp="1"/>
          </p:cNvGraphicFramePr>
          <p:nvPr>
            <p:extLst>
              <p:ext uri="{D42A27DB-BD31-4B8C-83A1-F6EECF244321}">
                <p14:modId xmlns:p14="http://schemas.microsoft.com/office/powerpoint/2010/main" val="3921728432"/>
              </p:ext>
            </p:extLst>
          </p:nvPr>
        </p:nvGraphicFramePr>
        <p:xfrm>
          <a:off x="4563998" y="980268"/>
          <a:ext cx="7613230" cy="5854065"/>
        </p:xfrm>
        <a:graphic>
          <a:graphicData uri="http://schemas.openxmlformats.org/drawingml/2006/table">
            <a:tbl>
              <a:tblPr firstRow="1" bandRow="1">
                <a:tableStyleId>{EB344D84-9AFB-497E-A393-DC336BA19D2E}</a:tableStyleId>
              </a:tblPr>
              <a:tblGrid>
                <a:gridCol w="502162"/>
                <a:gridCol w="1475318"/>
                <a:gridCol w="422030"/>
                <a:gridCol w="787791"/>
                <a:gridCol w="1758462"/>
                <a:gridCol w="2667467"/>
              </a:tblGrid>
              <a:tr h="370840">
                <a:tc>
                  <a:txBody>
                    <a:bodyPr/>
                    <a:lstStyle/>
                    <a:p>
                      <a:pPr algn="ctr" fontAlgn="b"/>
                      <a:r>
                        <a:rPr lang="en-US" sz="2200" u="none" strike="noStrike" dirty="0">
                          <a:effectLst/>
                          <a:latin typeface="Aparajita" panose="020B0604020202020204" pitchFamily="34" charset="0"/>
                          <a:cs typeface="Aparajita" panose="020B0604020202020204" pitchFamily="34" charset="0"/>
                        </a:rPr>
                        <a:t>id</a:t>
                      </a:r>
                      <a:endParaRPr lang="en-US" sz="22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2200" u="none" strike="noStrike" dirty="0">
                          <a:effectLst/>
                          <a:latin typeface="Aparajita" panose="020B0604020202020204" pitchFamily="34" charset="0"/>
                          <a:cs typeface="Aparajita" panose="020B0604020202020204" pitchFamily="34" charset="0"/>
                        </a:rPr>
                        <a:t>owner</a:t>
                      </a:r>
                      <a:endParaRPr lang="en-US" sz="22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2200" u="none" strike="noStrike" dirty="0" err="1" smtClean="0">
                          <a:effectLst/>
                          <a:latin typeface="Aparajita" panose="020B0604020202020204" pitchFamily="34" charset="0"/>
                          <a:cs typeface="Aparajita" panose="020B0604020202020204" pitchFamily="34" charset="0"/>
                        </a:rPr>
                        <a:t>acc</a:t>
                      </a:r>
                      <a:endParaRPr lang="en-US" sz="22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2200" u="none" strike="noStrike">
                          <a:effectLst/>
                          <a:latin typeface="Aparajita" panose="020B0604020202020204" pitchFamily="34" charset="0"/>
                          <a:cs typeface="Aparajita" panose="020B0604020202020204" pitchFamily="34" charset="0"/>
                        </a:rPr>
                        <a:t>title</a:t>
                      </a:r>
                      <a:endParaRPr lang="en-US" sz="2200" b="0" i="0" u="none" strike="noStrike">
                        <a:solidFill>
                          <a:srgbClr val="000000"/>
                        </a:solidFill>
                        <a:effectLst/>
                        <a:latin typeface="Aparajita" panose="020B0604020202020204" pitchFamily="34" charset="0"/>
                        <a:cs typeface="Aparajita"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2200" u="none" strike="noStrike">
                          <a:effectLst/>
                          <a:latin typeface="Aparajita" panose="020B0604020202020204" pitchFamily="34" charset="0"/>
                          <a:cs typeface="Aparajita" panose="020B0604020202020204" pitchFamily="34" charset="0"/>
                        </a:rPr>
                        <a:t>tags</a:t>
                      </a:r>
                      <a:endParaRPr lang="en-US" sz="2200" b="0" i="0" u="none" strike="noStrike">
                        <a:solidFill>
                          <a:srgbClr val="000000"/>
                        </a:solidFill>
                        <a:effectLst/>
                        <a:latin typeface="Aparajita" panose="020B0604020202020204" pitchFamily="34" charset="0"/>
                        <a:cs typeface="Aparajita"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2200" u="none" strike="noStrike" dirty="0" smtClean="0">
                          <a:effectLst/>
                          <a:latin typeface="Aparajita" panose="020B0604020202020204" pitchFamily="34" charset="0"/>
                          <a:cs typeface="Aparajita" panose="020B0604020202020204" pitchFamily="34" charset="0"/>
                        </a:rPr>
                        <a:t>description</a:t>
                      </a:r>
                      <a:endParaRPr lang="en-US" sz="22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tcPr>
                </a:tc>
              </a:tr>
              <a:tr h="370840">
                <a:tc>
                  <a:txBody>
                    <a:bodyPr/>
                    <a:lstStyle/>
                    <a:p>
                      <a:pPr algn="ctr" fontAlgn="b"/>
                      <a:r>
                        <a:rPr lang="en-US" sz="1400" u="none" strike="noStrike" dirty="0">
                          <a:effectLst/>
                        </a:rPr>
                        <a:t>5124</a:t>
                      </a:r>
                      <a:endParaRPr lang="en-US" sz="14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rPr>
                        <a:t>35468139970@N01</a:t>
                      </a:r>
                      <a:endParaRPr lang="en-US" sz="14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rPr>
                        <a:t>16</a:t>
                      </a:r>
                      <a:endParaRPr lang="en-US" sz="14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err="1">
                          <a:effectLst/>
                        </a:rPr>
                        <a:t>img</a:t>
                      </a:r>
                      <a:r>
                        <a:rPr lang="en-US" sz="1400" u="none" strike="noStrike" dirty="0">
                          <a:effectLst/>
                        </a:rPr>
                        <a:t> 1003</a:t>
                      </a:r>
                      <a:endParaRPr lang="en-US" sz="14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err="1">
                          <a:effectLst/>
                        </a:rPr>
                        <a:t>NoValue</a:t>
                      </a:r>
                      <a:endParaRPr lang="en-US" sz="14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a:effectLst/>
                        </a:rPr>
                        <a:t>oh dear...</a:t>
                      </a:r>
                      <a:endParaRPr lang="en-US" sz="1400" b="0" i="0" u="none" strike="noStrike">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fontAlgn="b"/>
                      <a:r>
                        <a:rPr lang="en-US" sz="1400" u="none" strike="noStrike" dirty="0">
                          <a:effectLst/>
                        </a:rPr>
                        <a:t>5126</a:t>
                      </a:r>
                      <a:endParaRPr lang="en-US" sz="14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rPr>
                        <a:t>35468139970@N01</a:t>
                      </a:r>
                      <a:endParaRPr lang="en-US" sz="14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rPr>
                        <a:t>16</a:t>
                      </a:r>
                      <a:endParaRPr lang="en-US" sz="14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err="1">
                          <a:effectLst/>
                        </a:rPr>
                        <a:t>img</a:t>
                      </a:r>
                      <a:r>
                        <a:rPr lang="en-US" sz="1400" u="none" strike="noStrike" dirty="0">
                          <a:effectLst/>
                        </a:rPr>
                        <a:t> 1004</a:t>
                      </a:r>
                      <a:endParaRPr lang="en-US" sz="14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err="1">
                          <a:effectLst/>
                        </a:rPr>
                        <a:t>NoValue</a:t>
                      </a:r>
                      <a:endParaRPr lang="en-US" sz="14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rPr>
                        <a:t>oh dear</a:t>
                      </a:r>
                      <a:endParaRPr lang="en-US" sz="14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fontAlgn="b"/>
                      <a:r>
                        <a:rPr lang="en-US" sz="1400" u="none" strike="noStrike" kern="1200" dirty="0">
                          <a:effectLst/>
                        </a:rPr>
                        <a:t>79259</a:t>
                      </a:r>
                      <a:endParaRPr lang="en-US" sz="14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effectLst/>
                        </a:rPr>
                        <a:t>35468140399@N01</a:t>
                      </a:r>
                      <a:endParaRPr lang="en-US" sz="14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effectLst/>
                        </a:rPr>
                        <a:t>15</a:t>
                      </a:r>
                      <a:endParaRPr lang="en-US" sz="14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effectLst/>
                        </a:rPr>
                        <a:t>British Museum</a:t>
                      </a:r>
                      <a:endParaRPr lang="en-US" sz="14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a:effectLst/>
                        </a:rPr>
                        <a:t>architecture;curved;britishmuseum;courtyard;london</a:t>
                      </a:r>
                      <a:endParaRPr lang="en-US" sz="1400" b="0" i="0" u="none" strike="noStrike" kern="120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effectLst/>
                        </a:rPr>
                        <a:t>The new courtyard in the British Museum, </a:t>
                      </a:r>
                      <a:r>
                        <a:rPr lang="en-US" sz="1400" u="none" strike="noStrike" kern="1200" dirty="0" smtClean="0">
                          <a:effectLst/>
                        </a:rPr>
                        <a:t>London.</a:t>
                      </a:r>
                      <a:r>
                        <a:rPr lang="en-US" sz="1400" u="none" strike="noStrike" kern="1200" baseline="0" dirty="0" smtClean="0">
                          <a:effectLst/>
                        </a:rPr>
                        <a:t> </a:t>
                      </a:r>
                      <a:r>
                        <a:rPr lang="en-US" sz="1400" u="none" strike="noStrike" kern="1200" dirty="0" smtClean="0">
                          <a:effectLst/>
                        </a:rPr>
                        <a:t>This </a:t>
                      </a:r>
                      <a:r>
                        <a:rPr lang="en-US" sz="1400" u="none" strike="noStrike" kern="1200" dirty="0">
                          <a:effectLst/>
                        </a:rPr>
                        <a:t>photo was #1 on Flickr Interesting Daily Moments </a:t>
                      </a:r>
                      <a:r>
                        <a:rPr lang="en-US" sz="1400" u="none" strike="noStrike" kern="1200" dirty="0" smtClean="0">
                          <a:effectLst/>
                        </a:rPr>
                        <a:t>for</a:t>
                      </a:r>
                      <a:r>
                        <a:rPr lang="en-US" sz="1400" u="none" strike="noStrike" kern="1200" baseline="0" dirty="0" smtClean="0">
                          <a:effectLst/>
                        </a:rPr>
                        <a:t> &lt;link&gt;</a:t>
                      </a:r>
                      <a:endParaRPr lang="en-US" sz="14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fontAlgn="b"/>
                      <a:r>
                        <a:rPr lang="en-US" sz="1400" u="none" strike="noStrike" kern="1200" dirty="0">
                          <a:effectLst/>
                        </a:rPr>
                        <a:t>79260</a:t>
                      </a:r>
                      <a:endParaRPr lang="en-US" sz="14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effectLst/>
                        </a:rPr>
                        <a:t>35468140399@N01</a:t>
                      </a:r>
                      <a:endParaRPr lang="en-US" sz="14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effectLst/>
                        </a:rPr>
                        <a:t>15</a:t>
                      </a:r>
                      <a:endParaRPr lang="en-US" sz="14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effectLst/>
                        </a:rPr>
                        <a:t>British Museum</a:t>
                      </a:r>
                      <a:endParaRPr lang="en-US" sz="14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err="1">
                          <a:effectLst/>
                        </a:rPr>
                        <a:t>architecture;curved;britishmuseum;restaurant;london</a:t>
                      </a:r>
                      <a:endParaRPr lang="en-US" sz="14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effectLst/>
                        </a:rPr>
                        <a:t>The restaurant in the British Museum, London</a:t>
                      </a:r>
                      <a:endParaRPr lang="en-US" sz="14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fontAlgn="b"/>
                      <a:r>
                        <a:rPr lang="en-US" sz="1400" u="none" strike="noStrike" kern="1200" dirty="0">
                          <a:solidFill>
                            <a:schemeClr val="dk1"/>
                          </a:solidFill>
                          <a:effectLst/>
                          <a:latin typeface="+mn-lt"/>
                          <a:ea typeface="+mn-ea"/>
                          <a:cs typeface="+mn-cs"/>
                        </a:rPr>
                        <a:t>80392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a:solidFill>
                            <a:schemeClr val="dk1"/>
                          </a:solidFill>
                          <a:effectLst/>
                          <a:latin typeface="+mn-lt"/>
                          <a:ea typeface="+mn-ea"/>
                          <a:cs typeface="+mn-cs"/>
                        </a:rPr>
                        <a:t>44124473688@N01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solidFill>
                            <a:schemeClr val="dk1"/>
                          </a:solidFill>
                          <a:effectLst/>
                          <a:latin typeface="+mn-lt"/>
                          <a:ea typeface="+mn-ea"/>
                          <a:cs typeface="+mn-cs"/>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err="1">
                          <a:solidFill>
                            <a:schemeClr val="dk1"/>
                          </a:solidFill>
                          <a:effectLst/>
                          <a:latin typeface="+mn-lt"/>
                          <a:ea typeface="+mn-ea"/>
                          <a:cs typeface="+mn-cs"/>
                        </a:rPr>
                        <a:t>eddie</a:t>
                      </a:r>
                      <a:endParaRPr lang="en-US" sz="1400" u="none" strike="noStrike" kern="1200" dirty="0">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err="1">
                          <a:solidFill>
                            <a:schemeClr val="dk1"/>
                          </a:solidFill>
                          <a:effectLst/>
                          <a:latin typeface="+mn-lt"/>
                          <a:ea typeface="+mn-ea"/>
                          <a:cs typeface="+mn-cs"/>
                        </a:rPr>
                        <a:t>eddie</a:t>
                      </a:r>
                      <a:r>
                        <a:rPr lang="en-US" sz="1400" u="none" strike="noStrike" kern="1200" dirty="0">
                          <a:solidFill>
                            <a:schemeClr val="dk1"/>
                          </a:solidFill>
                          <a:effectLst/>
                          <a:latin typeface="+mn-lt"/>
                          <a:ea typeface="+mn-ea"/>
                          <a:cs typeface="+mn-cs"/>
                        </a:rPr>
                        <a:t> </a:t>
                      </a:r>
                      <a:r>
                        <a:rPr lang="en-US" sz="1400" u="none" strike="noStrike" kern="1200" dirty="0" err="1">
                          <a:solidFill>
                            <a:schemeClr val="dk1"/>
                          </a:solidFill>
                          <a:effectLst/>
                          <a:latin typeface="+mn-lt"/>
                          <a:ea typeface="+mn-ea"/>
                          <a:cs typeface="+mn-cs"/>
                        </a:rPr>
                        <a:t>izzard;december;live;london;video</a:t>
                      </a:r>
                      <a:r>
                        <a:rPr lang="en-US" sz="1400" u="none" strike="noStrike" kern="1200" dirty="0">
                          <a:solidFill>
                            <a:schemeClr val="dk1"/>
                          </a:solidFill>
                          <a:effectLst/>
                          <a:latin typeface="+mn-lt"/>
                          <a:ea typeface="+mn-ea"/>
                          <a:cs typeface="+mn-cs"/>
                        </a:rPr>
                        <a:t> </a:t>
                      </a:r>
                      <a:r>
                        <a:rPr lang="en-US" sz="1400" u="none" strike="noStrike" kern="1200" dirty="0" err="1">
                          <a:solidFill>
                            <a:schemeClr val="dk1"/>
                          </a:solidFill>
                          <a:effectLst/>
                          <a:latin typeface="+mn-lt"/>
                          <a:ea typeface="+mn-ea"/>
                          <a:cs typeface="+mn-cs"/>
                        </a:rPr>
                        <a:t>screen;www.exquisitefunction.com</a:t>
                      </a:r>
                      <a:endParaRPr lang="en-US" sz="1400" u="none" strike="noStrike" kern="1200" dirty="0">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err="1">
                          <a:solidFill>
                            <a:schemeClr val="dk1"/>
                          </a:solidFill>
                          <a:effectLst/>
                          <a:latin typeface="+mn-lt"/>
                          <a:ea typeface="+mn-ea"/>
                          <a:cs typeface="+mn-cs"/>
                        </a:rPr>
                        <a:t>eddie</a:t>
                      </a:r>
                      <a:r>
                        <a:rPr lang="en-US" sz="1400" u="none" strike="noStrike" kern="1200" dirty="0">
                          <a:solidFill>
                            <a:schemeClr val="dk1"/>
                          </a:solidFill>
                          <a:effectLst/>
                          <a:latin typeface="+mn-lt"/>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fontAlgn="b"/>
                      <a:r>
                        <a:rPr lang="en-US" sz="1400" u="none" strike="noStrike" kern="1200">
                          <a:solidFill>
                            <a:schemeClr val="dk1"/>
                          </a:solidFill>
                          <a:effectLst/>
                          <a:latin typeface="+mn-lt"/>
                          <a:ea typeface="+mn-ea"/>
                          <a:cs typeface="+mn-cs"/>
                        </a:rPr>
                        <a:t>6235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a:solidFill>
                            <a:schemeClr val="dk1"/>
                          </a:solidFill>
                          <a:effectLst/>
                          <a:latin typeface="+mn-lt"/>
                          <a:ea typeface="+mn-ea"/>
                          <a:cs typeface="+mn-cs"/>
                        </a:rPr>
                        <a:t>12037949715@N01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solidFill>
                            <a:schemeClr val="dk1"/>
                          </a:solidFill>
                          <a:effectLst/>
                          <a:latin typeface="+mn-lt"/>
                          <a:ea typeface="+mn-ea"/>
                          <a:cs typeface="+mn-cs"/>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a:solidFill>
                            <a:schemeClr val="dk1"/>
                          </a:solidFill>
                          <a:effectLst/>
                          <a:latin typeface="+mn-lt"/>
                          <a:ea typeface="+mn-ea"/>
                          <a:cs typeface="+mn-cs"/>
                        </a:rPr>
                        <a:t>Around the BBC on the day of Greg Dyke's departure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a:solidFill>
                            <a:schemeClr val="dk1"/>
                          </a:solidFill>
                          <a:effectLst/>
                          <a:latin typeface="+mn-lt"/>
                          <a:ea typeface="+mn-ea"/>
                          <a:cs typeface="+mn-cs"/>
                        </a:rPr>
                        <a:t>bbc;broadcasting house;scum;media;greg dyke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solidFill>
                            <a:schemeClr val="dk1"/>
                          </a:solidFill>
                          <a:effectLst/>
                          <a:latin typeface="+mn-lt"/>
                          <a:ea typeface="+mn-ea"/>
                          <a:cs typeface="+mn-cs"/>
                        </a:rPr>
                        <a:t>This was taken by a friend of mine from the window in our office down to where the press went nuts over Greg Dyke's departure.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fontAlgn="b"/>
                      <a:r>
                        <a:rPr lang="en-US" sz="1400" u="none" strike="noStrike" kern="1200">
                          <a:solidFill>
                            <a:schemeClr val="dk1"/>
                          </a:solidFill>
                          <a:effectLst/>
                          <a:latin typeface="+mn-lt"/>
                          <a:ea typeface="+mn-ea"/>
                          <a:cs typeface="+mn-cs"/>
                        </a:rPr>
                        <a:t>6252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a:solidFill>
                            <a:schemeClr val="dk1"/>
                          </a:solidFill>
                          <a:effectLst/>
                          <a:latin typeface="+mn-lt"/>
                          <a:ea typeface="+mn-ea"/>
                          <a:cs typeface="+mn-cs"/>
                        </a:rPr>
                        <a:t>12037949715@N01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a:solidFill>
                            <a:schemeClr val="dk1"/>
                          </a:solidFill>
                          <a:effectLst/>
                          <a:latin typeface="+mn-lt"/>
                          <a:ea typeface="+mn-ea"/>
                          <a:cs typeface="+mn-cs"/>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a:solidFill>
                            <a:schemeClr val="dk1"/>
                          </a:solidFill>
                          <a:effectLst/>
                          <a:latin typeface="+mn-lt"/>
                          <a:ea typeface="+mn-ea"/>
                          <a:cs typeface="+mn-cs"/>
                        </a:rPr>
                        <a:t>Stairs at Broadcasting House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solidFill>
                            <a:schemeClr val="dk1"/>
                          </a:solidFill>
                          <a:effectLst/>
                          <a:latin typeface="+mn-lt"/>
                          <a:ea typeface="+mn-ea"/>
                          <a:cs typeface="+mn-cs"/>
                        </a:rPr>
                        <a:t>bbc;broadcasting;house;stairs;bannisters;vertiginous;vertigo;spiral;broadcasting house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kern="1200" dirty="0">
                          <a:solidFill>
                            <a:schemeClr val="dk1"/>
                          </a:solidFill>
                          <a:effectLst/>
                          <a:latin typeface="+mn-lt"/>
                          <a:ea typeface="+mn-ea"/>
                          <a:cs typeface="+mn-cs"/>
                        </a:rPr>
                        <a:t>From the very </a:t>
                      </a:r>
                      <a:r>
                        <a:rPr lang="en-US" sz="1400" u="none" strike="noStrike" kern="1200" dirty="0" err="1">
                          <a:solidFill>
                            <a:schemeClr val="dk1"/>
                          </a:solidFill>
                          <a:effectLst/>
                          <a:latin typeface="+mn-lt"/>
                          <a:ea typeface="+mn-ea"/>
                          <a:cs typeface="+mn-cs"/>
                        </a:rPr>
                        <a:t>very</a:t>
                      </a:r>
                      <a:r>
                        <a:rPr lang="en-US" sz="1400" u="none" strike="noStrike" kern="1200" dirty="0">
                          <a:solidFill>
                            <a:schemeClr val="dk1"/>
                          </a:solidFill>
                          <a:effectLst/>
                          <a:latin typeface="+mn-lt"/>
                          <a:ea typeface="+mn-ea"/>
                          <a:cs typeface="+mn-cs"/>
                        </a:rPr>
                        <a:t> heart of London's media metropolis comes this very old cool looking set of stairs.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8" name="Rectangle 17"/>
          <p:cNvSpPr/>
          <p:nvPr/>
        </p:nvSpPr>
        <p:spPr>
          <a:xfrm>
            <a:off x="4547427" y="967813"/>
            <a:ext cx="1978955" cy="5857581"/>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977575" y="970668"/>
            <a:ext cx="5213911" cy="5854727"/>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531541" y="967814"/>
            <a:ext cx="431262" cy="5862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54898" y="3618370"/>
            <a:ext cx="7651359" cy="1035649"/>
          </a:xfrm>
          <a:prstGeom prst="rect">
            <a:avLst/>
          </a:prstGeom>
          <a:solidFill>
            <a:schemeClr val="bg1">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554899" y="1348783"/>
            <a:ext cx="7631429" cy="7315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69158" y="2080303"/>
            <a:ext cx="7608070" cy="1538065"/>
          </a:xfrm>
          <a:prstGeom prst="rect">
            <a:avLst/>
          </a:prstGeom>
          <a:noFill/>
          <a:ln w="19050">
            <a:solidFill>
              <a:srgbClr val="D95F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69158" y="4691071"/>
            <a:ext cx="7608070" cy="21528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578031" y="1730324"/>
            <a:ext cx="7599198" cy="365760"/>
          </a:xfrm>
          <a:prstGeom prst="rect">
            <a:avLst/>
          </a:prstGeom>
          <a:solidFill>
            <a:schemeClr val="bg1">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42240" y="2156308"/>
            <a:ext cx="5008880" cy="2092881"/>
          </a:xfrm>
          <a:prstGeom prst="rect">
            <a:avLst/>
          </a:prstGeom>
          <a:noFill/>
        </p:spPr>
        <p:txBody>
          <a:bodyPr wrap="square" rtlCol="0">
            <a:spAutoFit/>
          </a:bodyPr>
          <a:lstStyle/>
          <a:p>
            <a:pPr marL="568325" indent="-222250">
              <a:buFont typeface="Arial" panose="020B0604020202020204" pitchFamily="34" charset="0"/>
              <a:buChar char="•"/>
            </a:pPr>
            <a:r>
              <a:rPr lang="en-US" sz="2600" dirty="0" smtClean="0">
                <a:latin typeface="Aparajita" panose="020B0604020202020204" pitchFamily="34" charset="0"/>
                <a:cs typeface="Aparajita" panose="020B0604020202020204" pitchFamily="34" charset="0"/>
              </a:rPr>
              <a:t>accuracy level</a:t>
            </a:r>
          </a:p>
          <a:p>
            <a:pPr marL="568325" indent="-222250">
              <a:buFont typeface="Arial" panose="020B0604020202020204" pitchFamily="34" charset="0"/>
              <a:buChar char="•"/>
            </a:pPr>
            <a:r>
              <a:rPr lang="en-US" sz="2600" dirty="0" smtClean="0">
                <a:latin typeface="Aparajita" panose="020B0604020202020204" pitchFamily="34" charset="0"/>
                <a:cs typeface="Aparajita" panose="020B0604020202020204" pitchFamily="34" charset="0"/>
              </a:rPr>
              <a:t>bulk uploads</a:t>
            </a:r>
          </a:p>
          <a:p>
            <a:pPr marL="568325" indent="-222250">
              <a:buFont typeface="Arial" panose="020B0604020202020204" pitchFamily="34" charset="0"/>
              <a:buChar char="•"/>
            </a:pPr>
            <a:r>
              <a:rPr lang="en-US" sz="2600" dirty="0" smtClean="0">
                <a:latin typeface="Aparajita" panose="020B0604020202020204" pitchFamily="34" charset="0"/>
                <a:cs typeface="Aparajita" panose="020B0604020202020204" pitchFamily="34" charset="0"/>
              </a:rPr>
              <a:t>current status of user profile</a:t>
            </a:r>
          </a:p>
          <a:p>
            <a:pPr marL="568325" indent="-222250">
              <a:buFont typeface="Arial" panose="020B0604020202020204" pitchFamily="34" charset="0"/>
              <a:buChar char="•"/>
            </a:pPr>
            <a:r>
              <a:rPr lang="en-US" sz="2600" dirty="0" smtClean="0">
                <a:latin typeface="Aparajita" panose="020B0604020202020204" pitchFamily="34" charset="0"/>
                <a:cs typeface="Aparajita" panose="020B0604020202020204" pitchFamily="34" charset="0"/>
              </a:rPr>
              <a:t>testers and lurkers</a:t>
            </a:r>
          </a:p>
          <a:p>
            <a:pPr marL="568325" indent="-222250">
              <a:buFont typeface="Arial" panose="020B0604020202020204" pitchFamily="34" charset="0"/>
              <a:buChar char="•"/>
            </a:pPr>
            <a:endParaRPr lang="en-US" sz="2600" dirty="0" smtClean="0">
              <a:latin typeface="Aparajita" panose="020B0604020202020204" pitchFamily="34" charset="0"/>
              <a:cs typeface="Aparajita" panose="020B0604020202020204" pitchFamily="34" charset="0"/>
            </a:endParaRPr>
          </a:p>
        </p:txBody>
      </p:sp>
      <p:sp>
        <p:nvSpPr>
          <p:cNvPr id="29" name="TextBox 28"/>
          <p:cNvSpPr txBox="1"/>
          <p:nvPr/>
        </p:nvSpPr>
        <p:spPr>
          <a:xfrm>
            <a:off x="0" y="1636323"/>
            <a:ext cx="5151120" cy="492443"/>
          </a:xfrm>
          <a:prstGeom prst="rect">
            <a:avLst/>
          </a:prstGeom>
          <a:noFill/>
        </p:spPr>
        <p:txBody>
          <a:bodyPr wrap="square" rtlCol="0">
            <a:spAutoFit/>
          </a:bodyPr>
          <a:lstStyle/>
          <a:p>
            <a:pPr marL="173037"/>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Filtering images out based on:</a:t>
            </a:r>
            <a:endParaRPr lang="en-US" sz="2600" dirty="0">
              <a:latin typeface="Aparajita" panose="020B0604020202020204" pitchFamily="34" charset="0"/>
              <a:cs typeface="Aparajita" panose="020B0604020202020204" pitchFamily="34" charset="0"/>
            </a:endParaRPr>
          </a:p>
        </p:txBody>
      </p:sp>
      <p:pic>
        <p:nvPicPr>
          <p:cNvPr id="16" name="Picture 15"/>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20" name="Rectangle 19"/>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27" name="TextBox 26"/>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cxnSp>
        <p:nvCxnSpPr>
          <p:cNvPr id="31" name="Straight Connector 30"/>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34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xit" presetSubtype="0" fill="hold" grpId="1"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3" grpId="0" animBg="1"/>
      <p:bldP spid="23" grpId="1" animBg="1"/>
      <p:bldP spid="24" grpId="0" animBg="1"/>
      <p:bldP spid="24" grpId="1" animBg="1"/>
      <p:bldP spid="25" grpId="0" animBg="1"/>
      <p:bldP spid="25" grpId="1" animBg="1"/>
      <p:bldP spid="26" grpId="0" animBg="1"/>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58" name="TextBox 57"/>
          <p:cNvSpPr txBox="1"/>
          <p:nvPr/>
        </p:nvSpPr>
        <p:spPr>
          <a:xfrm>
            <a:off x="4592803" y="847691"/>
            <a:ext cx="7599197" cy="553998"/>
          </a:xfrm>
          <a:prstGeom prst="rect">
            <a:avLst/>
          </a:prstGeom>
          <a:noFill/>
          <a:ln>
            <a:noFill/>
          </a:ln>
        </p:spPr>
        <p:txBody>
          <a:bodyPr wrap="square" rtlCol="0">
            <a:spAutoFit/>
          </a:bodyPr>
          <a:lstStyle/>
          <a:p>
            <a:pPr algn="ctr"/>
            <a:r>
              <a:rPr lang="en-US" sz="3000" b="1" dirty="0" smtClean="0">
                <a:latin typeface="Aparajita" panose="020B0604020202020204" pitchFamily="34" charset="0"/>
                <a:cs typeface="Aparajita" panose="020B0604020202020204" pitchFamily="34" charset="0"/>
              </a:rPr>
              <a:t>Relevant images to place name of the geometry</a:t>
            </a:r>
            <a:endParaRPr lang="en-US" sz="3000" b="1" dirty="0">
              <a:latin typeface="Aparajita" panose="020B0604020202020204" pitchFamily="34" charset="0"/>
              <a:cs typeface="Aparajita" panose="020B0604020202020204" pitchFamily="34" charset="0"/>
            </a:endParaRPr>
          </a:p>
        </p:txBody>
      </p:sp>
      <p:sp>
        <p:nvSpPr>
          <p:cNvPr id="28" name="TextBox 27"/>
          <p:cNvSpPr txBox="1"/>
          <p:nvPr/>
        </p:nvSpPr>
        <p:spPr>
          <a:xfrm>
            <a:off x="142240" y="2156308"/>
            <a:ext cx="5008880" cy="892552"/>
          </a:xfrm>
          <a:prstGeom prst="rect">
            <a:avLst/>
          </a:prstGeom>
          <a:noFill/>
        </p:spPr>
        <p:txBody>
          <a:bodyPr wrap="square" rtlCol="0">
            <a:spAutoFit/>
          </a:bodyPr>
          <a:lstStyle/>
          <a:p>
            <a:pPr marL="568325" indent="-222250">
              <a:buFont typeface="Arial" panose="020B0604020202020204" pitchFamily="34" charset="0"/>
              <a:buChar char="•"/>
            </a:pPr>
            <a:r>
              <a:rPr lang="en-US" sz="2600" dirty="0" smtClean="0">
                <a:latin typeface="Aparajita" panose="020B0604020202020204" pitchFamily="34" charset="0"/>
                <a:cs typeface="Aparajita" panose="020B0604020202020204" pitchFamily="34" charset="0"/>
              </a:rPr>
              <a:t>Textual information of images</a:t>
            </a:r>
          </a:p>
          <a:p>
            <a:pPr marL="568325" indent="-222250">
              <a:buFont typeface="Arial" panose="020B0604020202020204" pitchFamily="34" charset="0"/>
              <a:buChar char="•"/>
            </a:pPr>
            <a:endParaRPr lang="en-US" sz="2600" dirty="0" smtClean="0">
              <a:latin typeface="Aparajita" panose="020B0604020202020204" pitchFamily="34" charset="0"/>
              <a:cs typeface="Aparajita" panose="020B0604020202020204" pitchFamily="34" charset="0"/>
            </a:endParaRPr>
          </a:p>
        </p:txBody>
      </p:sp>
      <p:sp>
        <p:nvSpPr>
          <p:cNvPr id="29" name="TextBox 28"/>
          <p:cNvSpPr txBox="1"/>
          <p:nvPr/>
        </p:nvSpPr>
        <p:spPr>
          <a:xfrm>
            <a:off x="142240" y="1636323"/>
            <a:ext cx="5008880" cy="553998"/>
          </a:xfrm>
          <a:prstGeom prst="rect">
            <a:avLst/>
          </a:prstGeom>
          <a:noFill/>
        </p:spPr>
        <p:txBody>
          <a:bodyPr wrap="square" rtlCol="0">
            <a:spAutoFit/>
          </a:bodyPr>
          <a:lstStyle/>
          <a:p>
            <a:pPr marL="173037"/>
            <a:r>
              <a:rPr lang="en-US" sz="3000" b="1" dirty="0" smtClean="0">
                <a:solidFill>
                  <a:schemeClr val="tx1">
                    <a:lumMod val="85000"/>
                    <a:lumOff val="15000"/>
                  </a:schemeClr>
                </a:solidFill>
                <a:latin typeface="Aparajita" panose="020B0604020202020204" pitchFamily="34" charset="0"/>
                <a:cs typeface="Aparajita" panose="020B0604020202020204" pitchFamily="34" charset="0"/>
              </a:rPr>
              <a:t>Search for place name</a:t>
            </a:r>
            <a:endParaRPr lang="en-US" sz="3000" dirty="0">
              <a:latin typeface="Aparajita" panose="020B0604020202020204" pitchFamily="34" charset="0"/>
              <a:cs typeface="Aparajita" panose="020B0604020202020204" pitchFamily="34" charset="0"/>
            </a:endParaRPr>
          </a:p>
        </p:txBody>
      </p:sp>
      <p:sp>
        <p:nvSpPr>
          <p:cNvPr id="16" name="Rectangle 15"/>
          <p:cNvSpPr/>
          <p:nvPr/>
        </p:nvSpPr>
        <p:spPr>
          <a:xfrm>
            <a:off x="5026416" y="1307728"/>
            <a:ext cx="7020560" cy="4998550"/>
          </a:xfrm>
          <a:prstGeom prst="rect">
            <a:avLst/>
          </a:prstGeom>
          <a:blipFill>
            <a:blip r:embed="rId2"/>
            <a:srcRect/>
            <a:stretch>
              <a:fillRect l="-6155" t="-6760" r="-75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6360" y="3871523"/>
            <a:ext cx="5008880" cy="553998"/>
          </a:xfrm>
          <a:prstGeom prst="rect">
            <a:avLst/>
          </a:prstGeom>
          <a:noFill/>
        </p:spPr>
        <p:txBody>
          <a:bodyPr wrap="square" rtlCol="0">
            <a:spAutoFit/>
          </a:bodyPr>
          <a:lstStyle/>
          <a:p>
            <a:pPr marL="173037"/>
            <a:r>
              <a:rPr lang="en-US" sz="3000" b="1" dirty="0" err="1" smtClean="0">
                <a:solidFill>
                  <a:schemeClr val="tx1">
                    <a:lumMod val="85000"/>
                    <a:lumOff val="15000"/>
                  </a:schemeClr>
                </a:solidFill>
                <a:latin typeface="Aparajita" panose="020B0604020202020204" pitchFamily="34" charset="0"/>
                <a:cs typeface="Aparajita" panose="020B0604020202020204" pitchFamily="34" charset="0"/>
              </a:rPr>
              <a:t>Levenshtein</a:t>
            </a:r>
            <a:r>
              <a:rPr lang="en-US" sz="3000" b="1" dirty="0" smtClean="0">
                <a:solidFill>
                  <a:schemeClr val="tx1">
                    <a:lumMod val="85000"/>
                    <a:lumOff val="15000"/>
                  </a:schemeClr>
                </a:solidFill>
                <a:latin typeface="Aparajita" panose="020B0604020202020204" pitchFamily="34" charset="0"/>
                <a:cs typeface="Aparajita" panose="020B0604020202020204" pitchFamily="34" charset="0"/>
              </a:rPr>
              <a:t> Distance</a:t>
            </a:r>
            <a:endParaRPr lang="en-US" sz="3000" dirty="0">
              <a:latin typeface="Aparajita" panose="020B0604020202020204" pitchFamily="34" charset="0"/>
              <a:cs typeface="Aparajita" panose="020B0604020202020204" pitchFamily="34" charset="0"/>
            </a:endParaRPr>
          </a:p>
        </p:txBody>
      </p:sp>
      <p:sp>
        <p:nvSpPr>
          <p:cNvPr id="33" name="TextBox 32"/>
          <p:cNvSpPr txBox="1"/>
          <p:nvPr/>
        </p:nvSpPr>
        <p:spPr>
          <a:xfrm>
            <a:off x="0" y="4571667"/>
            <a:ext cx="5008880" cy="1292662"/>
          </a:xfrm>
          <a:prstGeom prst="rect">
            <a:avLst/>
          </a:prstGeom>
          <a:noFill/>
        </p:spPr>
        <p:txBody>
          <a:bodyPr wrap="square" rtlCol="0">
            <a:spAutoFit/>
          </a:bodyPr>
          <a:lstStyle/>
          <a:p>
            <a:pPr marL="568325" indent="-222250">
              <a:buFont typeface="Arial" panose="020B0604020202020204" pitchFamily="34" charset="0"/>
              <a:buChar char="•"/>
            </a:pPr>
            <a:r>
              <a:rPr lang="en-US" sz="2600" dirty="0" smtClean="0">
                <a:latin typeface="Aparajita" panose="020B0604020202020204" pitchFamily="34" charset="0"/>
                <a:cs typeface="Aparajita" panose="020B0604020202020204" pitchFamily="34" charset="0"/>
              </a:rPr>
              <a:t>a string metric for measuring distance between two sequences </a:t>
            </a:r>
          </a:p>
          <a:p>
            <a:pPr marL="568325" indent="-222250">
              <a:buFont typeface="Arial" panose="020B0604020202020204" pitchFamily="34" charset="0"/>
              <a:buChar char="•"/>
            </a:pPr>
            <a:endParaRPr lang="en-US" sz="2600" dirty="0" smtClean="0">
              <a:latin typeface="Aparajita" panose="020B0604020202020204" pitchFamily="34" charset="0"/>
              <a:cs typeface="Aparajita" panose="020B0604020202020204" pitchFamily="34" charset="0"/>
            </a:endParaRPr>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10" name="Rectangle 9"/>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1" name="TextBox 10"/>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2"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15</a:t>
            </a:r>
          </a:p>
        </p:txBody>
      </p:sp>
      <p:cxnSp>
        <p:nvCxnSpPr>
          <p:cNvPr id="13" name="Straight Connector 12"/>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14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58" name="TextBox 57"/>
          <p:cNvSpPr txBox="1"/>
          <p:nvPr/>
        </p:nvSpPr>
        <p:spPr>
          <a:xfrm>
            <a:off x="5095240" y="782812"/>
            <a:ext cx="7599197" cy="553998"/>
          </a:xfrm>
          <a:prstGeom prst="rect">
            <a:avLst/>
          </a:prstGeom>
          <a:noFill/>
          <a:ln>
            <a:noFill/>
          </a:ln>
        </p:spPr>
        <p:txBody>
          <a:bodyPr wrap="square" rtlCol="0">
            <a:spAutoFit/>
          </a:bodyPr>
          <a:lstStyle/>
          <a:p>
            <a:pPr algn="ctr"/>
            <a:r>
              <a:rPr lang="en-US" sz="3000" b="1" dirty="0" smtClean="0">
                <a:latin typeface="Aparajita" panose="020B0604020202020204" pitchFamily="34" charset="0"/>
                <a:cs typeface="Aparajita" panose="020B0604020202020204" pitchFamily="34" charset="0"/>
              </a:rPr>
              <a:t>Tagged images within the visible area</a:t>
            </a:r>
            <a:endParaRPr lang="en-US" sz="3000" b="1" dirty="0">
              <a:latin typeface="Aparajita" panose="020B0604020202020204" pitchFamily="34" charset="0"/>
              <a:cs typeface="Aparajita" panose="020B0604020202020204" pitchFamily="34" charset="0"/>
            </a:endParaRPr>
          </a:p>
        </p:txBody>
      </p:sp>
      <p:sp>
        <p:nvSpPr>
          <p:cNvPr id="29" name="TextBox 28"/>
          <p:cNvSpPr txBox="1"/>
          <p:nvPr/>
        </p:nvSpPr>
        <p:spPr>
          <a:xfrm>
            <a:off x="86360" y="2379406"/>
            <a:ext cx="5008880" cy="1015663"/>
          </a:xfrm>
          <a:prstGeom prst="rect">
            <a:avLst/>
          </a:prstGeom>
          <a:noFill/>
        </p:spPr>
        <p:txBody>
          <a:bodyPr wrap="square" rtlCol="0">
            <a:spAutoFit/>
          </a:bodyPr>
          <a:lstStyle/>
          <a:p>
            <a:pPr marL="173037"/>
            <a:r>
              <a:rPr lang="en-US" sz="3000" b="1" dirty="0" smtClean="0">
                <a:solidFill>
                  <a:schemeClr val="tx1">
                    <a:lumMod val="85000"/>
                    <a:lumOff val="15000"/>
                  </a:schemeClr>
                </a:solidFill>
                <a:latin typeface="Aparajita" panose="020B0604020202020204" pitchFamily="34" charset="0"/>
                <a:cs typeface="Aparajita" panose="020B0604020202020204" pitchFamily="34" charset="0"/>
              </a:rPr>
              <a:t>People can take photos of the place from the visible area </a:t>
            </a:r>
            <a:endParaRPr lang="en-US" sz="3000" dirty="0">
              <a:latin typeface="Aparajita" panose="020B0604020202020204" pitchFamily="34" charset="0"/>
              <a:cs typeface="Aparajita" panose="020B0604020202020204" pitchFamily="34" charset="0"/>
            </a:endParaRPr>
          </a:p>
        </p:txBody>
      </p:sp>
      <p:sp>
        <p:nvSpPr>
          <p:cNvPr id="20" name="Rectangle 19"/>
          <p:cNvSpPr/>
          <p:nvPr/>
        </p:nvSpPr>
        <p:spPr>
          <a:xfrm>
            <a:off x="5019040" y="1314169"/>
            <a:ext cx="7020560" cy="4998550"/>
          </a:xfrm>
          <a:prstGeom prst="rect">
            <a:avLst/>
          </a:prstGeom>
          <a:blipFill>
            <a:blip r:embed="rId2"/>
            <a:srcRect/>
            <a:stretch>
              <a:fillRect l="-6155" t="-6760" r="-75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019040" y="1314169"/>
            <a:ext cx="7020560" cy="4998550"/>
          </a:xfrm>
          <a:prstGeom prst="rect">
            <a:avLst/>
          </a:prstGeom>
          <a:blipFill>
            <a:blip r:embed="rId3"/>
            <a:srcRect/>
            <a:stretch>
              <a:fillRect l="-6155" t="-6760" r="-75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019040" y="1333832"/>
            <a:ext cx="7020560" cy="4998550"/>
          </a:xfrm>
          <a:prstGeom prst="rect">
            <a:avLst/>
          </a:prstGeom>
          <a:blipFill>
            <a:blip r:embed="rId4"/>
            <a:srcRect/>
            <a:stretch>
              <a:fillRect l="-6155" t="-6760" r="-75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10" name="Rectangle 9"/>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1" name="TextBox 10"/>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2"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16</a:t>
            </a:r>
          </a:p>
        </p:txBody>
      </p:sp>
      <p:cxnSp>
        <p:nvCxnSpPr>
          <p:cNvPr id="13" name="Straight Connector 12"/>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40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6128" y="2690336"/>
            <a:ext cx="7999744" cy="1477328"/>
          </a:xfrm>
          <a:prstGeom prst="rect">
            <a:avLst/>
          </a:prstGeom>
        </p:spPr>
        <p:txBody>
          <a:bodyPr wrap="square">
            <a:spAutoFit/>
          </a:bodyPr>
          <a:lstStyle/>
          <a:p>
            <a:pPr algn="ctr"/>
            <a:r>
              <a:rPr lang="en-US" sz="45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How do people describe the images i.e. the places? </a:t>
            </a:r>
            <a:endParaRPr lang="en-US" sz="45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749983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29" name="TextBox 28"/>
          <p:cNvSpPr txBox="1"/>
          <p:nvPr/>
        </p:nvSpPr>
        <p:spPr>
          <a:xfrm>
            <a:off x="86360" y="2379406"/>
            <a:ext cx="5008880" cy="2554545"/>
          </a:xfrm>
          <a:prstGeom prst="rect">
            <a:avLst/>
          </a:prstGeom>
          <a:noFill/>
        </p:spPr>
        <p:txBody>
          <a:bodyPr wrap="square" rtlCol="0">
            <a:spAutoFit/>
          </a:bodyPr>
          <a:lstStyle/>
          <a:p>
            <a:pPr marL="457200" indent="-285750">
              <a:buFont typeface="Arial" panose="020B0604020202020204" pitchFamily="34" charset="0"/>
              <a:buChar char="•"/>
            </a:pPr>
            <a:r>
              <a:rPr lang="en-US" sz="3200" dirty="0" smtClean="0">
                <a:solidFill>
                  <a:schemeClr val="tx1">
                    <a:lumMod val="85000"/>
                    <a:lumOff val="15000"/>
                  </a:schemeClr>
                </a:solidFill>
                <a:latin typeface="Aparajita" panose="020B0604020202020204" pitchFamily="34" charset="0"/>
                <a:cs typeface="Aparajita" panose="020B0604020202020204" pitchFamily="34" charset="0"/>
              </a:rPr>
              <a:t>visible </a:t>
            </a:r>
            <a:r>
              <a:rPr lang="en-US" sz="3200" b="1" dirty="0" smtClean="0">
                <a:solidFill>
                  <a:schemeClr val="tx1">
                    <a:lumMod val="85000"/>
                    <a:lumOff val="15000"/>
                  </a:schemeClr>
                </a:solidFill>
                <a:latin typeface="Aparajita" panose="020B0604020202020204" pitchFamily="34" charset="0"/>
                <a:cs typeface="Aparajita" panose="020B0604020202020204" pitchFamily="34" charset="0"/>
              </a:rPr>
              <a:t>elements</a:t>
            </a:r>
            <a:r>
              <a:rPr lang="en-US" sz="3200" dirty="0" smtClean="0">
                <a:solidFill>
                  <a:schemeClr val="tx1">
                    <a:lumMod val="85000"/>
                    <a:lumOff val="15000"/>
                  </a:schemeClr>
                </a:solidFill>
                <a:latin typeface="Aparajita" panose="020B0604020202020204" pitchFamily="34" charset="0"/>
                <a:cs typeface="Aparajita" panose="020B0604020202020204" pitchFamily="34" charset="0"/>
              </a:rPr>
              <a:t> on images</a:t>
            </a:r>
            <a:br>
              <a:rPr lang="en-US" sz="3200" dirty="0" smtClean="0">
                <a:solidFill>
                  <a:schemeClr val="tx1">
                    <a:lumMod val="85000"/>
                    <a:lumOff val="15000"/>
                  </a:schemeClr>
                </a:solidFill>
                <a:latin typeface="Aparajita" panose="020B0604020202020204" pitchFamily="34" charset="0"/>
                <a:cs typeface="Aparajita" panose="020B0604020202020204" pitchFamily="34" charset="0"/>
              </a:rPr>
            </a:br>
            <a:endParaRPr lang="en-US" sz="3200" dirty="0" smtClean="0">
              <a:solidFill>
                <a:schemeClr val="tx1">
                  <a:lumMod val="85000"/>
                  <a:lumOff val="15000"/>
                </a:schemeClr>
              </a:solidFill>
              <a:latin typeface="Aparajita" panose="020B0604020202020204" pitchFamily="34" charset="0"/>
              <a:cs typeface="Aparajita" panose="020B0604020202020204" pitchFamily="34" charset="0"/>
            </a:endParaRPr>
          </a:p>
          <a:p>
            <a:pPr marL="457200" indent="-285750">
              <a:buFont typeface="Arial" panose="020B0604020202020204" pitchFamily="34" charset="0"/>
              <a:buChar char="•"/>
            </a:pPr>
            <a:r>
              <a:rPr lang="en-US" sz="3200" b="1" dirty="0" smtClean="0">
                <a:solidFill>
                  <a:schemeClr val="tx1">
                    <a:lumMod val="85000"/>
                    <a:lumOff val="15000"/>
                  </a:schemeClr>
                </a:solidFill>
                <a:latin typeface="Aparajita" panose="020B0604020202020204" pitchFamily="34" charset="0"/>
                <a:cs typeface="Aparajita" panose="020B0604020202020204" pitchFamily="34" charset="0"/>
              </a:rPr>
              <a:t>qualities</a:t>
            </a:r>
            <a:r>
              <a:rPr lang="en-US" sz="3200" dirty="0" smtClean="0">
                <a:solidFill>
                  <a:schemeClr val="tx1">
                    <a:lumMod val="85000"/>
                    <a:lumOff val="15000"/>
                  </a:schemeClr>
                </a:solidFill>
                <a:latin typeface="Aparajita" panose="020B0604020202020204" pitchFamily="34" charset="0"/>
                <a:cs typeface="Aparajita" panose="020B0604020202020204" pitchFamily="34" charset="0"/>
              </a:rPr>
              <a:t> identifiable in images</a:t>
            </a:r>
            <a:br>
              <a:rPr lang="en-US" sz="3200" dirty="0" smtClean="0">
                <a:solidFill>
                  <a:schemeClr val="tx1">
                    <a:lumMod val="85000"/>
                    <a:lumOff val="15000"/>
                  </a:schemeClr>
                </a:solidFill>
                <a:latin typeface="Aparajita" panose="020B0604020202020204" pitchFamily="34" charset="0"/>
                <a:cs typeface="Aparajita" panose="020B0604020202020204" pitchFamily="34" charset="0"/>
              </a:rPr>
            </a:br>
            <a:endParaRPr lang="en-US" sz="3200" dirty="0" smtClean="0">
              <a:solidFill>
                <a:schemeClr val="tx1">
                  <a:lumMod val="85000"/>
                  <a:lumOff val="15000"/>
                </a:schemeClr>
              </a:solidFill>
              <a:latin typeface="Aparajita" panose="020B0604020202020204" pitchFamily="34" charset="0"/>
              <a:cs typeface="Aparajita" panose="020B0604020202020204" pitchFamily="34" charset="0"/>
            </a:endParaRPr>
          </a:p>
          <a:p>
            <a:pPr marL="457200" indent="-285750">
              <a:buFont typeface="Arial" panose="020B0604020202020204" pitchFamily="34" charset="0"/>
              <a:buChar char="•"/>
            </a:pPr>
            <a:r>
              <a:rPr lang="en-US" sz="3200" b="1" dirty="0" smtClean="0">
                <a:solidFill>
                  <a:schemeClr val="tx1">
                    <a:lumMod val="85000"/>
                    <a:lumOff val="15000"/>
                  </a:schemeClr>
                </a:solidFill>
                <a:latin typeface="Aparajita" panose="020B0604020202020204" pitchFamily="34" charset="0"/>
                <a:cs typeface="Aparajita" panose="020B0604020202020204" pitchFamily="34" charset="0"/>
              </a:rPr>
              <a:t>activities</a:t>
            </a:r>
            <a:r>
              <a:rPr lang="en-US" sz="3200" dirty="0" smtClean="0">
                <a:solidFill>
                  <a:schemeClr val="tx1">
                    <a:lumMod val="85000"/>
                    <a:lumOff val="15000"/>
                  </a:schemeClr>
                </a:solidFill>
                <a:latin typeface="Aparajita" panose="020B0604020202020204" pitchFamily="34" charset="0"/>
                <a:cs typeface="Aparajita" panose="020B0604020202020204" pitchFamily="34" charset="0"/>
              </a:rPr>
              <a:t> depicted</a:t>
            </a:r>
            <a:endParaRPr lang="en-US" sz="3200" dirty="0">
              <a:latin typeface="Aparajita" panose="020B0604020202020204" pitchFamily="34" charset="0"/>
              <a:cs typeface="Aparajita"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00100724"/>
              </p:ext>
            </p:extLst>
          </p:nvPr>
        </p:nvGraphicFramePr>
        <p:xfrm>
          <a:off x="5385768" y="1709549"/>
          <a:ext cx="5805405" cy="4175502"/>
        </p:xfrm>
        <a:graphic>
          <a:graphicData uri="http://schemas.openxmlformats.org/drawingml/2006/table">
            <a:tbl>
              <a:tblPr firstRow="1" bandRow="1">
                <a:tableStyleId>{5C22544A-7EE6-4342-B048-85BDC9FD1C3A}</a:tableStyleId>
              </a:tblPr>
              <a:tblGrid>
                <a:gridCol w="1831933"/>
                <a:gridCol w="1892300"/>
                <a:gridCol w="2081172"/>
              </a:tblGrid>
              <a:tr h="714859">
                <a:tc gridSpan="3">
                  <a:txBody>
                    <a:bodyPr/>
                    <a:lstStyle/>
                    <a:p>
                      <a:pPr algn="ctr"/>
                      <a:r>
                        <a:rPr lang="en-US" sz="3000" dirty="0" smtClean="0">
                          <a:solidFill>
                            <a:schemeClr val="tx1">
                              <a:lumMod val="95000"/>
                              <a:lumOff val="5000"/>
                            </a:schemeClr>
                          </a:solidFill>
                          <a:latin typeface="Aparajita" panose="020B0604020202020204" pitchFamily="34" charset="0"/>
                          <a:cs typeface="Aparajita" panose="020B0604020202020204" pitchFamily="34" charset="0"/>
                        </a:rPr>
                        <a:t>Taxonomy of place descriptions</a:t>
                      </a:r>
                      <a:br>
                        <a:rPr lang="en-US" sz="3000" dirty="0" smtClean="0">
                          <a:solidFill>
                            <a:schemeClr val="tx1">
                              <a:lumMod val="95000"/>
                              <a:lumOff val="5000"/>
                            </a:schemeClr>
                          </a:solidFill>
                          <a:latin typeface="Aparajita" panose="020B0604020202020204" pitchFamily="34" charset="0"/>
                          <a:cs typeface="Aparajita" panose="020B0604020202020204" pitchFamily="34" charset="0"/>
                        </a:rPr>
                      </a:br>
                      <a:r>
                        <a:rPr lang="en-US" sz="1800" b="0" dirty="0" smtClean="0">
                          <a:solidFill>
                            <a:schemeClr val="tx1">
                              <a:lumMod val="95000"/>
                              <a:lumOff val="5000"/>
                            </a:schemeClr>
                          </a:solidFill>
                          <a:latin typeface="Aparajita" panose="020B0604020202020204" pitchFamily="34" charset="0"/>
                          <a:cs typeface="Aparajita" panose="020B0604020202020204" pitchFamily="34" charset="0"/>
                        </a:rPr>
                        <a:t>(Purves et al., 2011)</a:t>
                      </a:r>
                      <a:endParaRPr lang="en-US" sz="1800" b="0" dirty="0">
                        <a:solidFill>
                          <a:schemeClr val="tx1">
                            <a:lumMod val="95000"/>
                            <a:lumOff val="5000"/>
                          </a:schemeClr>
                        </a:solidFill>
                        <a:latin typeface="Aparajita" panose="020B0604020202020204" pitchFamily="34" charset="0"/>
                        <a:cs typeface="Aparajita" panose="020B0604020202020204" pitchFamily="34" charset="0"/>
                      </a:endParaRPr>
                    </a:p>
                  </a:txBody>
                  <a:tcPr>
                    <a:noFill/>
                  </a:tcPr>
                </a:tc>
                <a:tc hMerge="1">
                  <a:txBody>
                    <a:bodyPr/>
                    <a:lstStyle/>
                    <a:p>
                      <a:endParaRPr lang="en-US" dirty="0"/>
                    </a:p>
                  </a:txBody>
                  <a:tcPr/>
                </a:tc>
                <a:tc hMerge="1">
                  <a:txBody>
                    <a:bodyPr/>
                    <a:lstStyle/>
                    <a:p>
                      <a:endParaRPr lang="en-US" dirty="0"/>
                    </a:p>
                  </a:txBody>
                  <a:tcPr/>
                </a:tc>
              </a:tr>
              <a:tr h="526899">
                <a:tc>
                  <a:txBody>
                    <a:bodyPr/>
                    <a:lstStyle/>
                    <a:p>
                      <a:pPr algn="ctr"/>
                      <a:r>
                        <a:rPr lang="en-US" sz="2800" dirty="0" smtClean="0">
                          <a:latin typeface="Aparajita" panose="020B0604020202020204" pitchFamily="34" charset="0"/>
                          <a:cs typeface="Aparajita" panose="020B0604020202020204" pitchFamily="34" charset="0"/>
                        </a:rPr>
                        <a:t>elements </a:t>
                      </a:r>
                      <a:r>
                        <a:rPr lang="en-US" sz="2200" dirty="0" smtClean="0">
                          <a:latin typeface="Aparajita" panose="020B0604020202020204" pitchFamily="34" charset="0"/>
                          <a:cs typeface="Aparajita" panose="020B0604020202020204" pitchFamily="34" charset="0"/>
                        </a:rPr>
                        <a:t>(314)</a:t>
                      </a:r>
                      <a:endParaRPr lang="en-US" sz="2200" dirty="0">
                        <a:latin typeface="Aparajita" panose="020B0604020202020204" pitchFamily="34" charset="0"/>
                        <a:cs typeface="Aparajita" panose="020B0604020202020204" pitchFamily="34" charset="0"/>
                      </a:endParaRPr>
                    </a:p>
                  </a:txBody>
                  <a:tcPr/>
                </a:tc>
                <a:tc>
                  <a:txBody>
                    <a:bodyPr/>
                    <a:lstStyle/>
                    <a:p>
                      <a:pPr algn="ctr"/>
                      <a:r>
                        <a:rPr lang="en-US" sz="2800" dirty="0" smtClean="0">
                          <a:latin typeface="Aparajita" panose="020B0604020202020204" pitchFamily="34" charset="0"/>
                          <a:cs typeface="Aparajita" panose="020B0604020202020204" pitchFamily="34" charset="0"/>
                        </a:rPr>
                        <a:t>qualities </a:t>
                      </a:r>
                      <a:r>
                        <a:rPr lang="en-US" sz="2200" dirty="0" smtClean="0">
                          <a:latin typeface="Aparajita" panose="020B0604020202020204" pitchFamily="34" charset="0"/>
                          <a:cs typeface="Aparajita" panose="020B0604020202020204" pitchFamily="34" charset="0"/>
                        </a:rPr>
                        <a:t>(162)</a:t>
                      </a:r>
                      <a:endParaRPr lang="en-US" sz="2200" dirty="0">
                        <a:latin typeface="Aparajita" panose="020B0604020202020204" pitchFamily="34" charset="0"/>
                        <a:cs typeface="Aparajita" panose="020B0604020202020204" pitchFamily="34" charset="0"/>
                      </a:endParaRPr>
                    </a:p>
                  </a:txBody>
                  <a:tcPr/>
                </a:tc>
                <a:tc>
                  <a:txBody>
                    <a:bodyPr/>
                    <a:lstStyle/>
                    <a:p>
                      <a:pPr algn="ctr"/>
                      <a:r>
                        <a:rPr lang="en-US" sz="2800" dirty="0" smtClean="0">
                          <a:latin typeface="Aparajita" panose="020B0604020202020204" pitchFamily="34" charset="0"/>
                          <a:cs typeface="Aparajita" panose="020B0604020202020204" pitchFamily="34" charset="0"/>
                        </a:rPr>
                        <a:t>activities </a:t>
                      </a:r>
                      <a:r>
                        <a:rPr lang="en-US" sz="2200" dirty="0" smtClean="0">
                          <a:latin typeface="Aparajita" panose="020B0604020202020204" pitchFamily="34" charset="0"/>
                          <a:cs typeface="Aparajita" panose="020B0604020202020204" pitchFamily="34" charset="0"/>
                        </a:rPr>
                        <a:t>(108)</a:t>
                      </a:r>
                      <a:endParaRPr lang="en-US" sz="2200" dirty="0">
                        <a:latin typeface="Aparajita" panose="020B0604020202020204" pitchFamily="34" charset="0"/>
                        <a:cs typeface="Aparajita" panose="020B0604020202020204" pitchFamily="34" charset="0"/>
                      </a:endParaRPr>
                    </a:p>
                  </a:txBody>
                  <a:tcPr/>
                </a:tc>
              </a:tr>
              <a:tr h="397359">
                <a:tc>
                  <a:txBody>
                    <a:bodyPr/>
                    <a:lstStyle/>
                    <a:p>
                      <a:pPr algn="l" fontAlgn="ctr"/>
                      <a:r>
                        <a:rPr lang="en-US" sz="2000" b="0" i="0" u="none" strike="noStrike" dirty="0" smtClean="0">
                          <a:solidFill>
                            <a:srgbClr val="000000"/>
                          </a:solidFill>
                          <a:effectLst/>
                          <a:latin typeface="Aparajita" panose="020B0604020202020204" pitchFamily="34" charset="0"/>
                          <a:cs typeface="Aparajita" panose="020B0604020202020204" pitchFamily="34" charset="0"/>
                        </a:rPr>
                        <a:t>building</a:t>
                      </a:r>
                      <a:endParaRPr lang="en-US" sz="20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tc>
                <a:tc>
                  <a:txBody>
                    <a:bodyPr/>
                    <a:lstStyle/>
                    <a:p>
                      <a:pPr algn="l" fontAlgn="ctr"/>
                      <a:r>
                        <a:rPr lang="en-US" sz="2000" b="0" i="0" u="none" strike="noStrike" kern="1200" dirty="0">
                          <a:solidFill>
                            <a:srgbClr val="000000"/>
                          </a:solidFill>
                          <a:effectLst/>
                          <a:latin typeface="Aparajita" panose="020B0604020202020204" pitchFamily="34" charset="0"/>
                          <a:ea typeface="+mn-ea"/>
                          <a:cs typeface="Aparajita" panose="020B0604020202020204" pitchFamily="34" charset="0"/>
                        </a:rPr>
                        <a:t>art</a:t>
                      </a:r>
                    </a:p>
                  </a:txBody>
                  <a:tcPr marL="7620" marR="7620" marT="7620" marB="0" anchor="ctr"/>
                </a:tc>
                <a:tc>
                  <a:txBody>
                    <a:bodyPr/>
                    <a:lstStyle/>
                    <a:p>
                      <a:pPr algn="l" fontAlgn="ctr"/>
                      <a:r>
                        <a:rPr lang="en-US" sz="2000" b="0" i="0" u="none" strike="noStrike" kern="1200" dirty="0">
                          <a:solidFill>
                            <a:srgbClr val="000000"/>
                          </a:solidFill>
                          <a:effectLst/>
                          <a:latin typeface="Aparajita" panose="020B0604020202020204" pitchFamily="34" charset="0"/>
                          <a:ea typeface="+mn-ea"/>
                          <a:cs typeface="Aparajita" panose="020B0604020202020204" pitchFamily="34" charset="0"/>
                        </a:rPr>
                        <a:t>club</a:t>
                      </a:r>
                    </a:p>
                  </a:txBody>
                  <a:tcPr marL="7620" marR="7620" marT="7620" marB="0" anchor="ctr"/>
                </a:tc>
              </a:tr>
              <a:tr h="397359">
                <a:tc>
                  <a:txBody>
                    <a:bodyPr/>
                    <a:lstStyle/>
                    <a:p>
                      <a:pPr algn="l" fontAlgn="ctr"/>
                      <a:r>
                        <a:rPr lang="en-US" sz="2000" b="0" i="0" u="none" strike="noStrike" dirty="0" smtClean="0">
                          <a:solidFill>
                            <a:srgbClr val="000000"/>
                          </a:solidFill>
                          <a:effectLst/>
                          <a:latin typeface="Aparajita" panose="020B0604020202020204" pitchFamily="34" charset="0"/>
                          <a:cs typeface="Aparajita" panose="020B0604020202020204" pitchFamily="34" charset="0"/>
                        </a:rPr>
                        <a:t>tree</a:t>
                      </a:r>
                      <a:endParaRPr lang="en-US" sz="2000" b="0" i="0" u="none" strike="noStrike" dirty="0">
                        <a:solidFill>
                          <a:srgbClr val="000000"/>
                        </a:solidFill>
                        <a:effectLst/>
                        <a:latin typeface="Aparajita" panose="020B0604020202020204" pitchFamily="34" charset="0"/>
                        <a:cs typeface="Aparajita" panose="020B0604020202020204" pitchFamily="34" charset="0"/>
                      </a:endParaRPr>
                    </a:p>
                  </a:txBody>
                  <a:tcPr marL="9525" marR="9525" marT="9525" marB="0" anchor="ctr"/>
                </a:tc>
                <a:tc>
                  <a:txBody>
                    <a:bodyPr/>
                    <a:lstStyle/>
                    <a:p>
                      <a:pPr algn="l" fontAlgn="ctr"/>
                      <a:r>
                        <a:rPr lang="en-US" sz="2000" b="0" i="0" u="none" strike="noStrike" kern="1200" dirty="0" smtClean="0">
                          <a:solidFill>
                            <a:srgbClr val="000000"/>
                          </a:solidFill>
                          <a:effectLst/>
                          <a:latin typeface="Aparajita" panose="020B0604020202020204" pitchFamily="34" charset="0"/>
                          <a:ea typeface="+mn-ea"/>
                          <a:cs typeface="Aparajita" panose="020B0604020202020204" pitchFamily="34" charset="0"/>
                        </a:rPr>
                        <a:t>safe</a:t>
                      </a:r>
                      <a:endParaRPr lang="en-US" sz="2000" b="0" i="0" u="none" strike="noStrike" kern="1200" dirty="0">
                        <a:solidFill>
                          <a:srgbClr val="000000"/>
                        </a:solidFill>
                        <a:effectLst/>
                        <a:latin typeface="Aparajita" panose="020B0604020202020204" pitchFamily="34" charset="0"/>
                        <a:ea typeface="+mn-ea"/>
                        <a:cs typeface="Aparajita" panose="020B0604020202020204" pitchFamily="34" charset="0"/>
                      </a:endParaRPr>
                    </a:p>
                  </a:txBody>
                  <a:tcPr marL="7620" marR="7620" marT="7620" marB="0" anchor="ctr"/>
                </a:tc>
                <a:tc>
                  <a:txBody>
                    <a:bodyPr/>
                    <a:lstStyle/>
                    <a:p>
                      <a:pPr algn="l" fontAlgn="ctr"/>
                      <a:r>
                        <a:rPr lang="en-US" sz="2000" b="0" i="0" u="none" strike="noStrike" kern="1200" dirty="0">
                          <a:solidFill>
                            <a:srgbClr val="000000"/>
                          </a:solidFill>
                          <a:effectLst/>
                          <a:latin typeface="Aparajita" panose="020B0604020202020204" pitchFamily="34" charset="0"/>
                          <a:ea typeface="+mn-ea"/>
                          <a:cs typeface="Aparajita" panose="020B0604020202020204" pitchFamily="34" charset="0"/>
                        </a:rPr>
                        <a:t>work</a:t>
                      </a:r>
                    </a:p>
                  </a:txBody>
                  <a:tcPr marL="7620" marR="7620" marT="7620" marB="0" anchor="ctr"/>
                </a:tc>
              </a:tr>
              <a:tr h="406185">
                <a:tc>
                  <a:txBody>
                    <a:bodyPr/>
                    <a:lstStyle/>
                    <a:p>
                      <a:pPr algn="l" fontAlgn="ctr"/>
                      <a:r>
                        <a:rPr lang="en-US" sz="2000" b="0" i="0" u="none" strike="noStrike">
                          <a:solidFill>
                            <a:srgbClr val="000000"/>
                          </a:solidFill>
                          <a:effectLst/>
                          <a:latin typeface="Aparajita" panose="020B0604020202020204" pitchFamily="34" charset="0"/>
                          <a:cs typeface="Aparajita" panose="020B0604020202020204" pitchFamily="34" charset="0"/>
                        </a:rPr>
                        <a:t>city</a:t>
                      </a:r>
                    </a:p>
                  </a:txBody>
                  <a:tcPr marL="9525" marR="9525" marT="9525" marB="0" anchor="ctr"/>
                </a:tc>
                <a:tc>
                  <a:txBody>
                    <a:bodyPr/>
                    <a:lstStyle/>
                    <a:p>
                      <a:pPr algn="l" fontAlgn="ctr"/>
                      <a:r>
                        <a:rPr lang="en-US" sz="2000" b="0" i="0" u="none" strike="noStrike" kern="1200" dirty="0">
                          <a:solidFill>
                            <a:srgbClr val="000000"/>
                          </a:solidFill>
                          <a:effectLst/>
                          <a:latin typeface="Aparajita" panose="020B0604020202020204" pitchFamily="34" charset="0"/>
                          <a:ea typeface="+mn-ea"/>
                          <a:cs typeface="Aparajita" panose="020B0604020202020204" pitchFamily="34" charset="0"/>
                        </a:rPr>
                        <a:t>blue</a:t>
                      </a:r>
                    </a:p>
                  </a:txBody>
                  <a:tcPr marL="7620" marR="7620" marT="7620" marB="0" anchor="ctr"/>
                </a:tc>
                <a:tc>
                  <a:txBody>
                    <a:bodyPr/>
                    <a:lstStyle/>
                    <a:p>
                      <a:pPr algn="l" fontAlgn="ctr"/>
                      <a:r>
                        <a:rPr lang="en-US" sz="2000" b="0" i="0" u="none" strike="noStrike" kern="1200">
                          <a:solidFill>
                            <a:srgbClr val="000000"/>
                          </a:solidFill>
                          <a:effectLst/>
                          <a:latin typeface="Aparajita" panose="020B0604020202020204" pitchFamily="34" charset="0"/>
                          <a:ea typeface="+mn-ea"/>
                          <a:cs typeface="Aparajita" panose="020B0604020202020204" pitchFamily="34" charset="0"/>
                        </a:rPr>
                        <a:t>cycling</a:t>
                      </a:r>
                    </a:p>
                  </a:txBody>
                  <a:tcPr marL="7620" marR="7620" marT="7620" marB="0" anchor="ctr"/>
                </a:tc>
              </a:tr>
              <a:tr h="406185">
                <a:tc>
                  <a:txBody>
                    <a:bodyPr/>
                    <a:lstStyle/>
                    <a:p>
                      <a:pPr algn="l" fontAlgn="ctr"/>
                      <a:r>
                        <a:rPr lang="en-US" sz="2000" b="0" i="0" u="none" strike="noStrike">
                          <a:solidFill>
                            <a:srgbClr val="000000"/>
                          </a:solidFill>
                          <a:effectLst/>
                          <a:latin typeface="Aparajita" panose="020B0604020202020204" pitchFamily="34" charset="0"/>
                          <a:cs typeface="Aparajita" panose="020B0604020202020204" pitchFamily="34" charset="0"/>
                        </a:rPr>
                        <a:t>sky</a:t>
                      </a:r>
                    </a:p>
                  </a:txBody>
                  <a:tcPr marL="9525" marR="9525" marT="9525" marB="0" anchor="ctr"/>
                </a:tc>
                <a:tc>
                  <a:txBody>
                    <a:bodyPr/>
                    <a:lstStyle/>
                    <a:p>
                      <a:pPr algn="l" fontAlgn="ctr"/>
                      <a:r>
                        <a:rPr lang="en-US" sz="2000" b="0" i="0" u="none" strike="noStrike" kern="1200" dirty="0">
                          <a:solidFill>
                            <a:srgbClr val="000000"/>
                          </a:solidFill>
                          <a:effectLst/>
                          <a:latin typeface="Aparajita" panose="020B0604020202020204" pitchFamily="34" charset="0"/>
                          <a:ea typeface="+mn-ea"/>
                          <a:cs typeface="Aparajita" panose="020B0604020202020204" pitchFamily="34" charset="0"/>
                        </a:rPr>
                        <a:t>light</a:t>
                      </a:r>
                    </a:p>
                  </a:txBody>
                  <a:tcPr marL="7620" marR="7620" marT="7620" marB="0" anchor="ctr"/>
                </a:tc>
                <a:tc>
                  <a:txBody>
                    <a:bodyPr/>
                    <a:lstStyle/>
                    <a:p>
                      <a:pPr algn="l" fontAlgn="ctr"/>
                      <a:r>
                        <a:rPr lang="en-US" sz="2000" b="0" i="0" u="none" strike="noStrike" kern="1200">
                          <a:solidFill>
                            <a:srgbClr val="000000"/>
                          </a:solidFill>
                          <a:effectLst/>
                          <a:latin typeface="Aparajita" panose="020B0604020202020204" pitchFamily="34" charset="0"/>
                          <a:ea typeface="+mn-ea"/>
                          <a:cs typeface="Aparajita" panose="020B0604020202020204" pitchFamily="34" charset="0"/>
                        </a:rPr>
                        <a:t>trip</a:t>
                      </a:r>
                    </a:p>
                  </a:txBody>
                  <a:tcPr marL="7620" marR="7620" marT="7620" marB="0" anchor="ctr"/>
                </a:tc>
              </a:tr>
              <a:tr h="406185">
                <a:tc>
                  <a:txBody>
                    <a:bodyPr/>
                    <a:lstStyle/>
                    <a:p>
                      <a:pPr algn="l" fontAlgn="ctr"/>
                      <a:r>
                        <a:rPr lang="en-US" sz="2000" b="0" i="0" u="none" strike="noStrike">
                          <a:solidFill>
                            <a:srgbClr val="000000"/>
                          </a:solidFill>
                          <a:effectLst/>
                          <a:latin typeface="Aparajita" panose="020B0604020202020204" pitchFamily="34" charset="0"/>
                          <a:cs typeface="Aparajita" panose="020B0604020202020204" pitchFamily="34" charset="0"/>
                        </a:rPr>
                        <a:t>water</a:t>
                      </a:r>
                    </a:p>
                  </a:txBody>
                  <a:tcPr marL="9525" marR="9525" marT="9525" marB="0" anchor="ctr"/>
                </a:tc>
                <a:tc>
                  <a:txBody>
                    <a:bodyPr/>
                    <a:lstStyle/>
                    <a:p>
                      <a:pPr algn="l" fontAlgn="ctr"/>
                      <a:r>
                        <a:rPr lang="en-US" sz="2000" b="0" i="0" u="none" strike="noStrike" kern="1200" dirty="0">
                          <a:solidFill>
                            <a:srgbClr val="000000"/>
                          </a:solidFill>
                          <a:effectLst/>
                          <a:latin typeface="Aparajita" panose="020B0604020202020204" pitchFamily="34" charset="0"/>
                          <a:ea typeface="+mn-ea"/>
                          <a:cs typeface="Aparajita" panose="020B0604020202020204" pitchFamily="34" charset="0"/>
                        </a:rPr>
                        <a:t>red</a:t>
                      </a:r>
                    </a:p>
                  </a:txBody>
                  <a:tcPr marL="7620" marR="7620" marT="7620" marB="0" anchor="ctr"/>
                </a:tc>
                <a:tc>
                  <a:txBody>
                    <a:bodyPr/>
                    <a:lstStyle/>
                    <a:p>
                      <a:pPr algn="l" fontAlgn="ctr"/>
                      <a:r>
                        <a:rPr lang="en-US" sz="2000" b="0" i="0" u="none" strike="noStrike" kern="1200">
                          <a:solidFill>
                            <a:srgbClr val="000000"/>
                          </a:solidFill>
                          <a:effectLst/>
                          <a:latin typeface="Aparajita" panose="020B0604020202020204" pitchFamily="34" charset="0"/>
                          <a:ea typeface="+mn-ea"/>
                          <a:cs typeface="Aparajita" panose="020B0604020202020204" pitchFamily="34" charset="0"/>
                        </a:rPr>
                        <a:t>sport</a:t>
                      </a:r>
                    </a:p>
                  </a:txBody>
                  <a:tcPr marL="7620" marR="7620" marT="7620" marB="0" anchor="ctr"/>
                </a:tc>
              </a:tr>
              <a:tr h="406185">
                <a:tc>
                  <a:txBody>
                    <a:bodyPr/>
                    <a:lstStyle/>
                    <a:p>
                      <a:pPr algn="l" fontAlgn="ctr"/>
                      <a:r>
                        <a:rPr lang="en-US" sz="2000" b="0" i="0" u="none" strike="noStrike" dirty="0">
                          <a:solidFill>
                            <a:srgbClr val="000000"/>
                          </a:solidFill>
                          <a:effectLst/>
                          <a:latin typeface="Aparajita" panose="020B0604020202020204" pitchFamily="34" charset="0"/>
                          <a:cs typeface="Aparajita" panose="020B0604020202020204" pitchFamily="34" charset="0"/>
                        </a:rPr>
                        <a:t>river</a:t>
                      </a:r>
                    </a:p>
                  </a:txBody>
                  <a:tcPr marL="9525" marR="9525" marT="9525" marB="0" anchor="ctr"/>
                </a:tc>
                <a:tc>
                  <a:txBody>
                    <a:bodyPr/>
                    <a:lstStyle/>
                    <a:p>
                      <a:pPr algn="l" fontAlgn="ctr"/>
                      <a:r>
                        <a:rPr lang="en-US" sz="2000" b="0" i="0" u="none" strike="noStrike" kern="1200" dirty="0">
                          <a:solidFill>
                            <a:srgbClr val="000000"/>
                          </a:solidFill>
                          <a:effectLst/>
                          <a:latin typeface="Aparajita" panose="020B0604020202020204" pitchFamily="34" charset="0"/>
                          <a:ea typeface="+mn-ea"/>
                          <a:cs typeface="Aparajita" panose="020B0604020202020204" pitchFamily="34" charset="0"/>
                        </a:rPr>
                        <a:t>sunset</a:t>
                      </a:r>
                    </a:p>
                  </a:txBody>
                  <a:tcPr marL="7620" marR="7620" marT="7620" marB="0" anchor="ctr"/>
                </a:tc>
                <a:tc>
                  <a:txBody>
                    <a:bodyPr/>
                    <a:lstStyle/>
                    <a:p>
                      <a:pPr algn="l" fontAlgn="ctr"/>
                      <a:r>
                        <a:rPr lang="en-US" sz="2000" b="0" i="0" u="none" strike="noStrike" kern="1200">
                          <a:solidFill>
                            <a:srgbClr val="000000"/>
                          </a:solidFill>
                          <a:effectLst/>
                          <a:latin typeface="Aparajita" panose="020B0604020202020204" pitchFamily="34" charset="0"/>
                          <a:ea typeface="+mn-ea"/>
                          <a:cs typeface="Aparajita" panose="020B0604020202020204" pitchFamily="34" charset="0"/>
                        </a:rPr>
                        <a:t>show</a:t>
                      </a:r>
                    </a:p>
                  </a:txBody>
                  <a:tcPr marL="7620" marR="7620" marT="7620" marB="0" anchor="ctr"/>
                </a:tc>
              </a:tr>
              <a:tr h="406185">
                <a:tc>
                  <a:txBody>
                    <a:bodyPr/>
                    <a:lstStyle/>
                    <a:p>
                      <a:pPr algn="l" fontAlgn="ctr"/>
                      <a:r>
                        <a:rPr lang="en-US" sz="2000" b="0" i="0" u="none" strike="noStrike" dirty="0">
                          <a:solidFill>
                            <a:srgbClr val="000000"/>
                          </a:solidFill>
                          <a:effectLst/>
                          <a:latin typeface="Aparajita" panose="020B0604020202020204" pitchFamily="34" charset="0"/>
                          <a:cs typeface="Aparajita" panose="020B0604020202020204" pitchFamily="34" charset="0"/>
                        </a:rPr>
                        <a:t>building</a:t>
                      </a:r>
                    </a:p>
                  </a:txBody>
                  <a:tcPr marL="9525" marR="9525" marT="9525" marB="0" anchor="ctr"/>
                </a:tc>
                <a:tc>
                  <a:txBody>
                    <a:bodyPr/>
                    <a:lstStyle/>
                    <a:p>
                      <a:pPr algn="l" fontAlgn="ctr"/>
                      <a:r>
                        <a:rPr lang="en-US" sz="2000" b="0" i="0" u="none" strike="noStrike" kern="1200" dirty="0">
                          <a:solidFill>
                            <a:srgbClr val="000000"/>
                          </a:solidFill>
                          <a:effectLst/>
                          <a:latin typeface="Aparajita" panose="020B0604020202020204" pitchFamily="34" charset="0"/>
                          <a:ea typeface="+mn-ea"/>
                          <a:cs typeface="Aparajita" panose="020B0604020202020204" pitchFamily="34" charset="0"/>
                        </a:rPr>
                        <a:t>urban</a:t>
                      </a:r>
                    </a:p>
                  </a:txBody>
                  <a:tcPr marL="7620" marR="7620" marT="7620" marB="0" anchor="ctr"/>
                </a:tc>
                <a:tc>
                  <a:txBody>
                    <a:bodyPr/>
                    <a:lstStyle/>
                    <a:p>
                      <a:pPr algn="l" fontAlgn="ctr"/>
                      <a:r>
                        <a:rPr lang="en-US" sz="2000" b="0" i="0" u="none" strike="noStrike" kern="1200" dirty="0">
                          <a:solidFill>
                            <a:srgbClr val="000000"/>
                          </a:solidFill>
                          <a:effectLst/>
                          <a:latin typeface="Aparajita" panose="020B0604020202020204" pitchFamily="34" charset="0"/>
                          <a:ea typeface="+mn-ea"/>
                          <a:cs typeface="Aparajita" panose="020B0604020202020204" pitchFamily="34" charset="0"/>
                        </a:rPr>
                        <a:t>walking</a:t>
                      </a:r>
                    </a:p>
                  </a:txBody>
                  <a:tcPr marL="7620" marR="7620" marT="7620" marB="0" anchor="ctr"/>
                </a:tc>
              </a:tr>
            </a:tbl>
          </a:graphicData>
        </a:graphic>
      </p:graphicFrame>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7" name="Rectangle 6"/>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8" name="TextBox 7"/>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0"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17</a:t>
            </a:r>
          </a:p>
        </p:txBody>
      </p:sp>
      <p:cxnSp>
        <p:nvCxnSpPr>
          <p:cNvPr id="11" name="Straight Connector 10"/>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0" y="606173"/>
            <a:ext cx="12192000" cy="707895"/>
          </a:xfrm>
        </p:spPr>
        <p:txBody>
          <a:bodyPr>
            <a:normAutofit/>
          </a:bodyPr>
          <a:lstStyle/>
          <a:p>
            <a:pPr algn="ct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Extracting place description</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81175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6128" y="2690336"/>
            <a:ext cx="7999744" cy="1477328"/>
          </a:xfrm>
          <a:prstGeom prst="rect">
            <a:avLst/>
          </a:prstGeom>
        </p:spPr>
        <p:txBody>
          <a:bodyPr wrap="square">
            <a:spAutoFit/>
          </a:bodyPr>
          <a:lstStyle/>
          <a:p>
            <a:pPr algn="ctr"/>
            <a:r>
              <a:rPr lang="en-US" sz="45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How do we find most representative tags for each place?</a:t>
            </a:r>
            <a:endParaRPr lang="en-US" sz="45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1475193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10" name="Rectangle 9"/>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1" name="TextBox 10"/>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2" name="Slide Number Placeholder 5"/>
          <p:cNvSpPr txBox="1">
            <a:spLocks/>
          </p:cNvSpPr>
          <p:nvPr/>
        </p:nvSpPr>
        <p:spPr>
          <a:xfrm>
            <a:off x="8610600" y="642592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18</a:t>
            </a:r>
          </a:p>
        </p:txBody>
      </p:sp>
      <p:cxnSp>
        <p:nvCxnSpPr>
          <p:cNvPr id="13" name="Straight Connector 12"/>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0" y="606173"/>
            <a:ext cx="12192000" cy="707895"/>
          </a:xfrm>
        </p:spPr>
        <p:txBody>
          <a:bodyPr>
            <a:normAutofit/>
          </a:bodyPr>
          <a:lstStyle/>
          <a:p>
            <a:pPr algn="ct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Tag Profile</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sp>
        <p:nvSpPr>
          <p:cNvPr id="15" name="Rectangle 14"/>
          <p:cNvSpPr/>
          <p:nvPr/>
        </p:nvSpPr>
        <p:spPr>
          <a:xfrm>
            <a:off x="6943518" y="6421716"/>
            <a:ext cx="1628972" cy="369332"/>
          </a:xfrm>
          <a:prstGeom prst="rect">
            <a:avLst/>
          </a:prstGeom>
        </p:spPr>
        <p:txBody>
          <a:bodyPr wrap="none">
            <a:spAutoFit/>
          </a:bodyPr>
          <a:lstStyle/>
          <a:p>
            <a:r>
              <a:rPr lang="en-US" dirty="0" smtClean="0">
                <a:latin typeface="Aparajita" panose="020B0604020202020204" pitchFamily="34" charset="0"/>
                <a:cs typeface="Aparajita" panose="020B0604020202020204" pitchFamily="34" charset="0"/>
              </a:rPr>
              <a:t>(</a:t>
            </a:r>
            <a:r>
              <a:rPr lang="en-US" dirty="0" err="1" smtClean="0">
                <a:latin typeface="Aparajita" panose="020B0604020202020204" pitchFamily="34" charset="0"/>
                <a:cs typeface="Aparajita" panose="020B0604020202020204" pitchFamily="34" charset="0"/>
              </a:rPr>
              <a:t>Hollenstein</a:t>
            </a:r>
            <a:r>
              <a:rPr lang="en-US" dirty="0" smtClean="0">
                <a:latin typeface="Aparajita" panose="020B0604020202020204" pitchFamily="34" charset="0"/>
                <a:cs typeface="Aparajita" panose="020B0604020202020204" pitchFamily="34" charset="0"/>
              </a:rPr>
              <a:t>, 2008)</a:t>
            </a:r>
            <a:endParaRPr lang="en-US" dirty="0">
              <a:latin typeface="Aparajita" panose="020B0604020202020204" pitchFamily="34" charset="0"/>
              <a:cs typeface="Aparajita" panose="020B0604020202020204" pitchFamily="34" charset="0"/>
            </a:endParaRPr>
          </a:p>
        </p:txBody>
      </p:sp>
      <p:pic>
        <p:nvPicPr>
          <p:cNvPr id="16" name="Picture 15"/>
          <p:cNvPicPr>
            <a:picLocks noChangeAspect="1"/>
          </p:cNvPicPr>
          <p:nvPr/>
        </p:nvPicPr>
        <p:blipFill>
          <a:blip r:embed="rId5"/>
          <a:stretch>
            <a:fillRect/>
          </a:stretch>
        </p:blipFill>
        <p:spPr>
          <a:xfrm>
            <a:off x="6943518" y="3988710"/>
            <a:ext cx="4924425" cy="2514600"/>
          </a:xfrm>
          <a:prstGeom prst="rect">
            <a:avLst/>
          </a:prstGeom>
        </p:spPr>
      </p:pic>
      <p:pic>
        <p:nvPicPr>
          <p:cNvPr id="19" name="Picture 18"/>
          <p:cNvPicPr>
            <a:picLocks noChangeAspect="1"/>
          </p:cNvPicPr>
          <p:nvPr/>
        </p:nvPicPr>
        <p:blipFill>
          <a:blip r:embed="rId6"/>
          <a:stretch>
            <a:fillRect/>
          </a:stretch>
        </p:blipFill>
        <p:spPr>
          <a:xfrm>
            <a:off x="6943518" y="1555327"/>
            <a:ext cx="4924425" cy="2486025"/>
          </a:xfrm>
          <a:prstGeom prst="rect">
            <a:avLst/>
          </a:prstGeom>
        </p:spPr>
      </p:pic>
      <p:sp>
        <p:nvSpPr>
          <p:cNvPr id="21" name="TextBox 20"/>
          <p:cNvSpPr txBox="1"/>
          <p:nvPr/>
        </p:nvSpPr>
        <p:spPr>
          <a:xfrm>
            <a:off x="628446" y="2344586"/>
            <a:ext cx="6516045" cy="1015663"/>
          </a:xfrm>
          <a:prstGeom prst="rect">
            <a:avLst/>
          </a:prstGeom>
          <a:noFill/>
        </p:spPr>
        <p:txBody>
          <a:bodyPr wrap="square" rtlCol="0">
            <a:spAutoFit/>
          </a:bodyPr>
          <a:lstStyle/>
          <a:p>
            <a:r>
              <a:rPr lang="en-US" sz="3000" dirty="0" smtClean="0">
                <a:latin typeface="Aparajita" panose="020B0604020202020204" pitchFamily="34" charset="0"/>
                <a:cs typeface="Aparajita" panose="020B0604020202020204" pitchFamily="34" charset="0"/>
              </a:rPr>
              <a:t>binning images according to </a:t>
            </a:r>
          </a:p>
          <a:p>
            <a:r>
              <a:rPr lang="en-US" sz="3000" dirty="0" err="1" smtClean="0">
                <a:latin typeface="Aparajita" panose="020B0604020202020204" pitchFamily="34" charset="0"/>
                <a:cs typeface="Aparajita" panose="020B0604020202020204" pitchFamily="34" charset="0"/>
              </a:rPr>
              <a:t>prolificness</a:t>
            </a:r>
            <a:r>
              <a:rPr lang="en-US" sz="3000" dirty="0" smtClean="0">
                <a:latin typeface="Aparajita" panose="020B0604020202020204" pitchFamily="34" charset="0"/>
                <a:cs typeface="Aparajita" panose="020B0604020202020204" pitchFamily="34" charset="0"/>
              </a:rPr>
              <a:t> of users  </a:t>
            </a:r>
            <a:endParaRPr lang="en-US" sz="3000"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27288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3776968195"/>
              </p:ext>
            </p:extLst>
          </p:nvPr>
        </p:nvGraphicFramePr>
        <p:xfrm>
          <a:off x="5022233" y="1540763"/>
          <a:ext cx="6742770" cy="469409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74946" y="2388390"/>
            <a:ext cx="4126523" cy="1938992"/>
          </a:xfrm>
          <a:prstGeom prst="rect">
            <a:avLst/>
          </a:prstGeom>
          <a:noFill/>
        </p:spPr>
        <p:txBody>
          <a:bodyPr wrap="square" rtlCol="0">
            <a:spAutoFit/>
          </a:bodyPr>
          <a:lstStyle/>
          <a:p>
            <a:pPr marL="457200" indent="-457200">
              <a:buFont typeface="Arial" panose="020B0604020202020204" pitchFamily="34" charset="0"/>
              <a:buChar char="•"/>
            </a:pPr>
            <a:r>
              <a:rPr lang="en-US" sz="3000" dirty="0" smtClean="0">
                <a:latin typeface="Aparajita" panose="020B0604020202020204" pitchFamily="34" charset="0"/>
                <a:cs typeface="Aparajita" panose="020B0604020202020204" pitchFamily="34" charset="0"/>
              </a:rPr>
              <a:t>Related to contribution bias</a:t>
            </a:r>
            <a:br>
              <a:rPr lang="en-US" sz="3000" dirty="0" smtClean="0">
                <a:latin typeface="Aparajita" panose="020B0604020202020204" pitchFamily="34" charset="0"/>
                <a:cs typeface="Aparajita" panose="020B0604020202020204" pitchFamily="34" charset="0"/>
              </a:rPr>
            </a:br>
            <a:endParaRPr lang="en-US" sz="3000" dirty="0" smtClean="0">
              <a:latin typeface="Aparajita" panose="020B0604020202020204" pitchFamily="34" charset="0"/>
              <a:cs typeface="Aparajita" panose="020B0604020202020204" pitchFamily="34" charset="0"/>
            </a:endParaRPr>
          </a:p>
          <a:p>
            <a:pPr marL="457200" indent="-457200">
              <a:buFont typeface="Arial" panose="020B0604020202020204" pitchFamily="34" charset="0"/>
              <a:buChar char="•"/>
            </a:pPr>
            <a:r>
              <a:rPr lang="en-US" sz="3000" dirty="0" smtClean="0">
                <a:latin typeface="Aparajita" panose="020B0604020202020204" pitchFamily="34" charset="0"/>
                <a:cs typeface="Aparajita" panose="020B0604020202020204" pitchFamily="34" charset="0"/>
              </a:rPr>
              <a:t>Tags </a:t>
            </a:r>
            <a:r>
              <a:rPr lang="en-US" sz="3000" dirty="0" smtClean="0">
                <a:latin typeface="Aparajita" panose="020B0604020202020204" pitchFamily="34" charset="0"/>
                <a:cs typeface="Aparajita" panose="020B0604020202020204" pitchFamily="34" charset="0"/>
              </a:rPr>
              <a:t>with less COV is more representative</a:t>
            </a:r>
            <a:endParaRPr lang="en-US" dirty="0">
              <a:latin typeface="Aparajita" panose="020B0604020202020204" pitchFamily="34" charset="0"/>
              <a:cs typeface="Aparajita" panose="020B0604020202020204" pitchFamily="34" charset="0"/>
            </a:endParaRPr>
          </a:p>
        </p:txBody>
      </p:sp>
      <p:sp>
        <p:nvSpPr>
          <p:cNvPr id="2" name="Rectangle 1"/>
          <p:cNvSpPr/>
          <p:nvPr/>
        </p:nvSpPr>
        <p:spPr>
          <a:xfrm>
            <a:off x="6095999" y="5029200"/>
            <a:ext cx="5816601" cy="12056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10" name="Rectangle 9"/>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1" name="TextBox 10"/>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2"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18</a:t>
            </a:r>
          </a:p>
        </p:txBody>
      </p:sp>
      <p:cxnSp>
        <p:nvCxnSpPr>
          <p:cNvPr id="13" name="Straight Connector 12"/>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62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u="sng" dirty="0">
                <a:solidFill>
                  <a:schemeClr val="bg2">
                    <a:lumMod val="50000"/>
                  </a:schemeClr>
                </a:solidFill>
                <a:latin typeface="Aparajita" panose="020B0604020202020204" pitchFamily="34" charset="0"/>
                <a:cs typeface="Aparajita" panose="020B0604020202020204" pitchFamily="34" charset="0"/>
              </a:rPr>
              <a:t>Methods</a:t>
            </a:r>
            <a:r>
              <a:rPr lang="en-US" sz="2000" b="1" dirty="0">
                <a:solidFill>
                  <a:schemeClr val="bg2">
                    <a:lumMod val="75000"/>
                  </a:schemeClr>
                </a:solidFill>
                <a:latin typeface="Aparajita" panose="020B0604020202020204" pitchFamily="34" charset="0"/>
                <a:cs typeface="Aparajita" panose="020B0604020202020204" pitchFamily="34" charset="0"/>
              </a:rPr>
              <a:t>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6" name="TextBox 5"/>
          <p:cNvSpPr txBox="1"/>
          <p:nvPr/>
        </p:nvSpPr>
        <p:spPr>
          <a:xfrm>
            <a:off x="284196" y="1989117"/>
            <a:ext cx="6516045" cy="1015663"/>
          </a:xfrm>
          <a:prstGeom prst="rect">
            <a:avLst/>
          </a:prstGeom>
          <a:noFill/>
        </p:spPr>
        <p:txBody>
          <a:bodyPr wrap="square" rtlCol="0">
            <a:spAutoFit/>
          </a:bodyPr>
          <a:lstStyle/>
          <a:p>
            <a:r>
              <a:rPr lang="en-US" sz="3000" b="1" i="1" dirty="0" smtClean="0">
                <a:latin typeface="Aparajita" panose="020B0604020202020204" pitchFamily="34" charset="0"/>
                <a:cs typeface="Aparajita" panose="020B0604020202020204" pitchFamily="34" charset="0"/>
              </a:rPr>
              <a:t>Word cloud</a:t>
            </a:r>
            <a:endParaRPr lang="en-US" dirty="0">
              <a:latin typeface="Aparajita" panose="020B0604020202020204" pitchFamily="34" charset="0"/>
              <a:cs typeface="Aparajita" panose="020B0604020202020204" pitchFamily="34" charset="0"/>
            </a:endParaRPr>
          </a:p>
          <a:p>
            <a:r>
              <a:rPr lang="de-DE" sz="3000" dirty="0" smtClean="0">
                <a:latin typeface="Aparajita" panose="020B0604020202020204" pitchFamily="34" charset="0"/>
                <a:cs typeface="Aparajita" panose="020B0604020202020204" pitchFamily="34" charset="0"/>
              </a:rPr>
              <a:t>Visible </a:t>
            </a:r>
            <a:r>
              <a:rPr lang="de-DE" sz="3000" dirty="0" err="1" smtClean="0">
                <a:latin typeface="Aparajita" panose="020B0604020202020204" pitchFamily="34" charset="0"/>
                <a:cs typeface="Aparajita" panose="020B0604020202020204" pitchFamily="34" charset="0"/>
              </a:rPr>
              <a:t>elements</a:t>
            </a:r>
            <a:r>
              <a:rPr lang="de-DE" sz="3000" dirty="0" smtClean="0">
                <a:latin typeface="Aparajita" panose="020B0604020202020204" pitchFamily="34" charset="0"/>
                <a:cs typeface="Aparajita" panose="020B0604020202020204" pitchFamily="34" charset="0"/>
              </a:rPr>
              <a:t> in H</a:t>
            </a:r>
            <a:r>
              <a:rPr lang="en-US" sz="3000" dirty="0" err="1" smtClean="0">
                <a:latin typeface="Aparajita" panose="020B0604020202020204" pitchFamily="34" charset="0"/>
                <a:cs typeface="Aparajita" panose="020B0604020202020204" pitchFamily="34" charset="0"/>
              </a:rPr>
              <a:t>yde</a:t>
            </a:r>
            <a:r>
              <a:rPr lang="en-US" sz="3000" dirty="0" smtClean="0">
                <a:latin typeface="Aparajita" panose="020B0604020202020204" pitchFamily="34" charset="0"/>
                <a:cs typeface="Aparajita" panose="020B0604020202020204" pitchFamily="34" charset="0"/>
              </a:rPr>
              <a:t> Park</a:t>
            </a:r>
            <a:endParaRPr lang="en-US" sz="3000" dirty="0">
              <a:latin typeface="Aparajita" panose="020B0604020202020204" pitchFamily="34" charset="0"/>
              <a:cs typeface="Aparajita" panose="020B0604020202020204" pitchFamily="34" charset="0"/>
            </a:endParaRPr>
          </a:p>
        </p:txBody>
      </p:sp>
      <p:pic>
        <p:nvPicPr>
          <p:cNvPr id="2" name="Picture 1"/>
          <p:cNvPicPr>
            <a:picLocks noChangeAspect="1"/>
          </p:cNvPicPr>
          <p:nvPr/>
        </p:nvPicPr>
        <p:blipFill>
          <a:blip r:embed="rId2"/>
          <a:stretch>
            <a:fillRect/>
          </a:stretch>
        </p:blipFill>
        <p:spPr>
          <a:xfrm>
            <a:off x="4316989" y="1415846"/>
            <a:ext cx="7081364" cy="4420214"/>
          </a:xfrm>
          <a:prstGeom prst="rect">
            <a:avLst/>
          </a:prstGeom>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7" name="Rectangle 6"/>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8" name="TextBox 7"/>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9"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19</a:t>
            </a:r>
          </a:p>
        </p:txBody>
      </p:sp>
      <p:cxnSp>
        <p:nvCxnSpPr>
          <p:cNvPr id="10" name="Straight Connector 9"/>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0" y="606173"/>
            <a:ext cx="12192000" cy="707895"/>
          </a:xfrm>
        </p:spPr>
        <p:txBody>
          <a:bodyPr>
            <a:normAutofit/>
          </a:bodyPr>
          <a:lstStyle/>
          <a:p>
            <a:pPr algn="ct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Most representative tags</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169831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596953" y="6062673"/>
            <a:ext cx="1656223" cy="307777"/>
          </a:xfrm>
          <a:prstGeom prst="rect">
            <a:avLst/>
          </a:prstGeom>
        </p:spPr>
        <p:txBody>
          <a:bodyPr wrap="none">
            <a:spAutoFit/>
          </a:bodyPr>
          <a:lstStyle/>
          <a:p>
            <a:r>
              <a:rPr lang="en-US" sz="1400" dirty="0">
                <a:latin typeface="Aparajita" panose="020B0604020202020204" pitchFamily="34" charset="0"/>
                <a:cs typeface="Aparajita" panose="020B0604020202020204" pitchFamily="34" charset="0"/>
              </a:rPr>
              <a:t>https</a:t>
            </a:r>
            <a:r>
              <a:rPr lang="en-US" sz="1400" dirty="0" smtClean="0">
                <a:latin typeface="Aparajita" panose="020B0604020202020204" pitchFamily="34" charset="0"/>
                <a:cs typeface="Aparajita" panose="020B0604020202020204" pitchFamily="34" charset="0"/>
              </a:rPr>
              <a:t>://openstreetmap.org</a:t>
            </a:r>
            <a:endParaRPr lang="en-US" sz="1400" dirty="0">
              <a:latin typeface="Aparajita" panose="020B0604020202020204" pitchFamily="34" charset="0"/>
              <a:cs typeface="Aparajita" panose="020B0604020202020204" pitchFamily="34" charset="0"/>
            </a:endParaRPr>
          </a:p>
        </p:txBody>
      </p:sp>
      <p:pic>
        <p:nvPicPr>
          <p:cNvPr id="8" name="Picture 7"/>
          <p:cNvPicPr/>
          <p:nvPr/>
        </p:nvPicPr>
        <p:blipFill>
          <a:blip r:embed="rId2"/>
          <a:stretch>
            <a:fillRect/>
          </a:stretch>
        </p:blipFill>
        <p:spPr>
          <a:xfrm>
            <a:off x="2686082" y="1116531"/>
            <a:ext cx="6823677" cy="498220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621" y="1203704"/>
            <a:ext cx="1390866" cy="24911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897" y="2491320"/>
            <a:ext cx="2227447" cy="167058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9936" y="3694808"/>
            <a:ext cx="2286000" cy="17145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8083" y="4578927"/>
            <a:ext cx="2467276" cy="185045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667" y="1203431"/>
            <a:ext cx="2286000" cy="171450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365" y="2661099"/>
            <a:ext cx="2286000" cy="1714500"/>
          </a:xfrm>
          <a:prstGeom prst="rect">
            <a:avLst/>
          </a:prstGeom>
        </p:spPr>
      </p:pic>
      <p:sp>
        <p:nvSpPr>
          <p:cNvPr id="21" name="TextBox 20"/>
          <p:cNvSpPr txBox="1"/>
          <p:nvPr/>
        </p:nvSpPr>
        <p:spPr>
          <a:xfrm>
            <a:off x="9631721" y="816010"/>
            <a:ext cx="1029449" cy="553998"/>
          </a:xfrm>
          <a:prstGeom prst="rect">
            <a:avLst/>
          </a:prstGeom>
          <a:noFill/>
        </p:spPr>
        <p:txBody>
          <a:bodyPr wrap="none" rtlCol="0">
            <a:spAutoFit/>
          </a:bodyPr>
          <a:lstStyle/>
          <a:p>
            <a:r>
              <a:rPr lang="en-US" sz="3000" dirty="0">
                <a:solidFill>
                  <a:schemeClr val="dk1"/>
                </a:solidFill>
                <a:latin typeface="Aparajita" panose="020B0604020202020204" pitchFamily="34" charset="0"/>
                <a:cs typeface="Aparajita" panose="020B0604020202020204" pitchFamily="34" charset="0"/>
              </a:rPr>
              <a:t>Locale</a:t>
            </a:r>
          </a:p>
        </p:txBody>
      </p:sp>
      <p:sp>
        <p:nvSpPr>
          <p:cNvPr id="22" name="TextBox 21"/>
          <p:cNvSpPr txBox="1"/>
          <p:nvPr/>
        </p:nvSpPr>
        <p:spPr>
          <a:xfrm>
            <a:off x="239210" y="839532"/>
            <a:ext cx="1991251" cy="553998"/>
          </a:xfrm>
          <a:prstGeom prst="rect">
            <a:avLst/>
          </a:prstGeom>
          <a:noFill/>
        </p:spPr>
        <p:txBody>
          <a:bodyPr wrap="none" rtlCol="0">
            <a:spAutoFit/>
          </a:bodyPr>
          <a:lstStyle/>
          <a:p>
            <a:r>
              <a:rPr lang="en-US" sz="3000" dirty="0">
                <a:solidFill>
                  <a:schemeClr val="dk1"/>
                </a:solidFill>
                <a:latin typeface="Aparajita" panose="020B0604020202020204" pitchFamily="34" charset="0"/>
                <a:cs typeface="Aparajita" panose="020B0604020202020204" pitchFamily="34" charset="0"/>
              </a:rPr>
              <a:t>Sense of Place</a:t>
            </a:r>
          </a:p>
        </p:txBody>
      </p:sp>
      <p:sp>
        <p:nvSpPr>
          <p:cNvPr id="23" name="Rectangle 22"/>
          <p:cNvSpPr/>
          <p:nvPr/>
        </p:nvSpPr>
        <p:spPr>
          <a:xfrm>
            <a:off x="86508" y="6504408"/>
            <a:ext cx="3563796" cy="646331"/>
          </a:xfrm>
          <a:prstGeom prst="rect">
            <a:avLst/>
          </a:prstGeom>
        </p:spPr>
        <p:txBody>
          <a:bodyPr wrap="none">
            <a:spAutoFit/>
          </a:bodyPr>
          <a:lstStyle/>
          <a:p>
            <a:pPr>
              <a:defRPr/>
            </a:pPr>
            <a:r>
              <a:rPr lang="en-US" dirty="0">
                <a:latin typeface="Aparajita" panose="020B0604020202020204" pitchFamily="34" charset="0"/>
                <a:cs typeface="Aparajita" panose="020B0604020202020204" pitchFamily="34" charset="0"/>
              </a:rPr>
              <a:t>(</a:t>
            </a:r>
            <a:r>
              <a:rPr lang="en-US" dirty="0" smtClean="0">
                <a:latin typeface="Aparajita" panose="020B0604020202020204" pitchFamily="34" charset="0"/>
                <a:cs typeface="Aparajita" panose="020B0604020202020204" pitchFamily="34" charset="0"/>
              </a:rPr>
              <a:t>Relph</a:t>
            </a:r>
            <a:r>
              <a:rPr lang="en-US" dirty="0">
                <a:latin typeface="Aparajita" panose="020B0604020202020204" pitchFamily="34" charset="0"/>
                <a:cs typeface="Aparajita" panose="020B0604020202020204" pitchFamily="34" charset="0"/>
              </a:rPr>
              <a:t>, </a:t>
            </a:r>
            <a:r>
              <a:rPr lang="en-US" dirty="0" smtClean="0">
                <a:latin typeface="Aparajita" panose="020B0604020202020204" pitchFamily="34" charset="0"/>
                <a:cs typeface="Aparajita" panose="020B0604020202020204" pitchFamily="34" charset="0"/>
              </a:rPr>
              <a:t>1976;</a:t>
            </a:r>
            <a:r>
              <a:rPr lang="en-GB" dirty="0">
                <a:latin typeface="Aparajita" panose="020B0604020202020204" pitchFamily="34" charset="0"/>
                <a:cs typeface="Aparajita" panose="020B0604020202020204" pitchFamily="34" charset="0"/>
              </a:rPr>
              <a:t> </a:t>
            </a:r>
            <a:r>
              <a:rPr lang="en-GB" dirty="0" smtClean="0">
                <a:latin typeface="Aparajita" panose="020B0604020202020204" pitchFamily="34" charset="0"/>
                <a:cs typeface="Aparajita" panose="020B0604020202020204" pitchFamily="34" charset="0"/>
              </a:rPr>
              <a:t>Agnew,1987; </a:t>
            </a:r>
            <a:r>
              <a:rPr lang="en-US" dirty="0" err="1" smtClean="0">
                <a:latin typeface="Aparajita" panose="020B0604020202020204" pitchFamily="34" charset="0"/>
                <a:cs typeface="Aparajita" panose="020B0604020202020204" pitchFamily="34" charset="0"/>
              </a:rPr>
              <a:t>Cresswell</a:t>
            </a:r>
            <a:r>
              <a:rPr lang="en-US" dirty="0">
                <a:latin typeface="Aparajita" panose="020B0604020202020204" pitchFamily="34" charset="0"/>
                <a:cs typeface="Aparajita" panose="020B0604020202020204" pitchFamily="34" charset="0"/>
              </a:rPr>
              <a:t>, </a:t>
            </a:r>
            <a:r>
              <a:rPr lang="en-US" dirty="0" smtClean="0">
                <a:latin typeface="Aparajita" panose="020B0604020202020204" pitchFamily="34" charset="0"/>
                <a:cs typeface="Aparajita" panose="020B0604020202020204" pitchFamily="34" charset="0"/>
              </a:rPr>
              <a:t>2004)</a:t>
            </a:r>
            <a:endParaRPr lang="en-US" dirty="0"/>
          </a:p>
          <a:p>
            <a:pPr>
              <a:defRPr/>
            </a:pPr>
            <a:r>
              <a:rPr lang="en-US" dirty="0" smtClean="0">
                <a:latin typeface="Aparajita" panose="020B0604020202020204" pitchFamily="34" charset="0"/>
                <a:cs typeface="Aparajita" panose="020B0604020202020204" pitchFamily="34" charset="0"/>
              </a:rPr>
              <a:t> </a:t>
            </a:r>
            <a:endParaRPr lang="en-US" dirty="0">
              <a:latin typeface="Aparajita" panose="020B0604020202020204" pitchFamily="34" charset="0"/>
              <a:cs typeface="Aparajita" panose="020B0604020202020204" pitchFamily="34" charset="0"/>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9395" y="4093975"/>
            <a:ext cx="2286000" cy="171450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874" y="4951225"/>
            <a:ext cx="2286000" cy="1419225"/>
          </a:xfrm>
          <a:prstGeom prst="rect">
            <a:avLst/>
          </a:prstGeom>
        </p:spPr>
      </p:pic>
      <p:sp>
        <p:nvSpPr>
          <p:cNvPr id="24" name="Rectangle 23"/>
          <p:cNvSpPr/>
          <p:nvPr/>
        </p:nvSpPr>
        <p:spPr>
          <a:xfrm rot="20826170">
            <a:off x="3810920" y="2447091"/>
            <a:ext cx="3525049" cy="553998"/>
          </a:xfrm>
          <a:prstGeom prst="rect">
            <a:avLst/>
          </a:prstGeom>
        </p:spPr>
        <p:txBody>
          <a:bodyPr wrap="square">
            <a:spAutoFit/>
          </a:bodyPr>
          <a:lstStyle/>
          <a:p>
            <a:r>
              <a:rPr lang="en-US" sz="30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51°30′31″N   0°09′49″W</a:t>
            </a:r>
            <a:endParaRPr lang="en-US" sz="30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
        <p:nvSpPr>
          <p:cNvPr id="25" name="Rectangle 24"/>
          <p:cNvSpPr/>
          <p:nvPr/>
        </p:nvSpPr>
        <p:spPr>
          <a:xfrm>
            <a:off x="4473161" y="710863"/>
            <a:ext cx="3525049" cy="553998"/>
          </a:xfrm>
          <a:prstGeom prst="rect">
            <a:avLst/>
          </a:prstGeom>
        </p:spPr>
        <p:txBody>
          <a:bodyPr wrap="square">
            <a:spAutoFit/>
          </a:bodyPr>
          <a:lstStyle/>
          <a:p>
            <a:r>
              <a:rPr lang="en-US" sz="30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51°30′31″N   0°09′49″W</a:t>
            </a:r>
            <a:endParaRPr lang="en-US" sz="30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
        <p:nvSpPr>
          <p:cNvPr id="26" name="Rectangle 25"/>
          <p:cNvSpPr/>
          <p:nvPr/>
        </p:nvSpPr>
        <p:spPr>
          <a:xfrm>
            <a:off x="4473160" y="103220"/>
            <a:ext cx="3525049" cy="553998"/>
          </a:xfrm>
          <a:prstGeom prst="rect">
            <a:avLst/>
          </a:prstGeom>
        </p:spPr>
        <p:txBody>
          <a:bodyPr wrap="square">
            <a:spAutoFit/>
          </a:bodyPr>
          <a:lstStyle/>
          <a:p>
            <a:pPr algn="ctr"/>
            <a:r>
              <a:rPr lang="en-US" sz="30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Hyde Park</a:t>
            </a:r>
            <a:endParaRPr lang="en-US" sz="30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
        <p:nvSpPr>
          <p:cNvPr id="20"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2</a:t>
            </a:r>
            <a:endParaRPr lang="en-US" sz="2000"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391663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xit" presetSubtype="0" fill="hold" grpId="0" nodeType="with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grpId="1" nodeType="clickEffect">
                                  <p:stCondLst>
                                    <p:cond delay="0"/>
                                  </p:stCondLst>
                                  <p:childTnLst>
                                    <p:animEffect transition="out" filter="fade">
                                      <p:cBhvr>
                                        <p:cTn id="62" dur="500" tmFilter="0, 0; .2, .5; .8, .5; 1, 0"/>
                                        <p:tgtEl>
                                          <p:spTgt spid="25"/>
                                        </p:tgtEl>
                                      </p:cBhvr>
                                    </p:animEffect>
                                    <p:animScale>
                                      <p:cBhvr>
                                        <p:cTn id="63" dur="250" autoRev="1" fill="hold"/>
                                        <p:tgtEl>
                                          <p:spTgt spid="25"/>
                                        </p:tgtEl>
                                      </p:cBhvr>
                                      <p:by x="105000" y="105000"/>
                                    </p:animScale>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1" grpId="0"/>
      <p:bldP spid="22" grpId="0"/>
      <p:bldP spid="23" grpId="0"/>
      <p:bldP spid="24" grpId="0"/>
      <p:bldP spid="24" grpId="1"/>
      <p:bldP spid="25" grpId="0"/>
      <p:bldP spid="25" grpId="1"/>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6128" y="2690336"/>
            <a:ext cx="7999744" cy="784830"/>
          </a:xfrm>
          <a:prstGeom prst="rect">
            <a:avLst/>
          </a:prstGeom>
        </p:spPr>
        <p:txBody>
          <a:bodyPr wrap="square">
            <a:spAutoFit/>
          </a:bodyPr>
          <a:lstStyle/>
          <a:p>
            <a:pPr algn="ctr"/>
            <a:r>
              <a:rPr lang="en-US" sz="45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What have we found?</a:t>
            </a:r>
            <a:endParaRPr lang="en-US" sz="45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18277133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606173"/>
            <a:ext cx="12192000" cy="7078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Richness of data to describe </a:t>
            </a:r>
            <a:r>
              <a:rPr lang="en-US" sz="3800" u="sng" dirty="0">
                <a:solidFill>
                  <a:schemeClr val="tx1">
                    <a:lumMod val="95000"/>
                    <a:lumOff val="5000"/>
                  </a:schemeClr>
                </a:solidFill>
                <a:latin typeface="Aparajita" panose="020B0604020202020204" pitchFamily="34" charset="0"/>
                <a:cs typeface="Aparajita" panose="020B0604020202020204" pitchFamily="34" charset="0"/>
              </a:rPr>
              <a:t>o</a:t>
            </a: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ur ten </a:t>
            </a:r>
            <a:r>
              <a:rPr lang="en-US" sz="3800" u="sng" dirty="0">
                <a:solidFill>
                  <a:schemeClr val="tx1">
                    <a:lumMod val="95000"/>
                    <a:lumOff val="5000"/>
                  </a:schemeClr>
                </a:solidFill>
                <a:latin typeface="Aparajita" panose="020B0604020202020204" pitchFamily="34" charset="0"/>
                <a:cs typeface="Aparajita" panose="020B0604020202020204" pitchFamily="34" charset="0"/>
              </a:rPr>
              <a:t>p</a:t>
            </a: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opular </a:t>
            </a:r>
            <a:r>
              <a:rPr lang="en-US" sz="3800" u="sng" dirty="0">
                <a:solidFill>
                  <a:schemeClr val="tx1">
                    <a:lumMod val="95000"/>
                    <a:lumOff val="5000"/>
                  </a:schemeClr>
                </a:solidFill>
                <a:latin typeface="Aparajita" panose="020B0604020202020204" pitchFamily="34" charset="0"/>
                <a:cs typeface="Aparajita" panose="020B0604020202020204" pitchFamily="34" charset="0"/>
              </a:rPr>
              <a:t>p</a:t>
            </a: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laces</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31903041"/>
              </p:ext>
            </p:extLst>
          </p:nvPr>
        </p:nvGraphicFramePr>
        <p:xfrm>
          <a:off x="225423" y="1390056"/>
          <a:ext cx="7242177" cy="5192550"/>
        </p:xfrm>
        <a:graphic>
          <a:graphicData uri="http://schemas.openxmlformats.org/drawingml/2006/table">
            <a:tbl>
              <a:tblPr firstRow="1" firstCol="1" bandRow="1">
                <a:tableStyleId>{9D7B26C5-4107-4FEC-AEDC-1716B250A1EF}</a:tableStyleId>
              </a:tblPr>
              <a:tblGrid>
                <a:gridCol w="2636326"/>
                <a:gridCol w="1333597"/>
                <a:gridCol w="1271857"/>
                <a:gridCol w="2000397"/>
              </a:tblGrid>
              <a:tr h="1198280">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location</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dirty="0">
                          <a:effectLst/>
                          <a:latin typeface="Aparajita" panose="020B0604020202020204" pitchFamily="34" charset="0"/>
                          <a:cs typeface="Aparajita" panose="020B0604020202020204" pitchFamily="34" charset="0"/>
                        </a:rPr>
                        <a:t>#images</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dirty="0">
                          <a:effectLst/>
                          <a:latin typeface="Aparajita" panose="020B0604020202020204" pitchFamily="34" charset="0"/>
                          <a:cs typeface="Aparajita" panose="020B0604020202020204" pitchFamily="34" charset="0"/>
                        </a:rPr>
                        <a:t>#users</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dirty="0">
                          <a:effectLst/>
                          <a:latin typeface="Aparajita" panose="020B0604020202020204" pitchFamily="34" charset="0"/>
                          <a:cs typeface="Aparajita" panose="020B0604020202020204" pitchFamily="34" charset="0"/>
                        </a:rPr>
                        <a:t>#elements, </a:t>
                      </a:r>
                      <a:r>
                        <a:rPr lang="en-US" sz="2200" dirty="0" smtClean="0">
                          <a:effectLst/>
                          <a:latin typeface="Aparajita" panose="020B0604020202020204" pitchFamily="34" charset="0"/>
                          <a:cs typeface="Aparajita" panose="020B0604020202020204" pitchFamily="34" charset="0"/>
                        </a:rPr>
                        <a:t/>
                      </a:r>
                      <a:br>
                        <a:rPr lang="en-US" sz="2200" dirty="0" smtClean="0">
                          <a:effectLst/>
                          <a:latin typeface="Aparajita" panose="020B0604020202020204" pitchFamily="34" charset="0"/>
                          <a:cs typeface="Aparajita" panose="020B0604020202020204" pitchFamily="34" charset="0"/>
                        </a:rPr>
                      </a:br>
                      <a:r>
                        <a:rPr lang="en-US" sz="2200" dirty="0" smtClean="0">
                          <a:effectLst/>
                          <a:latin typeface="Aparajita" panose="020B0604020202020204" pitchFamily="34" charset="0"/>
                          <a:cs typeface="Aparajita" panose="020B0604020202020204" pitchFamily="34" charset="0"/>
                        </a:rPr>
                        <a:t>#</a:t>
                      </a:r>
                      <a:r>
                        <a:rPr lang="en-US" sz="2200" dirty="0">
                          <a:effectLst/>
                          <a:latin typeface="Aparajita" panose="020B0604020202020204" pitchFamily="34" charset="0"/>
                          <a:cs typeface="Aparajita" panose="020B0604020202020204" pitchFamily="34" charset="0"/>
                        </a:rPr>
                        <a:t>qualities, </a:t>
                      </a:r>
                      <a:r>
                        <a:rPr lang="en-US" sz="2200" dirty="0" smtClean="0">
                          <a:effectLst/>
                          <a:latin typeface="Aparajita" panose="020B0604020202020204" pitchFamily="34" charset="0"/>
                          <a:cs typeface="Aparajita" panose="020B0604020202020204" pitchFamily="34" charset="0"/>
                        </a:rPr>
                        <a:t/>
                      </a:r>
                      <a:br>
                        <a:rPr lang="en-US" sz="2200" dirty="0" smtClean="0">
                          <a:effectLst/>
                          <a:latin typeface="Aparajita" panose="020B0604020202020204" pitchFamily="34" charset="0"/>
                          <a:cs typeface="Aparajita" panose="020B0604020202020204" pitchFamily="34" charset="0"/>
                        </a:rPr>
                      </a:br>
                      <a:r>
                        <a:rPr lang="en-US" sz="2200" dirty="0" smtClean="0">
                          <a:effectLst/>
                          <a:latin typeface="Aparajita" panose="020B0604020202020204" pitchFamily="34" charset="0"/>
                          <a:cs typeface="Aparajita" panose="020B0604020202020204" pitchFamily="34" charset="0"/>
                        </a:rPr>
                        <a:t>#</a:t>
                      </a:r>
                      <a:r>
                        <a:rPr lang="en-US" sz="2200" dirty="0">
                          <a:effectLst/>
                          <a:latin typeface="Aparajita" panose="020B0604020202020204" pitchFamily="34" charset="0"/>
                          <a:cs typeface="Aparajita" panose="020B0604020202020204" pitchFamily="34" charset="0"/>
                        </a:rPr>
                        <a:t>activities</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427">
                <a:tc>
                  <a:txBody>
                    <a:bodyPr/>
                    <a:lstStyle/>
                    <a:p>
                      <a:pPr marL="0" marR="0" algn="l">
                        <a:lnSpc>
                          <a:spcPct val="115000"/>
                        </a:lnSpc>
                        <a:spcBef>
                          <a:spcPts val="0"/>
                        </a:spcBef>
                        <a:spcAft>
                          <a:spcPts val="0"/>
                        </a:spcAft>
                      </a:pPr>
                      <a:r>
                        <a:rPr lang="en-GB" sz="2200" dirty="0">
                          <a:effectLst/>
                          <a:latin typeface="Aparajita" panose="020B0604020202020204" pitchFamily="34" charset="0"/>
                          <a:cs typeface="Aparajita" panose="020B0604020202020204" pitchFamily="34" charset="0"/>
                        </a:rPr>
                        <a:t>Trafalgar Square </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12,801</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3,586</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2200" dirty="0">
                          <a:effectLst/>
                          <a:latin typeface="Aparajita" panose="020B0604020202020204" pitchFamily="34" charset="0"/>
                          <a:cs typeface="Aparajita" panose="020B0604020202020204" pitchFamily="34" charset="0"/>
                        </a:rPr>
                        <a:t>232,142,85</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r>
              <a:tr h="399427">
                <a:tc>
                  <a:txBody>
                    <a:bodyPr/>
                    <a:lstStyle/>
                    <a:p>
                      <a:pPr marL="0" marR="0" algn="l">
                        <a:lnSpc>
                          <a:spcPct val="115000"/>
                        </a:lnSpc>
                        <a:spcBef>
                          <a:spcPts val="0"/>
                        </a:spcBef>
                        <a:spcAft>
                          <a:spcPts val="0"/>
                        </a:spcAft>
                      </a:pPr>
                      <a:r>
                        <a:rPr lang="en-GB" sz="2200" dirty="0">
                          <a:effectLst/>
                          <a:latin typeface="Aparajita" panose="020B0604020202020204" pitchFamily="34" charset="0"/>
                          <a:cs typeface="Aparajita" panose="020B0604020202020204" pitchFamily="34" charset="0"/>
                        </a:rPr>
                        <a:t>Tate Modern</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7,249</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2,490</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a:effectLst/>
                          <a:latin typeface="Aparajita" panose="020B0604020202020204" pitchFamily="34" charset="0"/>
                          <a:cs typeface="Aparajita" panose="020B0604020202020204" pitchFamily="34" charset="0"/>
                        </a:rPr>
                        <a:t>227,135,74</a:t>
                      </a:r>
                      <a:endParaRPr lang="en-US" sz="220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r>
              <a:tr h="399427">
                <a:tc>
                  <a:txBody>
                    <a:bodyPr/>
                    <a:lstStyle/>
                    <a:p>
                      <a:pPr marL="0" marR="0" algn="l">
                        <a:lnSpc>
                          <a:spcPct val="115000"/>
                        </a:lnSpc>
                        <a:spcBef>
                          <a:spcPts val="0"/>
                        </a:spcBef>
                        <a:spcAft>
                          <a:spcPts val="0"/>
                        </a:spcAft>
                      </a:pPr>
                      <a:r>
                        <a:rPr lang="en-GB" sz="2200" dirty="0">
                          <a:effectLst/>
                          <a:latin typeface="Aparajita" panose="020B0604020202020204" pitchFamily="34" charset="0"/>
                          <a:cs typeface="Aparajita" panose="020B0604020202020204" pitchFamily="34" charset="0"/>
                        </a:rPr>
                        <a:t>Big Ben</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8,257</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4,335</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a:effectLst/>
                          <a:latin typeface="Aparajita" panose="020B0604020202020204" pitchFamily="34" charset="0"/>
                          <a:cs typeface="Aparajita" panose="020B0604020202020204" pitchFamily="34" charset="0"/>
                        </a:rPr>
                        <a:t>229,134,72</a:t>
                      </a:r>
                      <a:endParaRPr lang="en-US" sz="220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r>
              <a:tr h="399427">
                <a:tc>
                  <a:txBody>
                    <a:bodyPr/>
                    <a:lstStyle/>
                    <a:p>
                      <a:pPr marL="0" marR="0" algn="l">
                        <a:lnSpc>
                          <a:spcPct val="115000"/>
                        </a:lnSpc>
                        <a:spcBef>
                          <a:spcPts val="0"/>
                        </a:spcBef>
                        <a:spcAft>
                          <a:spcPts val="0"/>
                        </a:spcAft>
                      </a:pPr>
                      <a:r>
                        <a:rPr lang="en-GB" sz="2200" dirty="0">
                          <a:effectLst/>
                          <a:latin typeface="Aparajita" panose="020B0604020202020204" pitchFamily="34" charset="0"/>
                          <a:cs typeface="Aparajita" panose="020B0604020202020204" pitchFamily="34" charset="0"/>
                        </a:rPr>
                        <a:t>London Eye</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12,645</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4,817</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a:effectLst/>
                          <a:latin typeface="Aparajita" panose="020B0604020202020204" pitchFamily="34" charset="0"/>
                          <a:cs typeface="Aparajita" panose="020B0604020202020204" pitchFamily="34" charset="0"/>
                        </a:rPr>
                        <a:t>233,132,80</a:t>
                      </a:r>
                      <a:endParaRPr lang="en-US" sz="220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r>
              <a:tr h="399427">
                <a:tc>
                  <a:txBody>
                    <a:bodyPr/>
                    <a:lstStyle/>
                    <a:p>
                      <a:pPr marL="0" marR="0" algn="l">
                        <a:lnSpc>
                          <a:spcPct val="115000"/>
                        </a:lnSpc>
                        <a:spcBef>
                          <a:spcPts val="0"/>
                        </a:spcBef>
                        <a:spcAft>
                          <a:spcPts val="0"/>
                        </a:spcAft>
                      </a:pPr>
                      <a:r>
                        <a:rPr lang="en-GB" sz="2200" dirty="0">
                          <a:effectLst/>
                          <a:latin typeface="Aparajita" panose="020B0604020202020204" pitchFamily="34" charset="0"/>
                          <a:cs typeface="Aparajita" panose="020B0604020202020204" pitchFamily="34" charset="0"/>
                        </a:rPr>
                        <a:t>Piccadilly Circus</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1,102</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a:effectLst/>
                          <a:latin typeface="Aparajita" panose="020B0604020202020204" pitchFamily="34" charset="0"/>
                          <a:cs typeface="Aparajita" panose="020B0604020202020204" pitchFamily="34" charset="0"/>
                        </a:rPr>
                        <a:t>691</a:t>
                      </a:r>
                      <a:endParaRPr lang="en-US" sz="220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a:effectLst/>
                          <a:latin typeface="Aparajita" panose="020B0604020202020204" pitchFamily="34" charset="0"/>
                          <a:cs typeface="Aparajita" panose="020B0604020202020204" pitchFamily="34" charset="0"/>
                        </a:rPr>
                        <a:t>124,88,49</a:t>
                      </a:r>
                      <a:endParaRPr lang="en-US" sz="220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r>
              <a:tr h="399427">
                <a:tc>
                  <a:txBody>
                    <a:bodyPr/>
                    <a:lstStyle/>
                    <a:p>
                      <a:pPr marL="0" marR="0" algn="l">
                        <a:lnSpc>
                          <a:spcPct val="115000"/>
                        </a:lnSpc>
                        <a:spcBef>
                          <a:spcPts val="0"/>
                        </a:spcBef>
                        <a:spcAft>
                          <a:spcPts val="0"/>
                        </a:spcAft>
                      </a:pPr>
                      <a:r>
                        <a:rPr lang="en-GB" sz="2200" dirty="0">
                          <a:effectLst/>
                          <a:latin typeface="Aparajita" panose="020B0604020202020204" pitchFamily="34" charset="0"/>
                          <a:cs typeface="Aparajita" panose="020B0604020202020204" pitchFamily="34" charset="0"/>
                        </a:rPr>
                        <a:t>Buckingham Palace</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5,733</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2,209</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a:effectLst/>
                          <a:latin typeface="Aparajita" panose="020B0604020202020204" pitchFamily="34" charset="0"/>
                          <a:cs typeface="Aparajita" panose="020B0604020202020204" pitchFamily="34" charset="0"/>
                        </a:rPr>
                        <a:t>204,131,59</a:t>
                      </a:r>
                      <a:endParaRPr lang="en-US" sz="220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r>
              <a:tr h="399427">
                <a:tc>
                  <a:txBody>
                    <a:bodyPr/>
                    <a:lstStyle/>
                    <a:p>
                      <a:pPr marL="0" marR="0" algn="l">
                        <a:lnSpc>
                          <a:spcPct val="115000"/>
                        </a:lnSpc>
                        <a:spcBef>
                          <a:spcPts val="0"/>
                        </a:spcBef>
                        <a:spcAft>
                          <a:spcPts val="0"/>
                        </a:spcAft>
                      </a:pPr>
                      <a:r>
                        <a:rPr lang="en-GB" sz="2200" dirty="0">
                          <a:effectLst/>
                          <a:latin typeface="Aparajita" panose="020B0604020202020204" pitchFamily="34" charset="0"/>
                          <a:cs typeface="Aparajita" panose="020B0604020202020204" pitchFamily="34" charset="0"/>
                        </a:rPr>
                        <a:t>Tower Bridge</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7,738</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3,621</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a:effectLst/>
                          <a:latin typeface="Aparajita" panose="020B0604020202020204" pitchFamily="34" charset="0"/>
                          <a:cs typeface="Aparajita" panose="020B0604020202020204" pitchFamily="34" charset="0"/>
                        </a:rPr>
                        <a:t>227,136,70</a:t>
                      </a:r>
                      <a:endParaRPr lang="en-US" sz="220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r>
              <a:tr h="399427">
                <a:tc>
                  <a:txBody>
                    <a:bodyPr/>
                    <a:lstStyle/>
                    <a:p>
                      <a:pPr marL="0" marR="0" algn="l">
                        <a:lnSpc>
                          <a:spcPct val="115000"/>
                        </a:lnSpc>
                        <a:spcBef>
                          <a:spcPts val="0"/>
                        </a:spcBef>
                        <a:spcAft>
                          <a:spcPts val="0"/>
                        </a:spcAft>
                      </a:pPr>
                      <a:r>
                        <a:rPr lang="en-GB" sz="2200" dirty="0">
                          <a:effectLst/>
                          <a:latin typeface="Aparajita" panose="020B0604020202020204" pitchFamily="34" charset="0"/>
                          <a:cs typeface="Aparajita" panose="020B0604020202020204" pitchFamily="34" charset="0"/>
                        </a:rPr>
                        <a:t>St. Paul’s Cathedral </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5,430</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2,179</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a:effectLst/>
                          <a:latin typeface="Aparajita" panose="020B0604020202020204" pitchFamily="34" charset="0"/>
                          <a:cs typeface="Aparajita" panose="020B0604020202020204" pitchFamily="34" charset="0"/>
                        </a:rPr>
                        <a:t>221,133,69</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r>
              <a:tr h="399427">
                <a:tc>
                  <a:txBody>
                    <a:bodyPr/>
                    <a:lstStyle/>
                    <a:p>
                      <a:pPr marL="0" marR="0" algn="l">
                        <a:lnSpc>
                          <a:spcPct val="115000"/>
                        </a:lnSpc>
                        <a:spcBef>
                          <a:spcPts val="0"/>
                        </a:spcBef>
                        <a:spcAft>
                          <a:spcPts val="0"/>
                        </a:spcAft>
                      </a:pPr>
                      <a:r>
                        <a:rPr lang="en-GB" sz="2200" dirty="0">
                          <a:effectLst/>
                          <a:latin typeface="Aparajita" panose="020B0604020202020204" pitchFamily="34" charset="0"/>
                          <a:cs typeface="Aparajita" panose="020B0604020202020204" pitchFamily="34" charset="0"/>
                        </a:rPr>
                        <a:t>Globe Theatre</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592</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415</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a:effectLst/>
                          <a:latin typeface="Aparajita" panose="020B0604020202020204" pitchFamily="34" charset="0"/>
                          <a:cs typeface="Aparajita" panose="020B0604020202020204" pitchFamily="34" charset="0"/>
                        </a:rPr>
                        <a:t>141,80,42</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r>
              <a:tr h="399427">
                <a:tc>
                  <a:txBody>
                    <a:bodyPr/>
                    <a:lstStyle/>
                    <a:p>
                      <a:pPr marL="0" marR="0" algn="l">
                        <a:lnSpc>
                          <a:spcPct val="115000"/>
                        </a:lnSpc>
                        <a:spcBef>
                          <a:spcPts val="0"/>
                        </a:spcBef>
                        <a:spcAft>
                          <a:spcPts val="0"/>
                        </a:spcAft>
                      </a:pPr>
                      <a:r>
                        <a:rPr lang="en-GB" sz="2200" dirty="0">
                          <a:effectLst/>
                          <a:latin typeface="Aparajita" panose="020B0604020202020204" pitchFamily="34" charset="0"/>
                          <a:cs typeface="Aparajita" panose="020B0604020202020204" pitchFamily="34" charset="0"/>
                        </a:rPr>
                        <a:t>Hyde Park</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6,901</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smtClean="0">
                          <a:effectLst/>
                          <a:latin typeface="Aparajita" panose="020B0604020202020204" pitchFamily="34" charset="0"/>
                          <a:cs typeface="Aparajita" panose="020B0604020202020204" pitchFamily="34" charset="0"/>
                        </a:rPr>
                        <a:t>1,761</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200" dirty="0">
                          <a:effectLst/>
                          <a:latin typeface="Aparajita" panose="020B0604020202020204" pitchFamily="34" charset="0"/>
                          <a:cs typeface="Aparajita" panose="020B0604020202020204" pitchFamily="34" charset="0"/>
                        </a:rPr>
                        <a:t>229,133,76</a:t>
                      </a:r>
                      <a:endParaRPr lang="en-US" sz="2200" dirty="0">
                        <a:effectLst/>
                        <a:latin typeface="Aparajita" panose="020B0604020202020204" pitchFamily="34" charset="0"/>
                        <a:ea typeface="Times New Roman" panose="02020603050405020304" pitchFamily="18" charset="0"/>
                        <a:cs typeface="Aparajita" panose="020B0604020202020204" pitchFamily="34" charset="0"/>
                      </a:endParaRPr>
                    </a:p>
                  </a:txBody>
                  <a:tcPr marL="68580" marR="68580" marT="0" marB="0"/>
                </a:tc>
              </a:tr>
            </a:tbl>
          </a:graphicData>
        </a:graphic>
      </p:graphicFrame>
      <p:cxnSp>
        <p:nvCxnSpPr>
          <p:cNvPr id="8" name="Straight Connector 7"/>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u="sng" dirty="0">
                <a:solidFill>
                  <a:schemeClr val="bg2">
                    <a:lumMod val="50000"/>
                  </a:schemeClr>
                </a:solidFill>
                <a:latin typeface="Aparajita" panose="020B0604020202020204" pitchFamily="34" charset="0"/>
                <a:cs typeface="Aparajita" panose="020B0604020202020204" pitchFamily="34" charset="0"/>
              </a:rPr>
              <a:t>Result</a:t>
            </a:r>
            <a:r>
              <a:rPr lang="en-US" sz="2000" b="1" dirty="0" smtClean="0">
                <a:solidFill>
                  <a:schemeClr val="bg2">
                    <a:lumMod val="75000"/>
                  </a:schemeClr>
                </a:solidFill>
                <a:latin typeface="Aparajita" panose="020B0604020202020204" pitchFamily="34" charset="0"/>
                <a:cs typeface="Aparajita" panose="020B0604020202020204" pitchFamily="34" charset="0"/>
              </a:rPr>
              <a: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10" name="TextBox 9"/>
          <p:cNvSpPr txBox="1"/>
          <p:nvPr/>
        </p:nvSpPr>
        <p:spPr>
          <a:xfrm>
            <a:off x="7835859" y="3115352"/>
            <a:ext cx="6169026" cy="1938992"/>
          </a:xfrm>
          <a:prstGeom prst="rect">
            <a:avLst/>
          </a:prstGeom>
          <a:noFill/>
        </p:spPr>
        <p:txBody>
          <a:bodyPr wrap="square" rtlCol="0">
            <a:spAutoFit/>
          </a:bodyPr>
          <a:lstStyle/>
          <a:p>
            <a:r>
              <a:rPr lang="en-US" sz="3000" b="1" i="1" dirty="0" smtClean="0">
                <a:latin typeface="Aparajita" panose="020B0604020202020204" pitchFamily="34" charset="0"/>
                <a:cs typeface="Aparajita" panose="020B0604020202020204" pitchFamily="34" charset="0"/>
              </a:rPr>
              <a:t>Popularity of place</a:t>
            </a:r>
          </a:p>
          <a:p>
            <a:endParaRPr lang="en-US" sz="3000" b="1" i="1" dirty="0" smtClean="0">
              <a:latin typeface="Aparajita" panose="020B0604020202020204" pitchFamily="34" charset="0"/>
              <a:cs typeface="Aparajita" panose="020B0604020202020204" pitchFamily="34" charset="0"/>
            </a:endParaRPr>
          </a:p>
          <a:p>
            <a:r>
              <a:rPr lang="en-US" sz="3000" b="1" i="1" dirty="0" smtClean="0">
                <a:latin typeface="Aparajita" panose="020B0604020202020204" pitchFamily="34" charset="0"/>
                <a:cs typeface="Aparajita" panose="020B0604020202020204" pitchFamily="34" charset="0"/>
              </a:rPr>
              <a:t>Platial information</a:t>
            </a:r>
            <a:br>
              <a:rPr lang="en-US" sz="3000" b="1" i="1" dirty="0" smtClean="0">
                <a:latin typeface="Aparajita" panose="020B0604020202020204" pitchFamily="34" charset="0"/>
                <a:cs typeface="Aparajita" panose="020B0604020202020204" pitchFamily="34" charset="0"/>
              </a:rPr>
            </a:br>
            <a:r>
              <a:rPr lang="en-US" sz="3000" dirty="0" smtClean="0">
                <a:latin typeface="Aparajita" panose="020B0604020202020204" pitchFamily="34" charset="0"/>
                <a:cs typeface="Aparajita" panose="020B0604020202020204" pitchFamily="34" charset="0"/>
              </a:rPr>
              <a:t>(water, rose and tourist) </a:t>
            </a:r>
            <a:endParaRPr lang="en-US" sz="3000" dirty="0">
              <a:latin typeface="Aparajita" panose="020B0604020202020204" pitchFamily="34" charset="0"/>
              <a:cs typeface="Aparajita" panose="020B0604020202020204" pitchFamily="34" charset="0"/>
            </a:endParaRP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12" name="Rectangle 11"/>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3" name="TextBox 12"/>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4"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20</a:t>
            </a:r>
            <a:endParaRPr lang="en-US" sz="2000"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30039607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6128" y="2690336"/>
            <a:ext cx="7999744" cy="1477328"/>
          </a:xfrm>
          <a:prstGeom prst="rect">
            <a:avLst/>
          </a:prstGeom>
        </p:spPr>
        <p:txBody>
          <a:bodyPr wrap="square">
            <a:spAutoFit/>
          </a:bodyPr>
          <a:lstStyle/>
          <a:p>
            <a:pPr algn="ctr"/>
            <a:r>
              <a:rPr lang="en-US" sz="45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How can we use the platial information for individual generalization operators?</a:t>
            </a:r>
            <a:endParaRPr lang="en-US" sz="45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26900337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92228" y="606173"/>
            <a:ext cx="7599771" cy="70789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Potential of </a:t>
            </a:r>
            <a:r>
              <a:rPr lang="en-US" sz="3800" u="sng" dirty="0">
                <a:solidFill>
                  <a:schemeClr val="tx1">
                    <a:lumMod val="95000"/>
                    <a:lumOff val="5000"/>
                  </a:schemeClr>
                </a:solidFill>
                <a:latin typeface="Aparajita" panose="020B0604020202020204" pitchFamily="34" charset="0"/>
                <a:cs typeface="Aparajita" panose="020B0604020202020204" pitchFamily="34" charset="0"/>
              </a:rPr>
              <a:t>p</a:t>
            </a: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latial </a:t>
            </a:r>
            <a:r>
              <a:rPr lang="en-US" sz="3800" u="sng" dirty="0">
                <a:solidFill>
                  <a:schemeClr val="tx1">
                    <a:lumMod val="95000"/>
                    <a:lumOff val="5000"/>
                  </a:schemeClr>
                </a:solidFill>
                <a:latin typeface="Aparajita" panose="020B0604020202020204" pitchFamily="34" charset="0"/>
                <a:cs typeface="Aparajita" panose="020B0604020202020204" pitchFamily="34" charset="0"/>
              </a:rPr>
              <a:t>i</a:t>
            </a: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nformation in the </a:t>
            </a:r>
            <a:r>
              <a:rPr lang="en-US" sz="3800" u="sng" dirty="0" err="1">
                <a:solidFill>
                  <a:schemeClr val="tx1">
                    <a:lumMod val="95000"/>
                    <a:lumOff val="5000"/>
                  </a:schemeClr>
                </a:solidFill>
                <a:latin typeface="Aparajita" panose="020B0604020202020204" pitchFamily="34" charset="0"/>
                <a:cs typeface="Aparajita" panose="020B0604020202020204" pitchFamily="34" charset="0"/>
              </a:rPr>
              <a:t>g</a:t>
            </a:r>
            <a:r>
              <a:rPr lang="en-US" sz="3800" u="sng" dirty="0" err="1" smtClean="0">
                <a:solidFill>
                  <a:schemeClr val="tx1">
                    <a:lumMod val="95000"/>
                    <a:lumOff val="5000"/>
                  </a:schemeClr>
                </a:solidFill>
                <a:latin typeface="Aparajita" panose="020B0604020202020204" pitchFamily="34" charset="0"/>
                <a:cs typeface="Aparajita" panose="020B0604020202020204" pitchFamily="34" charset="0"/>
              </a:rPr>
              <a:t>eneralisation</a:t>
            </a: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 </a:t>
            </a:r>
            <a:r>
              <a:rPr lang="en-US" sz="3800" u="sng" dirty="0">
                <a:solidFill>
                  <a:schemeClr val="tx1">
                    <a:lumMod val="95000"/>
                    <a:lumOff val="5000"/>
                  </a:schemeClr>
                </a:solidFill>
                <a:latin typeface="Aparajita" panose="020B0604020202020204" pitchFamily="34" charset="0"/>
                <a:cs typeface="Aparajita" panose="020B0604020202020204" pitchFamily="34" charset="0"/>
              </a:rPr>
              <a:t>p</a:t>
            </a: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rocess</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cxnSp>
        <p:nvCxnSpPr>
          <p:cNvPr id="8" name="Straight Connector 7"/>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u="sng" dirty="0">
                <a:solidFill>
                  <a:schemeClr val="bg2">
                    <a:lumMod val="50000"/>
                  </a:schemeClr>
                </a:solidFill>
                <a:latin typeface="Aparajita" panose="020B0604020202020204" pitchFamily="34" charset="0"/>
                <a:cs typeface="Aparajita" panose="020B0604020202020204" pitchFamily="34" charset="0"/>
              </a:rPr>
              <a:t>Result</a:t>
            </a:r>
            <a:r>
              <a:rPr lang="en-US" sz="2000" b="1" dirty="0" smtClean="0">
                <a:solidFill>
                  <a:schemeClr val="bg2">
                    <a:lumMod val="75000"/>
                  </a:schemeClr>
                </a:solidFill>
                <a:latin typeface="Aparajita" panose="020B0604020202020204" pitchFamily="34" charset="0"/>
                <a:cs typeface="Aparajita" panose="020B0604020202020204" pitchFamily="34" charset="0"/>
              </a:rPr>
              <a: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10" name="Rectangle 9"/>
          <p:cNvSpPr/>
          <p:nvPr/>
        </p:nvSpPr>
        <p:spPr>
          <a:xfrm>
            <a:off x="4587732" y="1406519"/>
            <a:ext cx="7985268" cy="51503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8293100" y="3265964"/>
            <a:ext cx="1334020" cy="461665"/>
          </a:xfrm>
          <a:prstGeom prst="rect">
            <a:avLst/>
          </a:prstGeom>
          <a:noFill/>
        </p:spPr>
        <p:txBody>
          <a:bodyPr wrap="none" rtlCol="0">
            <a:spAutoFit/>
          </a:bodyPr>
          <a:lstStyle/>
          <a:p>
            <a:r>
              <a:rPr lang="en-US" sz="2400" b="1" dirty="0" smtClean="0">
                <a:latin typeface="Aparajita" panose="020B0604020202020204" pitchFamily="34" charset="0"/>
                <a:cs typeface="Aparajita" panose="020B0604020202020204" pitchFamily="34" charset="0"/>
              </a:rPr>
              <a:t>Hyde Park</a:t>
            </a:r>
          </a:p>
        </p:txBody>
      </p:sp>
      <p:sp>
        <p:nvSpPr>
          <p:cNvPr id="12" name="TextBox 11"/>
          <p:cNvSpPr txBox="1"/>
          <p:nvPr/>
        </p:nvSpPr>
        <p:spPr>
          <a:xfrm rot="21040753">
            <a:off x="6270695" y="3856995"/>
            <a:ext cx="1295547" cy="769441"/>
          </a:xfrm>
          <a:prstGeom prst="rect">
            <a:avLst/>
          </a:prstGeom>
          <a:noFill/>
        </p:spPr>
        <p:txBody>
          <a:bodyPr wrap="none" rtlCol="0">
            <a:spAutoFit/>
          </a:bodyPr>
          <a:lstStyle/>
          <a:p>
            <a:r>
              <a:rPr lang="en-US" sz="2200" b="1" dirty="0" smtClean="0">
                <a:latin typeface="Aparajita" panose="020B0604020202020204" pitchFamily="34" charset="0"/>
                <a:cs typeface="Aparajita" panose="020B0604020202020204" pitchFamily="34" charset="0"/>
              </a:rPr>
              <a:t>Kensington</a:t>
            </a:r>
            <a:br>
              <a:rPr lang="en-US" sz="2200" b="1" dirty="0" smtClean="0">
                <a:latin typeface="Aparajita" panose="020B0604020202020204" pitchFamily="34" charset="0"/>
                <a:cs typeface="Aparajita" panose="020B0604020202020204" pitchFamily="34" charset="0"/>
              </a:rPr>
            </a:br>
            <a:r>
              <a:rPr lang="en-US" sz="2200" b="1" dirty="0" smtClean="0">
                <a:latin typeface="Aparajita" panose="020B0604020202020204" pitchFamily="34" charset="0"/>
                <a:cs typeface="Aparajita" panose="020B0604020202020204" pitchFamily="34" charset="0"/>
              </a:rPr>
              <a:t> Garden</a:t>
            </a:r>
          </a:p>
        </p:txBody>
      </p:sp>
      <p:sp>
        <p:nvSpPr>
          <p:cNvPr id="13" name="TextBox 12"/>
          <p:cNvSpPr txBox="1"/>
          <p:nvPr/>
        </p:nvSpPr>
        <p:spPr>
          <a:xfrm rot="20854423">
            <a:off x="6404762" y="2537573"/>
            <a:ext cx="2430474" cy="461665"/>
          </a:xfrm>
          <a:prstGeom prst="rect">
            <a:avLst/>
          </a:prstGeom>
          <a:solidFill>
            <a:schemeClr val="bg1">
              <a:lumMod val="75000"/>
              <a:alpha val="63000"/>
            </a:schemeClr>
          </a:solidFill>
          <a:effectLst>
            <a:softEdge rad="50800"/>
          </a:effectLst>
        </p:spPr>
        <p:txBody>
          <a:bodyPr wrap="none" rtlCol="0">
            <a:spAutoFit/>
          </a:bodyPr>
          <a:lstStyle/>
          <a:p>
            <a:r>
              <a:rPr lang="en-US" sz="2400" b="1" dirty="0" smtClean="0">
                <a:latin typeface="Aparajita" panose="020B0604020202020204" pitchFamily="34" charset="0"/>
                <a:cs typeface="Aparajita" panose="020B0604020202020204" pitchFamily="34" charset="0"/>
              </a:rPr>
              <a:t>Perceived Hyde Park</a:t>
            </a:r>
          </a:p>
        </p:txBody>
      </p:sp>
      <p:sp>
        <p:nvSpPr>
          <p:cNvPr id="37" name="TextBox 36"/>
          <p:cNvSpPr txBox="1"/>
          <p:nvPr/>
        </p:nvSpPr>
        <p:spPr>
          <a:xfrm>
            <a:off x="38275" y="1652741"/>
            <a:ext cx="4278087" cy="492443"/>
          </a:xfrm>
          <a:prstGeom prst="rect">
            <a:avLst/>
          </a:prstGeom>
          <a:noFill/>
          <a:ln>
            <a:noFill/>
          </a:ln>
        </p:spPr>
        <p:txBody>
          <a:bodyPr wrap="square" rtlCol="0">
            <a:spAutoFit/>
          </a:bodyPr>
          <a:lstStyle/>
          <a:p>
            <a:pPr algn="ctr"/>
            <a:r>
              <a:rPr lang="en-US" sz="2600" b="1" dirty="0" err="1" smtClean="0">
                <a:solidFill>
                  <a:schemeClr val="tx1">
                    <a:lumMod val="85000"/>
                    <a:lumOff val="15000"/>
                  </a:schemeClr>
                </a:solidFill>
                <a:latin typeface="Aparajita" panose="020B0604020202020204" pitchFamily="34" charset="0"/>
                <a:cs typeface="Aparajita" panose="020B0604020202020204" pitchFamily="34" charset="0"/>
              </a:rPr>
              <a:t>Generalisation</a:t>
            </a:r>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 operators</a:t>
            </a:r>
            <a:endParaRPr lang="en-US" sz="2600" b="1" dirty="0">
              <a:solidFill>
                <a:schemeClr val="tx1">
                  <a:lumMod val="85000"/>
                  <a:lumOff val="15000"/>
                </a:schemeClr>
              </a:solidFill>
              <a:latin typeface="Aparajita" panose="020B0604020202020204" pitchFamily="34" charset="0"/>
              <a:cs typeface="Aparajita" panose="020B0604020202020204" pitchFamily="34" charset="0"/>
            </a:endParaRPr>
          </a:p>
        </p:txBody>
      </p:sp>
      <p:sp>
        <p:nvSpPr>
          <p:cNvPr id="39" name="TextBox 38"/>
          <p:cNvSpPr txBox="1"/>
          <p:nvPr/>
        </p:nvSpPr>
        <p:spPr>
          <a:xfrm>
            <a:off x="-1285761" y="2522183"/>
            <a:ext cx="4563835" cy="492443"/>
          </a:xfrm>
          <a:prstGeom prst="rect">
            <a:avLst/>
          </a:prstGeom>
          <a:noFill/>
        </p:spPr>
        <p:txBody>
          <a:bodyPr wrap="square" rtlCol="0">
            <a:spAutoFit/>
          </a:bodyPr>
          <a:lstStyle/>
          <a:p>
            <a:pPr algn="ctr"/>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aggregation</a:t>
            </a:r>
            <a:endParaRPr lang="en-US" sz="2600" b="1" dirty="0">
              <a:solidFill>
                <a:schemeClr val="tx1">
                  <a:lumMod val="85000"/>
                  <a:lumOff val="15000"/>
                </a:schemeClr>
              </a:solidFill>
              <a:latin typeface="Aparajita" panose="020B0604020202020204" pitchFamily="34" charset="0"/>
              <a:cs typeface="Aparajita" panose="020B0604020202020204" pitchFamily="34" charset="0"/>
            </a:endParaRPr>
          </a:p>
        </p:txBody>
      </p:sp>
      <p:sp>
        <p:nvSpPr>
          <p:cNvPr id="48" name="Rounded Rectangle 47"/>
          <p:cNvSpPr/>
          <p:nvPr/>
        </p:nvSpPr>
        <p:spPr>
          <a:xfrm>
            <a:off x="110122" y="2918750"/>
            <a:ext cx="4206240" cy="1102463"/>
          </a:xfrm>
          <a:prstGeom prst="roundRect">
            <a:avLst>
              <a:gd name="adj" fmla="val 67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2"/>
            <a:r>
              <a:rPr lang="en-US" sz="2400" dirty="0" smtClean="0">
                <a:solidFill>
                  <a:schemeClr val="tx1"/>
                </a:solidFill>
                <a:latin typeface="Aparajita" panose="020B0604020202020204" pitchFamily="34" charset="0"/>
                <a:cs typeface="Aparajita" panose="020B0604020202020204" pitchFamily="34" charset="0"/>
              </a:rPr>
              <a:t>    geometries </a:t>
            </a:r>
            <a:r>
              <a:rPr lang="en-US" sz="2400" dirty="0">
                <a:solidFill>
                  <a:schemeClr val="tx1"/>
                </a:solidFill>
                <a:latin typeface="Aparajita" panose="020B0604020202020204" pitchFamily="34" charset="0"/>
                <a:cs typeface="Aparajita" panose="020B0604020202020204" pitchFamily="34" charset="0"/>
              </a:rPr>
              <a:t>with shared semantics are merged</a:t>
            </a:r>
            <a:endParaRPr lang="en-US" sz="2200" b="1" dirty="0">
              <a:solidFill>
                <a:schemeClr val="tx1"/>
              </a:solidFill>
              <a:latin typeface="Aparajita" panose="020B0604020202020204" pitchFamily="34" charset="0"/>
              <a:cs typeface="Aparajita" panose="020B0604020202020204" pitchFamily="34" charset="0"/>
            </a:endParaRPr>
          </a:p>
        </p:txBody>
      </p:sp>
      <p:sp>
        <p:nvSpPr>
          <p:cNvPr id="31" name="Slide Number Placeholder 5"/>
          <p:cNvSpPr txBox="1">
            <a:spLocks/>
          </p:cNvSpPr>
          <p:nvPr/>
        </p:nvSpPr>
        <p:spPr>
          <a:xfrm>
            <a:off x="8680938" y="65137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21</a:t>
            </a:r>
            <a:endParaRPr lang="en-US" sz="2000" dirty="0">
              <a:latin typeface="Aparajita" panose="020B0604020202020204" pitchFamily="34" charset="0"/>
              <a:cs typeface="Aparajita" panose="020B0604020202020204" pitchFamily="34" charset="0"/>
            </a:endParaRPr>
          </a:p>
        </p:txBody>
      </p:sp>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15" name="Rectangle 14"/>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6" name="TextBox 15"/>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85839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92228" y="606173"/>
            <a:ext cx="7599771" cy="70789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Potential of </a:t>
            </a:r>
            <a:r>
              <a:rPr lang="en-US" sz="3800" u="sng" dirty="0">
                <a:solidFill>
                  <a:schemeClr val="tx1">
                    <a:lumMod val="95000"/>
                    <a:lumOff val="5000"/>
                  </a:schemeClr>
                </a:solidFill>
                <a:latin typeface="Aparajita" panose="020B0604020202020204" pitchFamily="34" charset="0"/>
                <a:cs typeface="Aparajita" panose="020B0604020202020204" pitchFamily="34" charset="0"/>
              </a:rPr>
              <a:t>P</a:t>
            </a: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latial Information In the </a:t>
            </a:r>
            <a:r>
              <a:rPr lang="en-US" sz="3800" u="sng" dirty="0" err="1" smtClean="0">
                <a:solidFill>
                  <a:schemeClr val="tx1">
                    <a:lumMod val="95000"/>
                    <a:lumOff val="5000"/>
                  </a:schemeClr>
                </a:solidFill>
                <a:latin typeface="Aparajita" panose="020B0604020202020204" pitchFamily="34" charset="0"/>
                <a:cs typeface="Aparajita" panose="020B0604020202020204" pitchFamily="34" charset="0"/>
              </a:rPr>
              <a:t>Generalisation</a:t>
            </a: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 Process</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cxnSp>
        <p:nvCxnSpPr>
          <p:cNvPr id="8" name="Straight Connector 7"/>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u="sng" dirty="0">
                <a:solidFill>
                  <a:schemeClr val="bg2">
                    <a:lumMod val="50000"/>
                  </a:schemeClr>
                </a:solidFill>
                <a:latin typeface="Aparajita" panose="020B0604020202020204" pitchFamily="34" charset="0"/>
                <a:cs typeface="Aparajita" panose="020B0604020202020204" pitchFamily="34" charset="0"/>
              </a:rPr>
              <a:t>Result</a:t>
            </a:r>
            <a:r>
              <a:rPr lang="en-US" sz="2000" b="1" dirty="0" smtClean="0">
                <a:solidFill>
                  <a:schemeClr val="bg2">
                    <a:lumMod val="75000"/>
                  </a:schemeClr>
                </a:solidFill>
                <a:latin typeface="Aparajita" panose="020B0604020202020204" pitchFamily="34" charset="0"/>
                <a:cs typeface="Aparajita" panose="020B0604020202020204" pitchFamily="34" charset="0"/>
              </a:rPr>
              <a: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10" name="Rectangle 9"/>
          <p:cNvSpPr/>
          <p:nvPr/>
        </p:nvSpPr>
        <p:spPr>
          <a:xfrm>
            <a:off x="4587732" y="1406519"/>
            <a:ext cx="7985268" cy="515030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rot="17655536">
            <a:off x="8116124" y="3462609"/>
            <a:ext cx="1653017" cy="461665"/>
          </a:xfrm>
          <a:prstGeom prst="rect">
            <a:avLst/>
          </a:prstGeom>
          <a:noFill/>
        </p:spPr>
        <p:txBody>
          <a:bodyPr wrap="none" rtlCol="0">
            <a:spAutoFit/>
          </a:bodyPr>
          <a:lstStyle/>
          <a:p>
            <a:r>
              <a:rPr lang="en-US" sz="2400" b="1" dirty="0" smtClean="0">
                <a:latin typeface="Aparajita" panose="020B0604020202020204" pitchFamily="34" charset="0"/>
                <a:cs typeface="Aparajita" panose="020B0604020202020204" pitchFamily="34" charset="0"/>
              </a:rPr>
              <a:t>Tower Bridge</a:t>
            </a:r>
          </a:p>
        </p:txBody>
      </p:sp>
      <p:sp>
        <p:nvSpPr>
          <p:cNvPr id="56" name="TextBox 55"/>
          <p:cNvSpPr txBox="1"/>
          <p:nvPr/>
        </p:nvSpPr>
        <p:spPr>
          <a:xfrm rot="1104094">
            <a:off x="5935114" y="3374995"/>
            <a:ext cx="1404552" cy="461665"/>
          </a:xfrm>
          <a:prstGeom prst="rect">
            <a:avLst/>
          </a:prstGeom>
          <a:noFill/>
        </p:spPr>
        <p:txBody>
          <a:bodyPr wrap="none" rtlCol="0">
            <a:spAutoFit/>
          </a:bodyPr>
          <a:lstStyle/>
          <a:p>
            <a:r>
              <a:rPr lang="en-US" sz="2400" b="1" dirty="0" smtClean="0">
                <a:latin typeface="Aparajita" panose="020B0604020202020204" pitchFamily="34" charset="0"/>
                <a:cs typeface="Aparajita" panose="020B0604020202020204" pitchFamily="34" charset="0"/>
              </a:rPr>
              <a:t>River Bank</a:t>
            </a:r>
          </a:p>
        </p:txBody>
      </p:sp>
      <p:sp>
        <p:nvSpPr>
          <p:cNvPr id="30" name="Slide Number Placeholder 5"/>
          <p:cNvSpPr txBox="1">
            <a:spLocks/>
          </p:cNvSpPr>
          <p:nvPr/>
        </p:nvSpPr>
        <p:spPr>
          <a:xfrm>
            <a:off x="8680938" y="65137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22</a:t>
            </a:r>
          </a:p>
        </p:txBody>
      </p:sp>
      <p:sp>
        <p:nvSpPr>
          <p:cNvPr id="32" name="TextBox 31"/>
          <p:cNvSpPr txBox="1"/>
          <p:nvPr/>
        </p:nvSpPr>
        <p:spPr>
          <a:xfrm>
            <a:off x="38275" y="1652741"/>
            <a:ext cx="4278087" cy="492443"/>
          </a:xfrm>
          <a:prstGeom prst="rect">
            <a:avLst/>
          </a:prstGeom>
          <a:noFill/>
          <a:ln>
            <a:noFill/>
          </a:ln>
        </p:spPr>
        <p:txBody>
          <a:bodyPr wrap="square" rtlCol="0">
            <a:spAutoFit/>
          </a:bodyPr>
          <a:lstStyle/>
          <a:p>
            <a:pPr algn="ctr"/>
            <a:r>
              <a:rPr lang="en-US" sz="2600" b="1" dirty="0" err="1" smtClean="0">
                <a:solidFill>
                  <a:schemeClr val="tx1">
                    <a:lumMod val="85000"/>
                    <a:lumOff val="15000"/>
                  </a:schemeClr>
                </a:solidFill>
                <a:latin typeface="Aparajita" panose="020B0604020202020204" pitchFamily="34" charset="0"/>
                <a:cs typeface="Aparajita" panose="020B0604020202020204" pitchFamily="34" charset="0"/>
              </a:rPr>
              <a:t>Generalisation</a:t>
            </a:r>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 operators</a:t>
            </a:r>
            <a:endParaRPr lang="en-US" sz="2600" b="1" dirty="0">
              <a:solidFill>
                <a:schemeClr val="tx1">
                  <a:lumMod val="85000"/>
                  <a:lumOff val="15000"/>
                </a:schemeClr>
              </a:solidFill>
              <a:latin typeface="Aparajita" panose="020B0604020202020204" pitchFamily="34" charset="0"/>
              <a:cs typeface="Aparajita" panose="020B0604020202020204" pitchFamily="34" charset="0"/>
            </a:endParaRPr>
          </a:p>
        </p:txBody>
      </p:sp>
      <p:sp>
        <p:nvSpPr>
          <p:cNvPr id="57" name="Rounded Rectangle 56"/>
          <p:cNvSpPr/>
          <p:nvPr/>
        </p:nvSpPr>
        <p:spPr>
          <a:xfrm>
            <a:off x="110122" y="2918750"/>
            <a:ext cx="4206240" cy="1102463"/>
          </a:xfrm>
          <a:prstGeom prst="roundRect">
            <a:avLst>
              <a:gd name="adj" fmla="val 67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2"/>
            <a:r>
              <a:rPr lang="en-US" sz="2400" dirty="0" smtClean="0">
                <a:solidFill>
                  <a:schemeClr val="tx1"/>
                </a:solidFill>
                <a:latin typeface="Aparajita" panose="020B0604020202020204" pitchFamily="34" charset="0"/>
                <a:cs typeface="Aparajita" panose="020B0604020202020204" pitchFamily="34" charset="0"/>
              </a:rPr>
              <a:t>    particular </a:t>
            </a:r>
            <a:r>
              <a:rPr lang="en-US" sz="2400" dirty="0">
                <a:solidFill>
                  <a:schemeClr val="tx1"/>
                </a:solidFill>
                <a:latin typeface="Aparajita" panose="020B0604020202020204" pitchFamily="34" charset="0"/>
                <a:cs typeface="Aparajita" panose="020B0604020202020204" pitchFamily="34" charset="0"/>
              </a:rPr>
              <a:t>feature is made more visually prominent</a:t>
            </a:r>
            <a:endParaRPr lang="en-US" sz="2400" b="1" dirty="0">
              <a:solidFill>
                <a:schemeClr val="tx1"/>
              </a:solidFill>
              <a:latin typeface="Aparajita" panose="020B0604020202020204" pitchFamily="34" charset="0"/>
              <a:cs typeface="Aparajita" panose="020B0604020202020204" pitchFamily="34" charset="0"/>
            </a:endParaRPr>
          </a:p>
        </p:txBody>
      </p:sp>
      <p:sp>
        <p:nvSpPr>
          <p:cNvPr id="58" name="TextBox 57"/>
          <p:cNvSpPr txBox="1"/>
          <p:nvPr/>
        </p:nvSpPr>
        <p:spPr>
          <a:xfrm>
            <a:off x="-1285761" y="2522183"/>
            <a:ext cx="4563835" cy="492443"/>
          </a:xfrm>
          <a:prstGeom prst="rect">
            <a:avLst/>
          </a:prstGeom>
          <a:noFill/>
        </p:spPr>
        <p:txBody>
          <a:bodyPr wrap="square" rtlCol="0">
            <a:spAutoFit/>
          </a:bodyPr>
          <a:lstStyle/>
          <a:p>
            <a:pPr algn="ctr"/>
            <a:r>
              <a:rPr lang="en-US" sz="2600" b="1" dirty="0">
                <a:solidFill>
                  <a:schemeClr val="tx1">
                    <a:lumMod val="85000"/>
                    <a:lumOff val="15000"/>
                  </a:schemeClr>
                </a:solidFill>
                <a:latin typeface="Aparajita" panose="020B0604020202020204" pitchFamily="34" charset="0"/>
                <a:cs typeface="Aparajita" panose="020B0604020202020204" pitchFamily="34" charset="0"/>
              </a:rPr>
              <a:t>exaggeration</a:t>
            </a: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13" name="Rectangle 12"/>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4" name="TextBox 13"/>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5020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3" grpId="0"/>
      <p:bldP spid="5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92228" y="606173"/>
            <a:ext cx="7599771" cy="70789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Potential of platial information in the </a:t>
            </a:r>
            <a:r>
              <a:rPr lang="en-US" sz="3800" u="sng" dirty="0" err="1" smtClean="0">
                <a:solidFill>
                  <a:schemeClr val="tx1">
                    <a:lumMod val="95000"/>
                    <a:lumOff val="5000"/>
                  </a:schemeClr>
                </a:solidFill>
                <a:latin typeface="Aparajita" panose="020B0604020202020204" pitchFamily="34" charset="0"/>
                <a:cs typeface="Aparajita" panose="020B0604020202020204" pitchFamily="34" charset="0"/>
              </a:rPr>
              <a:t>generalisation</a:t>
            </a: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 process</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cxnSp>
        <p:nvCxnSpPr>
          <p:cNvPr id="8" name="Straight Connector 7"/>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u="sng" dirty="0">
                <a:solidFill>
                  <a:schemeClr val="bg2">
                    <a:lumMod val="50000"/>
                  </a:schemeClr>
                </a:solidFill>
                <a:latin typeface="Aparajita" panose="020B0604020202020204" pitchFamily="34" charset="0"/>
                <a:cs typeface="Aparajita" panose="020B0604020202020204" pitchFamily="34" charset="0"/>
              </a:rPr>
              <a:t>Result</a:t>
            </a:r>
            <a:r>
              <a:rPr lang="en-US" sz="2000" b="1" dirty="0" smtClean="0">
                <a:solidFill>
                  <a:schemeClr val="bg2">
                    <a:lumMod val="75000"/>
                  </a:schemeClr>
                </a:solidFill>
                <a:latin typeface="Aparajita" panose="020B0604020202020204" pitchFamily="34" charset="0"/>
                <a:cs typeface="Aparajita" panose="020B0604020202020204" pitchFamily="34" charset="0"/>
              </a:rPr>
              <a: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10" name="Rectangle 9"/>
          <p:cNvSpPr/>
          <p:nvPr/>
        </p:nvSpPr>
        <p:spPr>
          <a:xfrm>
            <a:off x="4587732" y="1406519"/>
            <a:ext cx="7985268" cy="515030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p:cNvSpPr txBox="1"/>
          <p:nvPr/>
        </p:nvSpPr>
        <p:spPr>
          <a:xfrm>
            <a:off x="8179550" y="4907613"/>
            <a:ext cx="1582484" cy="461665"/>
          </a:xfrm>
          <a:prstGeom prst="rect">
            <a:avLst/>
          </a:prstGeom>
          <a:noFill/>
        </p:spPr>
        <p:txBody>
          <a:bodyPr wrap="none" rtlCol="0">
            <a:spAutoFit/>
          </a:bodyPr>
          <a:lstStyle/>
          <a:p>
            <a:r>
              <a:rPr lang="en-US" sz="2400" b="1" dirty="0" smtClean="0">
                <a:latin typeface="Aparajita" panose="020B0604020202020204" pitchFamily="34" charset="0"/>
                <a:cs typeface="Aparajita" panose="020B0604020202020204" pitchFamily="34" charset="0"/>
              </a:rPr>
              <a:t>Tate Modern</a:t>
            </a:r>
          </a:p>
        </p:txBody>
      </p:sp>
      <p:sp>
        <p:nvSpPr>
          <p:cNvPr id="89" name="TextBox 88"/>
          <p:cNvSpPr txBox="1"/>
          <p:nvPr/>
        </p:nvSpPr>
        <p:spPr>
          <a:xfrm>
            <a:off x="7551979" y="3376073"/>
            <a:ext cx="2210055" cy="830997"/>
          </a:xfrm>
          <a:prstGeom prst="rect">
            <a:avLst/>
          </a:prstGeom>
          <a:noFill/>
        </p:spPr>
        <p:txBody>
          <a:bodyPr wrap="square" rtlCol="0">
            <a:spAutoFit/>
          </a:bodyPr>
          <a:lstStyle/>
          <a:p>
            <a:r>
              <a:rPr lang="en-US" sz="2400" b="1" dirty="0" smtClean="0">
                <a:latin typeface="Aparajita" panose="020B0604020202020204" pitchFamily="34" charset="0"/>
                <a:cs typeface="Aparajita" panose="020B0604020202020204" pitchFamily="34" charset="0"/>
              </a:rPr>
              <a:t>enlarged</a:t>
            </a:r>
          </a:p>
          <a:p>
            <a:r>
              <a:rPr lang="en-US" sz="2400" b="1" dirty="0" smtClean="0">
                <a:latin typeface="Aparajita" panose="020B0604020202020204" pitchFamily="34" charset="0"/>
                <a:cs typeface="Aparajita" panose="020B0604020202020204" pitchFamily="34" charset="0"/>
              </a:rPr>
              <a:t> Tate Modern </a:t>
            </a:r>
          </a:p>
        </p:txBody>
      </p:sp>
      <p:sp>
        <p:nvSpPr>
          <p:cNvPr id="30" name="Slide Number Placeholder 5"/>
          <p:cNvSpPr txBox="1">
            <a:spLocks/>
          </p:cNvSpPr>
          <p:nvPr/>
        </p:nvSpPr>
        <p:spPr>
          <a:xfrm>
            <a:off x="8680938" y="65137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23</a:t>
            </a:r>
            <a:endParaRPr lang="en-US" sz="2000" dirty="0">
              <a:latin typeface="Aparajita" panose="020B0604020202020204" pitchFamily="34" charset="0"/>
              <a:cs typeface="Aparajita" panose="020B0604020202020204" pitchFamily="34" charset="0"/>
            </a:endParaRPr>
          </a:p>
        </p:txBody>
      </p:sp>
      <p:sp>
        <p:nvSpPr>
          <p:cNvPr id="31" name="TextBox 30"/>
          <p:cNvSpPr txBox="1"/>
          <p:nvPr/>
        </p:nvSpPr>
        <p:spPr>
          <a:xfrm>
            <a:off x="38275" y="1652741"/>
            <a:ext cx="4278087" cy="492443"/>
          </a:xfrm>
          <a:prstGeom prst="rect">
            <a:avLst/>
          </a:prstGeom>
          <a:noFill/>
          <a:ln>
            <a:noFill/>
          </a:ln>
        </p:spPr>
        <p:txBody>
          <a:bodyPr wrap="square" rtlCol="0">
            <a:spAutoFit/>
          </a:bodyPr>
          <a:lstStyle/>
          <a:p>
            <a:pPr algn="ctr"/>
            <a:r>
              <a:rPr lang="en-US" sz="2600" b="1" dirty="0" err="1" smtClean="0">
                <a:solidFill>
                  <a:schemeClr val="tx1">
                    <a:lumMod val="85000"/>
                    <a:lumOff val="15000"/>
                  </a:schemeClr>
                </a:solidFill>
                <a:latin typeface="Aparajita" panose="020B0604020202020204" pitchFamily="34" charset="0"/>
                <a:cs typeface="Aparajita" panose="020B0604020202020204" pitchFamily="34" charset="0"/>
              </a:rPr>
              <a:t>Generalisation</a:t>
            </a:r>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 operators</a:t>
            </a:r>
            <a:endParaRPr lang="en-US" sz="2600" b="1" dirty="0">
              <a:solidFill>
                <a:schemeClr val="tx1">
                  <a:lumMod val="85000"/>
                  <a:lumOff val="15000"/>
                </a:schemeClr>
              </a:solidFill>
              <a:latin typeface="Aparajita" panose="020B0604020202020204" pitchFamily="34" charset="0"/>
              <a:cs typeface="Aparajita" panose="020B0604020202020204" pitchFamily="34" charset="0"/>
            </a:endParaRPr>
          </a:p>
        </p:txBody>
      </p:sp>
      <p:sp>
        <p:nvSpPr>
          <p:cNvPr id="32" name="Rounded Rectangle 31"/>
          <p:cNvSpPr/>
          <p:nvPr/>
        </p:nvSpPr>
        <p:spPr>
          <a:xfrm>
            <a:off x="110122" y="2759726"/>
            <a:ext cx="4206240" cy="1102463"/>
          </a:xfrm>
          <a:prstGeom prst="roundRect">
            <a:avLst>
              <a:gd name="adj" fmla="val 67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562"/>
            <a:r>
              <a:rPr lang="en-US" sz="2400" dirty="0" smtClean="0">
                <a:solidFill>
                  <a:schemeClr val="tx1"/>
                </a:solidFill>
                <a:latin typeface="Aparajita" panose="020B0604020202020204" pitchFamily="34" charset="0"/>
                <a:cs typeface="Aparajita" panose="020B0604020202020204" pitchFamily="34" charset="0"/>
              </a:rPr>
              <a:t>     scaling </a:t>
            </a:r>
            <a:r>
              <a:rPr lang="en-US" sz="2400" dirty="0">
                <a:solidFill>
                  <a:schemeClr val="tx1"/>
                </a:solidFill>
                <a:latin typeface="Aparajita" panose="020B0604020202020204" pitchFamily="34" charset="0"/>
                <a:cs typeface="Aparajita" panose="020B0604020202020204" pitchFamily="34" charset="0"/>
              </a:rPr>
              <a:t>the particular geometry</a:t>
            </a:r>
            <a:endParaRPr lang="en-US" sz="2200" b="1" dirty="0">
              <a:solidFill>
                <a:schemeClr val="tx1"/>
              </a:solidFill>
              <a:latin typeface="Aparajita" panose="020B0604020202020204" pitchFamily="34" charset="0"/>
              <a:cs typeface="Aparajita" panose="020B0604020202020204" pitchFamily="34" charset="0"/>
            </a:endParaRPr>
          </a:p>
        </p:txBody>
      </p:sp>
      <p:sp>
        <p:nvSpPr>
          <p:cNvPr id="33" name="TextBox 32"/>
          <p:cNvSpPr txBox="1"/>
          <p:nvPr/>
        </p:nvSpPr>
        <p:spPr>
          <a:xfrm>
            <a:off x="-1285761" y="2522183"/>
            <a:ext cx="4563835" cy="492443"/>
          </a:xfrm>
          <a:prstGeom prst="rect">
            <a:avLst/>
          </a:prstGeom>
          <a:noFill/>
        </p:spPr>
        <p:txBody>
          <a:bodyPr wrap="square" rtlCol="0">
            <a:spAutoFit/>
          </a:bodyPr>
          <a:lstStyle/>
          <a:p>
            <a:pPr algn="ctr"/>
            <a:r>
              <a:rPr lang="en-US" sz="2600" b="1" dirty="0" smtClean="0">
                <a:solidFill>
                  <a:schemeClr val="tx1">
                    <a:lumMod val="85000"/>
                    <a:lumOff val="15000"/>
                  </a:schemeClr>
                </a:solidFill>
                <a:latin typeface="Aparajita" panose="020B0604020202020204" pitchFamily="34" charset="0"/>
                <a:cs typeface="Aparajita" panose="020B0604020202020204" pitchFamily="34" charset="0"/>
              </a:rPr>
              <a:t>enlargement</a:t>
            </a:r>
            <a:endParaRPr lang="en-US" sz="2600" b="1" dirty="0">
              <a:solidFill>
                <a:schemeClr val="tx1">
                  <a:lumMod val="85000"/>
                  <a:lumOff val="15000"/>
                </a:schemeClr>
              </a:solidFill>
              <a:latin typeface="Aparajita" panose="020B0604020202020204" pitchFamily="34" charset="0"/>
              <a:cs typeface="Aparajita" panose="020B0604020202020204" pitchFamily="34" charset="0"/>
            </a:endParaRP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03310"/>
            <a:ext cx="334231" cy="362626"/>
          </a:xfrm>
          <a:prstGeom prst="rect">
            <a:avLst/>
          </a:prstGeom>
        </p:spPr>
      </p:pic>
      <p:sp>
        <p:nvSpPr>
          <p:cNvPr id="13" name="Rectangle 12"/>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4" name="TextBox 13"/>
          <p:cNvSpPr txBox="1"/>
          <p:nvPr/>
        </p:nvSpPr>
        <p:spPr>
          <a:xfrm>
            <a:off x="450185" y="653031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5287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fade">
                                      <p:cBhvr>
                                        <p:cTn id="1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8" grpId="0"/>
      <p:bldP spid="8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Result</a:t>
            </a:r>
            <a:r>
              <a:rPr lang="en-US" sz="2000" b="1" dirty="0" smtClean="0">
                <a:solidFill>
                  <a:schemeClr val="bg2">
                    <a:lumMod val="75000"/>
                  </a:schemeClr>
                </a:solidFill>
                <a:latin typeface="Aparajita" panose="020B0604020202020204" pitchFamily="34" charset="0"/>
                <a:cs typeface="Aparajita" panose="020B0604020202020204" pitchFamily="34" charset="0"/>
              </a:rPr>
              <a:t> | </a:t>
            </a:r>
            <a:r>
              <a:rPr lang="en-US" sz="2000" b="1" u="sng" dirty="0">
                <a:solidFill>
                  <a:schemeClr val="bg2">
                    <a:lumMod val="50000"/>
                  </a:schemeClr>
                </a:solidFill>
                <a:latin typeface="Aparajita" panose="020B0604020202020204" pitchFamily="34" charset="0"/>
                <a:cs typeface="Aparajita" panose="020B0604020202020204" pitchFamily="34" charset="0"/>
              </a:rPr>
              <a:t>Conclusion &amp; Future Work</a:t>
            </a:r>
            <a:endParaRPr lang="de-CH" sz="2000" b="1" u="sng" dirty="0">
              <a:solidFill>
                <a:schemeClr val="bg2">
                  <a:lumMod val="50000"/>
                </a:schemeClr>
              </a:solidFill>
              <a:latin typeface="Aparajita" panose="020B0604020202020204" pitchFamily="34" charset="0"/>
              <a:cs typeface="Aparajita" panose="020B0604020202020204" pitchFamily="34" charset="0"/>
            </a:endParaRPr>
          </a:p>
        </p:txBody>
      </p:sp>
      <p:sp>
        <p:nvSpPr>
          <p:cNvPr id="30" name="Content Placeholder 2"/>
          <p:cNvSpPr txBox="1">
            <a:spLocks/>
          </p:cNvSpPr>
          <p:nvPr/>
        </p:nvSpPr>
        <p:spPr>
          <a:xfrm>
            <a:off x="906863" y="1979725"/>
            <a:ext cx="10880364" cy="5397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smtClean="0">
                <a:latin typeface="Aparajita" panose="020B0604020202020204" pitchFamily="34" charset="0"/>
                <a:cs typeface="Aparajita" panose="020B0604020202020204" pitchFamily="34" charset="0"/>
              </a:rPr>
              <a:t>Challenge:</a:t>
            </a:r>
          </a:p>
          <a:p>
            <a:pPr marL="0" indent="0">
              <a:buNone/>
            </a:pPr>
            <a:r>
              <a:rPr lang="en-US" sz="3600" dirty="0" smtClean="0">
                <a:latin typeface="Aparajita" panose="020B0604020202020204" pitchFamily="34" charset="0"/>
                <a:cs typeface="Aparajita" panose="020B0604020202020204" pitchFamily="34" charset="0"/>
              </a:rPr>
              <a:t>Integrating generalization operators in a holistic generalization process to have a true place-based map</a:t>
            </a:r>
          </a:p>
        </p:txBody>
      </p:sp>
      <p:pic>
        <p:nvPicPr>
          <p:cNvPr id="31" name="Picture 30"/>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32" name="Rectangle 31"/>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33" name="TextBox 32"/>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34"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24</a:t>
            </a:r>
            <a:endParaRPr lang="en-US" sz="2000"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3450574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Result</a:t>
            </a:r>
            <a:r>
              <a:rPr lang="en-US" sz="2000" b="1" dirty="0" smtClean="0">
                <a:solidFill>
                  <a:schemeClr val="bg2">
                    <a:lumMod val="75000"/>
                  </a:schemeClr>
                </a:solidFill>
                <a:latin typeface="Aparajita" panose="020B0604020202020204" pitchFamily="34" charset="0"/>
                <a:cs typeface="Aparajita" panose="020B0604020202020204" pitchFamily="34" charset="0"/>
              </a:rPr>
              <a:t> | </a:t>
            </a:r>
            <a:r>
              <a:rPr lang="en-US" sz="2000" b="1" u="sng" dirty="0">
                <a:solidFill>
                  <a:schemeClr val="bg2">
                    <a:lumMod val="50000"/>
                  </a:schemeClr>
                </a:solidFill>
                <a:latin typeface="Aparajita" panose="020B0604020202020204" pitchFamily="34" charset="0"/>
                <a:cs typeface="Aparajita" panose="020B0604020202020204" pitchFamily="34" charset="0"/>
              </a:rPr>
              <a:t>Conclusion &amp; Future Work</a:t>
            </a:r>
            <a:endParaRPr lang="de-CH" sz="2000" b="1" u="sng" dirty="0">
              <a:solidFill>
                <a:schemeClr val="bg2">
                  <a:lumMod val="50000"/>
                </a:schemeClr>
              </a:solidFill>
              <a:latin typeface="Aparajita" panose="020B0604020202020204" pitchFamily="34" charset="0"/>
              <a:cs typeface="Aparajita" panose="020B0604020202020204" pitchFamily="34" charset="0"/>
            </a:endParaRPr>
          </a:p>
        </p:txBody>
      </p:sp>
      <p:sp>
        <p:nvSpPr>
          <p:cNvPr id="30" name="Content Placeholder 2"/>
          <p:cNvSpPr txBox="1">
            <a:spLocks/>
          </p:cNvSpPr>
          <p:nvPr/>
        </p:nvSpPr>
        <p:spPr>
          <a:xfrm>
            <a:off x="1381373" y="2220356"/>
            <a:ext cx="10880364" cy="5397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i="1" dirty="0">
              <a:latin typeface="Aparajita" panose="020B0604020202020204" pitchFamily="34" charset="0"/>
              <a:cs typeface="Aparajita" panose="020B0604020202020204" pitchFamily="34" charset="0"/>
            </a:endParaRPr>
          </a:p>
          <a:p>
            <a:pPr marL="0" indent="0">
              <a:buNone/>
            </a:pPr>
            <a:r>
              <a:rPr lang="en-US" sz="3200" dirty="0" smtClean="0">
                <a:latin typeface="Aparajita" panose="020B0604020202020204" pitchFamily="34" charset="0"/>
                <a:cs typeface="Aparajita" panose="020B0604020202020204" pitchFamily="34" charset="0"/>
              </a:rPr>
              <a:t>popularity of places</a:t>
            </a:r>
          </a:p>
          <a:p>
            <a:pPr marL="0" indent="0">
              <a:buNone/>
            </a:pPr>
            <a:r>
              <a:rPr lang="en-US" sz="3200" dirty="0" smtClean="0">
                <a:latin typeface="Aparajita" panose="020B0604020202020204" pitchFamily="34" charset="0"/>
                <a:cs typeface="Aparajita" panose="020B0604020202020204" pitchFamily="34" charset="0"/>
              </a:rPr>
              <a:t>popular place descriptions using representative tags</a:t>
            </a:r>
          </a:p>
          <a:p>
            <a:pPr marL="0" indent="0">
              <a:buNone/>
            </a:pPr>
            <a:r>
              <a:rPr lang="en-US" sz="3200" dirty="0">
                <a:latin typeface="Aparajita" panose="020B0604020202020204" pitchFamily="34" charset="0"/>
                <a:cs typeface="Aparajita" panose="020B0604020202020204" pitchFamily="34" charset="0"/>
              </a:rPr>
              <a:t>b</a:t>
            </a:r>
            <a:r>
              <a:rPr lang="en-US" sz="3200" dirty="0" smtClean="0">
                <a:latin typeface="Aparajita" panose="020B0604020202020204" pitchFamily="34" charset="0"/>
                <a:cs typeface="Aparajita" panose="020B0604020202020204" pitchFamily="34" charset="0"/>
              </a:rPr>
              <a:t>ias free descriptive tags</a:t>
            </a:r>
          </a:p>
        </p:txBody>
      </p:sp>
      <p:pic>
        <p:nvPicPr>
          <p:cNvPr id="31" name="Picture 30"/>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32" name="Rectangle 31"/>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33" name="TextBox 32"/>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34"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25</a:t>
            </a:r>
            <a:endParaRPr lang="en-US" sz="2000" dirty="0">
              <a:latin typeface="Aparajita" panose="020B0604020202020204" pitchFamily="34" charset="0"/>
              <a:cs typeface="Aparajita" panose="020B0604020202020204" pitchFamily="34" charset="0"/>
            </a:endParaRPr>
          </a:p>
        </p:txBody>
      </p:sp>
      <p:sp>
        <p:nvSpPr>
          <p:cNvPr id="35" name="Title 1"/>
          <p:cNvSpPr txBox="1">
            <a:spLocks/>
          </p:cNvSpPr>
          <p:nvPr/>
        </p:nvSpPr>
        <p:spPr>
          <a:xfrm>
            <a:off x="1106134" y="916053"/>
            <a:ext cx="10850640" cy="17253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parajita" panose="020B0604020202020204" pitchFamily="34" charset="0"/>
                <a:cs typeface="Aparajita" panose="020B0604020202020204" pitchFamily="34" charset="0"/>
              </a:rPr>
              <a:t>Potential of Linking VGI data in driving </a:t>
            </a:r>
            <a:r>
              <a:rPr lang="en-US" sz="4000" dirty="0" err="1" smtClean="0">
                <a:latin typeface="Aparajita" panose="020B0604020202020204" pitchFamily="34" charset="0"/>
                <a:cs typeface="Aparajita" panose="020B0604020202020204" pitchFamily="34" charset="0"/>
              </a:rPr>
              <a:t>generalisation</a:t>
            </a:r>
            <a:r>
              <a:rPr lang="en-US" sz="4000" dirty="0" smtClean="0">
                <a:latin typeface="Aparajita" panose="020B0604020202020204" pitchFamily="34" charset="0"/>
                <a:cs typeface="Aparajita" panose="020B0604020202020204" pitchFamily="34" charset="0"/>
              </a:rPr>
              <a:t> </a:t>
            </a:r>
            <a:r>
              <a:rPr lang="en-US" sz="4000" dirty="0">
                <a:latin typeface="Aparajita" panose="020B0604020202020204" pitchFamily="34" charset="0"/>
                <a:cs typeface="Aparajita" panose="020B0604020202020204" pitchFamily="34" charset="0"/>
              </a:rPr>
              <a:t>operators to focus on both geometric and semantic information</a:t>
            </a:r>
          </a:p>
        </p:txBody>
      </p:sp>
    </p:spTree>
    <p:extLst>
      <p:ext uri="{BB962C8B-B14F-4D97-AF65-F5344CB8AC3E}">
        <p14:creationId xmlns:p14="http://schemas.microsoft.com/office/powerpoint/2010/main" val="17888114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State of the art | Research Questions |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u="sng" dirty="0">
                <a:solidFill>
                  <a:schemeClr val="bg2">
                    <a:lumMod val="50000"/>
                  </a:schemeClr>
                </a:solidFill>
                <a:latin typeface="Aparajita" panose="020B0604020202020204" pitchFamily="34" charset="0"/>
                <a:cs typeface="Aparajita" panose="020B0604020202020204" pitchFamily="34" charset="0"/>
              </a:rPr>
              <a:t>Result</a:t>
            </a:r>
            <a:r>
              <a:rPr lang="en-US" sz="2000" b="1" dirty="0" smtClean="0">
                <a:solidFill>
                  <a:schemeClr val="bg2">
                    <a:lumMod val="75000"/>
                  </a:schemeClr>
                </a:solidFill>
                <a:latin typeface="Aparajita" panose="020B0604020202020204" pitchFamily="34" charset="0"/>
                <a:cs typeface="Aparajita" panose="020B0604020202020204" pitchFamily="34" charset="0"/>
              </a:rPr>
              <a: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30" name="Content Placeholder 2"/>
          <p:cNvSpPr txBox="1">
            <a:spLocks/>
          </p:cNvSpPr>
          <p:nvPr/>
        </p:nvSpPr>
        <p:spPr>
          <a:xfrm>
            <a:off x="1381373" y="2220356"/>
            <a:ext cx="10880364" cy="5397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i="1" dirty="0">
              <a:latin typeface="Aparajita" panose="020B0604020202020204" pitchFamily="34" charset="0"/>
              <a:cs typeface="Aparajita" panose="020B0604020202020204" pitchFamily="34" charset="0"/>
            </a:endParaRPr>
          </a:p>
          <a:p>
            <a:pPr marL="0" indent="0">
              <a:buNone/>
            </a:pPr>
            <a:r>
              <a:rPr lang="en-US" sz="3200" dirty="0" smtClean="0">
                <a:latin typeface="Aparajita" panose="020B0604020202020204" pitchFamily="34" charset="0"/>
                <a:cs typeface="Aparajita" panose="020B0604020202020204" pitchFamily="34" charset="0"/>
              </a:rPr>
              <a:t>identifying different aspects of place </a:t>
            </a:r>
          </a:p>
          <a:p>
            <a:pPr marL="0" indent="0">
              <a:buNone/>
            </a:pPr>
            <a:r>
              <a:rPr lang="en-US" sz="3200" dirty="0" smtClean="0">
                <a:latin typeface="Aparajita" panose="020B0604020202020204" pitchFamily="34" charset="0"/>
                <a:cs typeface="Aparajita" panose="020B0604020202020204" pitchFamily="34" charset="0"/>
              </a:rPr>
              <a:t>structuring platial information to inform map </a:t>
            </a:r>
            <a:r>
              <a:rPr lang="en-US" sz="3200" dirty="0" err="1" smtClean="0">
                <a:latin typeface="Aparajita" panose="020B0604020202020204" pitchFamily="34" charset="0"/>
                <a:cs typeface="Aparajita" panose="020B0604020202020204" pitchFamily="34" charset="0"/>
              </a:rPr>
              <a:t>generalisation</a:t>
            </a:r>
            <a:r>
              <a:rPr lang="en-US" sz="3200" dirty="0" smtClean="0">
                <a:latin typeface="Aparajita" panose="020B0604020202020204" pitchFamily="34" charset="0"/>
                <a:cs typeface="Aparajita" panose="020B0604020202020204" pitchFamily="34" charset="0"/>
              </a:rPr>
              <a:t> operators</a:t>
            </a:r>
          </a:p>
        </p:txBody>
      </p:sp>
      <p:pic>
        <p:nvPicPr>
          <p:cNvPr id="31" name="Picture 30"/>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32" name="Rectangle 31"/>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33" name="TextBox 32"/>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34"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26</a:t>
            </a:r>
            <a:endParaRPr lang="en-US" sz="2000" dirty="0">
              <a:latin typeface="Aparajita" panose="020B0604020202020204" pitchFamily="34" charset="0"/>
              <a:cs typeface="Aparajita" panose="020B0604020202020204" pitchFamily="34" charset="0"/>
            </a:endParaRPr>
          </a:p>
        </p:txBody>
      </p:sp>
      <p:sp>
        <p:nvSpPr>
          <p:cNvPr id="35" name="Title 1"/>
          <p:cNvSpPr txBox="1">
            <a:spLocks/>
          </p:cNvSpPr>
          <p:nvPr/>
        </p:nvSpPr>
        <p:spPr>
          <a:xfrm>
            <a:off x="1106134" y="916053"/>
            <a:ext cx="10247666" cy="17253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i="1" dirty="0" smtClean="0">
                <a:latin typeface="Aparajita" panose="020B0604020202020204" pitchFamily="34" charset="0"/>
                <a:cs typeface="Aparajita" panose="020B0604020202020204" pitchFamily="34" charset="0"/>
              </a:rPr>
              <a:t>Future work</a:t>
            </a:r>
            <a:endParaRPr lang="en-US" sz="4000" b="1" i="1"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21972435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257476"/>
            <a:ext cx="10515600" cy="1325563"/>
          </a:xfrm>
        </p:spPr>
        <p:txBody>
          <a:bodyPr/>
          <a:lstStyle/>
          <a:p>
            <a:pPr algn="ctr"/>
            <a:r>
              <a:rPr lang="en-US" dirty="0" smtClean="0"/>
              <a:t>Thank you for your attention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775" y="1583039"/>
            <a:ext cx="8680450" cy="4987452"/>
          </a:xfrm>
          <a:prstGeom prst="rect">
            <a:avLst/>
          </a:prstGeom>
        </p:spPr>
      </p:pic>
    </p:spTree>
    <p:extLst>
      <p:ext uri="{BB962C8B-B14F-4D97-AF65-F5344CB8AC3E}">
        <p14:creationId xmlns:p14="http://schemas.microsoft.com/office/powerpoint/2010/main" val="1937182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6128" y="3036585"/>
            <a:ext cx="7999744" cy="1477328"/>
          </a:xfrm>
          <a:prstGeom prst="rect">
            <a:avLst/>
          </a:prstGeom>
        </p:spPr>
        <p:txBody>
          <a:bodyPr wrap="square">
            <a:spAutoFit/>
          </a:bodyPr>
          <a:lstStyle/>
          <a:p>
            <a:pPr algn="ctr"/>
            <a:r>
              <a:rPr lang="en-US" sz="45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What can we extract from VGI data sources?</a:t>
            </a:r>
            <a:endParaRPr lang="en-US" sz="45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3464434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606173"/>
            <a:ext cx="12192000" cy="707895"/>
          </a:xfrm>
        </p:spPr>
        <p:txBody>
          <a:bodyPr>
            <a:normAutofit/>
          </a:bodyPr>
          <a:lstStyle/>
          <a:p>
            <a:pPr algn="ct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Richness of VGI data sources </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cxnSp>
        <p:nvCxnSpPr>
          <p:cNvPr id="6" name="Straight Connector 5"/>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u="sng" dirty="0">
                <a:solidFill>
                  <a:schemeClr val="bg2">
                    <a:lumMod val="50000"/>
                  </a:schemeClr>
                </a:solidFill>
                <a:latin typeface="Aparajita" panose="020B0604020202020204" pitchFamily="34" charset="0"/>
                <a:cs typeface="Aparajita" panose="020B0604020202020204" pitchFamily="34" charset="0"/>
              </a:rPr>
              <a:t>State of the art </a:t>
            </a:r>
            <a:r>
              <a:rPr lang="en-US" sz="2000" b="1" dirty="0" smtClean="0">
                <a:solidFill>
                  <a:schemeClr val="bg2">
                    <a:lumMod val="75000"/>
                  </a:schemeClr>
                </a:solidFill>
                <a:latin typeface="Aparajita" panose="020B0604020202020204" pitchFamily="34" charset="0"/>
                <a:cs typeface="Aparajita" panose="020B0604020202020204" pitchFamily="34" charset="0"/>
              </a:rPr>
              <a:t>| Research Questions |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pic>
        <p:nvPicPr>
          <p:cNvPr id="11" name="Picture 10"/>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12" name="Rectangle 11"/>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13" name="TextBox 12"/>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4"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3</a:t>
            </a:r>
            <a:endParaRPr lang="en-US" sz="2000" dirty="0">
              <a:latin typeface="Aparajita" panose="020B0604020202020204" pitchFamily="34" charset="0"/>
              <a:cs typeface="Aparajita" panose="020B0604020202020204" pitchFamily="34" charset="0"/>
            </a:endParaRPr>
          </a:p>
        </p:txBody>
      </p:sp>
      <p:pic>
        <p:nvPicPr>
          <p:cNvPr id="2" name="Picture 1"/>
          <p:cNvPicPr>
            <a:picLocks noChangeAspect="1"/>
          </p:cNvPicPr>
          <p:nvPr/>
        </p:nvPicPr>
        <p:blipFill>
          <a:blip r:embed="rId4"/>
          <a:stretch>
            <a:fillRect/>
          </a:stretch>
        </p:blipFill>
        <p:spPr>
          <a:xfrm>
            <a:off x="7814860" y="2339079"/>
            <a:ext cx="2625923" cy="3444478"/>
          </a:xfrm>
          <a:prstGeom prst="rect">
            <a:avLst/>
          </a:prstGeom>
        </p:spPr>
      </p:pic>
      <p:pic>
        <p:nvPicPr>
          <p:cNvPr id="8" name="Picture 7"/>
          <p:cNvPicPr>
            <a:picLocks noChangeAspect="1"/>
          </p:cNvPicPr>
          <p:nvPr/>
        </p:nvPicPr>
        <p:blipFill>
          <a:blip r:embed="rId5"/>
          <a:stretch>
            <a:fillRect/>
          </a:stretch>
        </p:blipFill>
        <p:spPr>
          <a:xfrm>
            <a:off x="6993399" y="2337078"/>
            <a:ext cx="5094730" cy="3292590"/>
          </a:xfrm>
          <a:prstGeom prst="rect">
            <a:avLst/>
          </a:prstGeom>
        </p:spPr>
      </p:pic>
      <p:pic>
        <p:nvPicPr>
          <p:cNvPr id="9" name="Picture 8"/>
          <p:cNvPicPr>
            <a:picLocks noChangeAspect="1"/>
          </p:cNvPicPr>
          <p:nvPr/>
        </p:nvPicPr>
        <p:blipFill>
          <a:blip r:embed="rId6"/>
          <a:stretch>
            <a:fillRect/>
          </a:stretch>
        </p:blipFill>
        <p:spPr>
          <a:xfrm>
            <a:off x="7814860" y="2281673"/>
            <a:ext cx="4114800" cy="4010025"/>
          </a:xfrm>
          <a:prstGeom prst="rect">
            <a:avLst/>
          </a:prstGeom>
        </p:spPr>
      </p:pic>
      <p:sp>
        <p:nvSpPr>
          <p:cNvPr id="3" name="Content Placeholder 2"/>
          <p:cNvSpPr>
            <a:spLocks noGrp="1"/>
          </p:cNvSpPr>
          <p:nvPr>
            <p:ph idx="1"/>
          </p:nvPr>
        </p:nvSpPr>
        <p:spPr>
          <a:xfrm>
            <a:off x="682188" y="1720540"/>
            <a:ext cx="10515600" cy="4694283"/>
          </a:xfrm>
        </p:spPr>
        <p:txBody>
          <a:bodyPr>
            <a:normAutofit/>
          </a:bodyPr>
          <a:lstStyle/>
          <a:p>
            <a:pPr marL="0" indent="0">
              <a:lnSpc>
                <a:spcPct val="150000"/>
              </a:lnSpc>
              <a:buNone/>
            </a:pPr>
            <a:r>
              <a:rPr lang="en-GB" sz="3200" dirty="0">
                <a:latin typeface="Aparajita" panose="020B0604020202020204" pitchFamily="34" charset="0"/>
                <a:ea typeface="Times New Roman" panose="02020603050405020304" pitchFamily="18" charset="0"/>
                <a:cs typeface="Aparajita" panose="020B0604020202020204" pitchFamily="34" charset="0"/>
              </a:rPr>
              <a:t>Where </a:t>
            </a:r>
            <a:r>
              <a:rPr lang="en-GB" sz="3200" dirty="0" smtClean="0">
                <a:latin typeface="Aparajita" panose="020B0604020202020204" pitchFamily="34" charset="0"/>
                <a:ea typeface="Times New Roman" panose="02020603050405020304" pitchFamily="18" charset="0"/>
                <a:cs typeface="Aparajita" panose="020B0604020202020204" pitchFamily="34" charset="0"/>
              </a:rPr>
              <a:t>are </a:t>
            </a:r>
            <a:r>
              <a:rPr lang="en-GB" sz="3200" dirty="0">
                <a:latin typeface="Aparajita" panose="020B0604020202020204" pitchFamily="34" charset="0"/>
                <a:ea typeface="Times New Roman" panose="02020603050405020304" pitchFamily="18" charset="0"/>
                <a:cs typeface="Aparajita" panose="020B0604020202020204" pitchFamily="34" charset="0"/>
              </a:rPr>
              <a:t>the top photographed landmarks?</a:t>
            </a:r>
            <a:r>
              <a:rPr lang="en-GB" sz="1800" dirty="0">
                <a:latin typeface="Aparajita" panose="020B0604020202020204" pitchFamily="34" charset="0"/>
                <a:ea typeface="Times New Roman" panose="02020603050405020304" pitchFamily="18" charset="0"/>
                <a:cs typeface="Aparajita" panose="020B0604020202020204" pitchFamily="34" charset="0"/>
              </a:rPr>
              <a:t>(Crandall &amp; </a:t>
            </a:r>
            <a:r>
              <a:rPr lang="en-GB" sz="1800" dirty="0" err="1">
                <a:latin typeface="Aparajita" panose="020B0604020202020204" pitchFamily="34" charset="0"/>
                <a:ea typeface="Times New Roman" panose="02020603050405020304" pitchFamily="18" charset="0"/>
                <a:cs typeface="Aparajita" panose="020B0604020202020204" pitchFamily="34" charset="0"/>
              </a:rPr>
              <a:t>Backstorm</a:t>
            </a:r>
            <a:r>
              <a:rPr lang="en-GB" sz="1800" dirty="0">
                <a:latin typeface="Aparajita" panose="020B0604020202020204" pitchFamily="34" charset="0"/>
                <a:ea typeface="Times New Roman" panose="02020603050405020304" pitchFamily="18" charset="0"/>
                <a:cs typeface="Aparajita" panose="020B0604020202020204" pitchFamily="34" charset="0"/>
              </a:rPr>
              <a:t>, </a:t>
            </a:r>
            <a:r>
              <a:rPr lang="en-GB" sz="1800" dirty="0" smtClean="0">
                <a:latin typeface="Aparajita" panose="020B0604020202020204" pitchFamily="34" charset="0"/>
                <a:ea typeface="Times New Roman" panose="02020603050405020304" pitchFamily="18" charset="0"/>
                <a:cs typeface="Aparajita" panose="020B0604020202020204" pitchFamily="34" charset="0"/>
              </a:rPr>
              <a:t>2009)</a:t>
            </a:r>
            <a:endParaRPr lang="en-US" sz="1800" dirty="0" smtClean="0">
              <a:latin typeface="Aparajita" panose="020B0604020202020204" pitchFamily="34" charset="0"/>
              <a:ea typeface="Times New Roman" panose="02020603050405020304" pitchFamily="18" charset="0"/>
              <a:cs typeface="Aparajita" panose="020B0604020202020204" pitchFamily="34" charset="0"/>
            </a:endParaRPr>
          </a:p>
          <a:p>
            <a:pPr marL="0" indent="0">
              <a:lnSpc>
                <a:spcPct val="150000"/>
              </a:lnSpc>
              <a:buNone/>
            </a:pPr>
            <a:r>
              <a:rPr lang="en-US" sz="3200" dirty="0" smtClean="0">
                <a:latin typeface="Aparajita" panose="020B0604020202020204" pitchFamily="34" charset="0"/>
                <a:ea typeface="Times New Roman" panose="02020603050405020304" pitchFamily="18" charset="0"/>
                <a:cs typeface="Aparajita" panose="020B0604020202020204" pitchFamily="34" charset="0"/>
              </a:rPr>
              <a:t>Where is the city center? </a:t>
            </a:r>
            <a:r>
              <a:rPr lang="en-US" sz="1800" dirty="0" smtClean="0">
                <a:latin typeface="Aparajita" panose="020B0604020202020204" pitchFamily="34" charset="0"/>
                <a:ea typeface="Times New Roman" panose="02020603050405020304" pitchFamily="18" charset="0"/>
                <a:cs typeface="Aparajita" panose="020B0604020202020204" pitchFamily="34" charset="0"/>
              </a:rPr>
              <a:t>(</a:t>
            </a:r>
            <a:r>
              <a:rPr lang="en-US" sz="1800" dirty="0" err="1" smtClean="0">
                <a:latin typeface="Aparajita" panose="020B0604020202020204" pitchFamily="34" charset="0"/>
                <a:ea typeface="Times New Roman" panose="02020603050405020304" pitchFamily="18" charset="0"/>
                <a:cs typeface="Aparajita" panose="020B0604020202020204" pitchFamily="34" charset="0"/>
              </a:rPr>
              <a:t>Hollenstein</a:t>
            </a:r>
            <a:r>
              <a:rPr lang="en-US" sz="1800" dirty="0" smtClean="0">
                <a:latin typeface="Aparajita" panose="020B0604020202020204" pitchFamily="34" charset="0"/>
                <a:ea typeface="Times New Roman" panose="02020603050405020304" pitchFamily="18" charset="0"/>
                <a:cs typeface="Aparajita" panose="020B0604020202020204" pitchFamily="34" charset="0"/>
              </a:rPr>
              <a:t> &amp; Purves, 2010)</a:t>
            </a:r>
          </a:p>
          <a:p>
            <a:pPr marL="0" indent="0">
              <a:lnSpc>
                <a:spcPct val="150000"/>
              </a:lnSpc>
              <a:buNone/>
            </a:pPr>
            <a:r>
              <a:rPr lang="en-GB" sz="3200" dirty="0">
                <a:latin typeface="Aparajita" panose="020B0604020202020204" pitchFamily="34" charset="0"/>
                <a:ea typeface="Times New Roman" panose="02020603050405020304" pitchFamily="18" charset="0"/>
                <a:cs typeface="Aparajita" panose="020B0604020202020204" pitchFamily="34" charset="0"/>
              </a:rPr>
              <a:t>“Nice places” will be covered by VGI </a:t>
            </a:r>
            <a:r>
              <a:rPr lang="en-GB" sz="1800" dirty="0">
                <a:latin typeface="Aparajita" panose="020B0604020202020204" pitchFamily="34" charset="0"/>
                <a:ea typeface="Times New Roman" panose="02020603050405020304" pitchFamily="18" charset="0"/>
                <a:cs typeface="Aparajita" panose="020B0604020202020204" pitchFamily="34" charset="0"/>
              </a:rPr>
              <a:t>(</a:t>
            </a:r>
            <a:r>
              <a:rPr lang="en-GB" sz="1800" dirty="0" err="1">
                <a:latin typeface="Aparajita" panose="020B0604020202020204" pitchFamily="34" charset="0"/>
                <a:ea typeface="Times New Roman" panose="02020603050405020304" pitchFamily="18" charset="0"/>
                <a:cs typeface="Aparajita" panose="020B0604020202020204" pitchFamily="34" charset="0"/>
              </a:rPr>
              <a:t>Haklay</a:t>
            </a:r>
            <a:r>
              <a:rPr lang="en-GB" sz="1800" dirty="0">
                <a:latin typeface="Aparajita" panose="020B0604020202020204" pitchFamily="34" charset="0"/>
                <a:ea typeface="Times New Roman" panose="02020603050405020304" pitchFamily="18" charset="0"/>
                <a:cs typeface="Aparajita" panose="020B0604020202020204" pitchFamily="34" charset="0"/>
              </a:rPr>
              <a:t>, </a:t>
            </a:r>
            <a:r>
              <a:rPr lang="en-GB" sz="1800" dirty="0" smtClean="0">
                <a:latin typeface="Aparajita" panose="020B0604020202020204" pitchFamily="34" charset="0"/>
                <a:ea typeface="Times New Roman" panose="02020603050405020304" pitchFamily="18" charset="0"/>
                <a:cs typeface="Aparajita" panose="020B0604020202020204" pitchFamily="34" charset="0"/>
              </a:rPr>
              <a:t>2009)</a:t>
            </a:r>
          </a:p>
          <a:p>
            <a:pPr marL="0" indent="0">
              <a:lnSpc>
                <a:spcPct val="150000"/>
              </a:lnSpc>
              <a:buNone/>
            </a:pPr>
            <a:r>
              <a:rPr lang="en-GB" sz="3200" dirty="0" smtClean="0">
                <a:latin typeface="Aparajita" panose="020B0604020202020204" pitchFamily="34" charset="0"/>
                <a:ea typeface="Times New Roman" panose="02020603050405020304" pitchFamily="18" charset="0"/>
                <a:cs typeface="Aparajita" panose="020B0604020202020204" pitchFamily="34" charset="0"/>
              </a:rPr>
              <a:t>Generating </a:t>
            </a:r>
            <a:r>
              <a:rPr lang="en-GB" sz="3200" dirty="0">
                <a:latin typeface="Aparajita" panose="020B0604020202020204" pitchFamily="34" charset="0"/>
                <a:ea typeface="Times New Roman" panose="02020603050405020304" pitchFamily="18" charset="0"/>
                <a:cs typeface="Aparajita" panose="020B0604020202020204" pitchFamily="34" charset="0"/>
              </a:rPr>
              <a:t>landmarks for </a:t>
            </a:r>
            <a:r>
              <a:rPr lang="en-GB" sz="3200" dirty="0" smtClean="0">
                <a:latin typeface="Aparajita" panose="020B0604020202020204" pitchFamily="34" charset="0"/>
                <a:ea typeface="Times New Roman" panose="02020603050405020304" pitchFamily="18" charset="0"/>
                <a:cs typeface="Aparajita" panose="020B0604020202020204" pitchFamily="34" charset="0"/>
              </a:rPr>
              <a:t>navigation</a:t>
            </a:r>
            <a:r>
              <a:rPr lang="en-GB" sz="2000" dirty="0" smtClean="0">
                <a:latin typeface="Aparajita" panose="020B0604020202020204" pitchFamily="34" charset="0"/>
                <a:ea typeface="Times New Roman" panose="02020603050405020304" pitchFamily="18" charset="0"/>
                <a:cs typeface="Aparajita" panose="020B0604020202020204" pitchFamily="34" charset="0"/>
              </a:rPr>
              <a:t> </a:t>
            </a:r>
            <a:r>
              <a:rPr lang="en-GB" sz="1800" dirty="0" smtClean="0">
                <a:latin typeface="Aparajita" panose="020B0604020202020204" pitchFamily="34" charset="0"/>
                <a:ea typeface="Times New Roman" panose="02020603050405020304" pitchFamily="18" charset="0"/>
                <a:cs typeface="Aparajita" panose="020B0604020202020204" pitchFamily="34" charset="0"/>
              </a:rPr>
              <a:t>(</a:t>
            </a:r>
            <a:r>
              <a:rPr lang="en-GB" sz="1800" dirty="0" err="1" smtClean="0">
                <a:latin typeface="Aparajita" panose="020B0604020202020204" pitchFamily="34" charset="0"/>
                <a:ea typeface="Times New Roman" panose="02020603050405020304" pitchFamily="18" charset="0"/>
                <a:cs typeface="Aparajita" panose="020B0604020202020204" pitchFamily="34" charset="0"/>
              </a:rPr>
              <a:t>Nuhn</a:t>
            </a:r>
            <a:r>
              <a:rPr lang="en-GB" sz="1800" dirty="0" smtClean="0">
                <a:latin typeface="Aparajita" panose="020B0604020202020204" pitchFamily="34" charset="0"/>
                <a:ea typeface="Times New Roman" panose="02020603050405020304" pitchFamily="18" charset="0"/>
                <a:cs typeface="Aparajita" panose="020B0604020202020204" pitchFamily="34" charset="0"/>
              </a:rPr>
              <a:t> &amp;</a:t>
            </a:r>
            <a:r>
              <a:rPr lang="en-GB" sz="1800" dirty="0" err="1" smtClean="0">
                <a:latin typeface="Aparajita" panose="020B0604020202020204" pitchFamily="34" charset="0"/>
                <a:ea typeface="Times New Roman" panose="02020603050405020304" pitchFamily="18" charset="0"/>
                <a:cs typeface="Aparajita" panose="020B0604020202020204" pitchFamily="34" charset="0"/>
              </a:rPr>
              <a:t>Reindhrdt</a:t>
            </a:r>
            <a:r>
              <a:rPr lang="en-GB" sz="1800" dirty="0" smtClean="0">
                <a:latin typeface="Aparajita" panose="020B0604020202020204" pitchFamily="34" charset="0"/>
                <a:ea typeface="Times New Roman" panose="02020603050405020304" pitchFamily="18" charset="0"/>
                <a:cs typeface="Aparajita" panose="020B0604020202020204" pitchFamily="34" charset="0"/>
              </a:rPr>
              <a:t>, 2012)</a:t>
            </a:r>
          </a:p>
          <a:p>
            <a:pPr marL="0" indent="0">
              <a:lnSpc>
                <a:spcPct val="150000"/>
              </a:lnSpc>
              <a:buNone/>
            </a:pPr>
            <a:r>
              <a:rPr lang="en-GB" sz="3200" dirty="0" smtClean="0">
                <a:latin typeface="Aparajita" panose="020B0604020202020204" pitchFamily="34" charset="0"/>
                <a:ea typeface="Times New Roman" panose="02020603050405020304" pitchFamily="18" charset="0"/>
                <a:cs typeface="Aparajita" panose="020B0604020202020204" pitchFamily="34" charset="0"/>
              </a:rPr>
              <a:t>Biases </a:t>
            </a:r>
            <a:r>
              <a:rPr lang="en-GB" sz="3200" dirty="0">
                <a:latin typeface="Aparajita" panose="020B0604020202020204" pitchFamily="34" charset="0"/>
                <a:ea typeface="Times New Roman" panose="02020603050405020304" pitchFamily="18" charset="0"/>
                <a:cs typeface="Aparajita" panose="020B0604020202020204" pitchFamily="34" charset="0"/>
              </a:rPr>
              <a:t>&amp; distribution of data </a:t>
            </a:r>
            <a:r>
              <a:rPr lang="en-US" sz="1800" dirty="0">
                <a:latin typeface="Aparajita" panose="020B0604020202020204" pitchFamily="34" charset="0"/>
                <a:ea typeface="Times New Roman" panose="02020603050405020304" pitchFamily="18" charset="0"/>
                <a:cs typeface="Aparajita" panose="020B0604020202020204" pitchFamily="34" charset="0"/>
              </a:rPr>
              <a:t>(</a:t>
            </a:r>
            <a:r>
              <a:rPr lang="en-US" sz="1800" dirty="0" err="1">
                <a:latin typeface="Aparajita" panose="020B0604020202020204" pitchFamily="34" charset="0"/>
                <a:ea typeface="Times New Roman" panose="02020603050405020304" pitchFamily="18" charset="0"/>
                <a:cs typeface="Aparajita" panose="020B0604020202020204" pitchFamily="34" charset="0"/>
              </a:rPr>
              <a:t>Hollenstein</a:t>
            </a:r>
            <a:r>
              <a:rPr lang="en-US" sz="1800" dirty="0">
                <a:latin typeface="Aparajita" panose="020B0604020202020204" pitchFamily="34" charset="0"/>
                <a:ea typeface="Times New Roman" panose="02020603050405020304" pitchFamily="18" charset="0"/>
                <a:cs typeface="Aparajita" panose="020B0604020202020204" pitchFamily="34" charset="0"/>
              </a:rPr>
              <a:t> &amp; Purves, </a:t>
            </a:r>
            <a:r>
              <a:rPr lang="en-US" sz="1800" dirty="0" smtClean="0">
                <a:latin typeface="Aparajita" panose="020B0604020202020204" pitchFamily="34" charset="0"/>
                <a:ea typeface="Times New Roman" panose="02020603050405020304" pitchFamily="18" charset="0"/>
                <a:cs typeface="Aparajita" panose="020B0604020202020204" pitchFamily="34" charset="0"/>
              </a:rPr>
              <a:t>2010; </a:t>
            </a:r>
            <a:r>
              <a:rPr lang="en-GB" sz="1800" dirty="0">
                <a:latin typeface="Aparajita" panose="020B0604020202020204" pitchFamily="34" charset="0"/>
                <a:ea typeface="Times New Roman" panose="02020603050405020304" pitchFamily="18" charset="0"/>
                <a:cs typeface="Aparajita" panose="020B0604020202020204" pitchFamily="34" charset="0"/>
              </a:rPr>
              <a:t>Purves &amp; Edwardes, </a:t>
            </a:r>
            <a:r>
              <a:rPr lang="en-GB" sz="1800" dirty="0" smtClean="0">
                <a:latin typeface="Aparajita" panose="020B0604020202020204" pitchFamily="34" charset="0"/>
                <a:ea typeface="Times New Roman" panose="02020603050405020304" pitchFamily="18" charset="0"/>
                <a:cs typeface="Aparajita" panose="020B0604020202020204" pitchFamily="34" charset="0"/>
              </a:rPr>
              <a:t>2011)</a:t>
            </a:r>
            <a:endParaRPr lang="en-US" sz="1800" dirty="0">
              <a:latin typeface="Aparajita" panose="020B0604020202020204" pitchFamily="34" charset="0"/>
              <a:ea typeface="Times New Roman" panose="02020603050405020304" pitchFamily="18" charset="0"/>
              <a:cs typeface="Aparajita" panose="020B0604020202020204" pitchFamily="34" charset="0"/>
            </a:endParaRPr>
          </a:p>
          <a:p>
            <a:endParaRPr lang="en-US" sz="2400"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14572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xit" presetSubtype="0" fill="hold" nodeType="with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par>
                                <p:cTn id="43" presetID="10" presetClass="exit" presetSubtype="0" fill="hold"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6128" y="2690336"/>
            <a:ext cx="7999744" cy="1477328"/>
          </a:xfrm>
          <a:prstGeom prst="rect">
            <a:avLst/>
          </a:prstGeom>
        </p:spPr>
        <p:txBody>
          <a:bodyPr wrap="square">
            <a:spAutoFit/>
          </a:bodyPr>
          <a:lstStyle/>
          <a:p>
            <a:pPr algn="ctr"/>
            <a:r>
              <a:rPr lang="en-US" sz="4500" dirty="0" smtClean="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rPr>
              <a:t>How can we visualize this detailed information?</a:t>
            </a:r>
            <a:endParaRPr lang="en-US" sz="4500" dirty="0">
              <a:ln w="0"/>
              <a:effectLst>
                <a:outerShdw blurRad="38100" dist="19050" dir="2700000" algn="tl" rotWithShape="0">
                  <a:schemeClr val="dk1">
                    <a:alpha val="40000"/>
                  </a:schemeClr>
                </a:outerShdw>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720336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768446" cy="4351338"/>
          </a:xfrm>
        </p:spPr>
        <p:txBody>
          <a:bodyPr>
            <a:normAutofit/>
          </a:bodyPr>
          <a:lstStyle/>
          <a:p>
            <a:pPr marL="0" indent="0">
              <a:buNone/>
            </a:pPr>
            <a:endParaRPr lang="en-US" sz="3600" dirty="0" smtClean="0">
              <a:latin typeface="Aparajita" panose="020B0604020202020204" pitchFamily="34" charset="0"/>
              <a:ea typeface="Times New Roman" panose="02020603050405020304" pitchFamily="18" charset="0"/>
              <a:cs typeface="Aparajita" panose="020B0604020202020204" pitchFamily="34" charset="0"/>
            </a:endParaRPr>
          </a:p>
          <a:p>
            <a:pPr marL="0" indent="0">
              <a:buNone/>
            </a:pPr>
            <a:r>
              <a:rPr lang="en-US" sz="4000" dirty="0" smtClean="0">
                <a:latin typeface="Aparajita" panose="020B0604020202020204" pitchFamily="34" charset="0"/>
                <a:ea typeface="Times New Roman" panose="02020603050405020304" pitchFamily="18" charset="0"/>
                <a:cs typeface="Aparajita" panose="020B0604020202020204" pitchFamily="34" charset="0"/>
              </a:rPr>
              <a:t>What </a:t>
            </a:r>
            <a:r>
              <a:rPr lang="en-US" sz="4000" dirty="0">
                <a:latin typeface="Aparajita" panose="020B0604020202020204" pitchFamily="34" charset="0"/>
                <a:ea typeface="Times New Roman" panose="02020603050405020304" pitchFamily="18" charset="0"/>
                <a:cs typeface="Aparajita" panose="020B0604020202020204" pitchFamily="34" charset="0"/>
              </a:rPr>
              <a:t>is being displayed? </a:t>
            </a:r>
            <a:r>
              <a:rPr lang="en-US" sz="4000" dirty="0" smtClean="0">
                <a:latin typeface="Aparajita" panose="020B0604020202020204" pitchFamily="34" charset="0"/>
                <a:ea typeface="Times New Roman" panose="02020603050405020304" pitchFamily="18" charset="0"/>
                <a:cs typeface="Aparajita" panose="020B0604020202020204" pitchFamily="34" charset="0"/>
              </a:rPr>
              <a:t> (semantic)</a:t>
            </a:r>
            <a:r>
              <a:rPr lang="fa-IR" sz="3800" dirty="0">
                <a:latin typeface="Aparajita" panose="020B0604020202020204" pitchFamily="34" charset="0"/>
                <a:ea typeface="Times New Roman" panose="02020603050405020304" pitchFamily="18" charset="0"/>
                <a:cs typeface="Aparajita" panose="020B0604020202020204" pitchFamily="34" charset="0"/>
              </a:rPr>
              <a:t/>
            </a:r>
            <a:br>
              <a:rPr lang="fa-IR" sz="3800" dirty="0">
                <a:latin typeface="Aparajita" panose="020B0604020202020204" pitchFamily="34" charset="0"/>
                <a:ea typeface="Times New Roman" panose="02020603050405020304" pitchFamily="18" charset="0"/>
                <a:cs typeface="Aparajita" panose="020B0604020202020204" pitchFamily="34" charset="0"/>
              </a:rPr>
            </a:br>
            <a:r>
              <a:rPr lang="en-US" sz="1800" dirty="0">
                <a:latin typeface="Aparajita" panose="020B0604020202020204" pitchFamily="34" charset="0"/>
                <a:ea typeface="Times New Roman" panose="02020603050405020304" pitchFamily="18" charset="0"/>
                <a:cs typeface="Aparajita" panose="020B0604020202020204" pitchFamily="34" charset="0"/>
              </a:rPr>
              <a:t>(McMaster &amp; </a:t>
            </a:r>
            <a:r>
              <a:rPr lang="en-US" sz="1800" dirty="0" err="1">
                <a:latin typeface="Aparajita" panose="020B0604020202020204" pitchFamily="34" charset="0"/>
                <a:ea typeface="Times New Roman" panose="02020603050405020304" pitchFamily="18" charset="0"/>
                <a:cs typeface="Aparajita" panose="020B0604020202020204" pitchFamily="34" charset="0"/>
              </a:rPr>
              <a:t>Shea</a:t>
            </a:r>
            <a:r>
              <a:rPr lang="en-US" sz="1800" dirty="0">
                <a:latin typeface="Aparajita" panose="020B0604020202020204" pitchFamily="34" charset="0"/>
                <a:ea typeface="Times New Roman" panose="02020603050405020304" pitchFamily="18" charset="0"/>
                <a:cs typeface="Aparajita" panose="020B0604020202020204" pitchFamily="34" charset="0"/>
              </a:rPr>
              <a:t>, 1992; </a:t>
            </a:r>
            <a:r>
              <a:rPr lang="en-US" sz="1800" dirty="0" err="1">
                <a:latin typeface="Aparajita" panose="020B0604020202020204" pitchFamily="34" charset="0"/>
                <a:ea typeface="Times New Roman" panose="02020603050405020304" pitchFamily="18" charset="0"/>
                <a:cs typeface="Aparajita" panose="020B0604020202020204" pitchFamily="34" charset="0"/>
              </a:rPr>
              <a:t>Weibel</a:t>
            </a:r>
            <a:r>
              <a:rPr lang="en-US" sz="1800" dirty="0">
                <a:latin typeface="Aparajita" panose="020B0604020202020204" pitchFamily="34" charset="0"/>
                <a:ea typeface="Times New Roman" panose="02020603050405020304" pitchFamily="18" charset="0"/>
                <a:cs typeface="Aparajita" panose="020B0604020202020204" pitchFamily="34" charset="0"/>
              </a:rPr>
              <a:t> &amp; Dutton, 1999)</a:t>
            </a:r>
            <a:endParaRPr lang="fa-IR" sz="1800" dirty="0">
              <a:latin typeface="Aparajita" panose="020B0604020202020204" pitchFamily="34" charset="0"/>
              <a:ea typeface="Times New Roman" panose="02020603050405020304" pitchFamily="18" charset="0"/>
              <a:cs typeface="Aparajita" panose="020B0604020202020204" pitchFamily="34" charset="0"/>
            </a:endParaRPr>
          </a:p>
          <a:p>
            <a:pPr marL="0" indent="0">
              <a:buNone/>
            </a:pPr>
            <a:endParaRPr lang="en-US" sz="3600" dirty="0" smtClean="0">
              <a:latin typeface="Aparajita" panose="020B0604020202020204" pitchFamily="34" charset="0"/>
              <a:ea typeface="Times New Roman" panose="02020603050405020304" pitchFamily="18" charset="0"/>
              <a:cs typeface="Aparajita" panose="020B0604020202020204" pitchFamily="34" charset="0"/>
            </a:endParaRPr>
          </a:p>
          <a:p>
            <a:pPr marL="0" indent="0">
              <a:buNone/>
            </a:pPr>
            <a:r>
              <a:rPr lang="en-US" sz="4000" dirty="0" smtClean="0">
                <a:latin typeface="Aparajita" panose="020B0604020202020204" pitchFamily="34" charset="0"/>
                <a:ea typeface="Times New Roman" panose="02020603050405020304" pitchFamily="18" charset="0"/>
                <a:cs typeface="Aparajita" panose="020B0604020202020204" pitchFamily="34" charset="0"/>
              </a:rPr>
              <a:t>What </a:t>
            </a:r>
            <a:r>
              <a:rPr lang="en-US" sz="4000" dirty="0">
                <a:latin typeface="Aparajita" panose="020B0604020202020204" pitchFamily="34" charset="0"/>
                <a:ea typeface="Times New Roman" panose="02020603050405020304" pitchFamily="18" charset="0"/>
                <a:cs typeface="Aparajita" panose="020B0604020202020204" pitchFamily="34" charset="0"/>
              </a:rPr>
              <a:t>level of geometric abstraction is appropriate? </a:t>
            </a:r>
            <a:r>
              <a:rPr lang="en-US" sz="4000" dirty="0" smtClean="0">
                <a:latin typeface="Aparajita" panose="020B0604020202020204" pitchFamily="34" charset="0"/>
                <a:ea typeface="Times New Roman" panose="02020603050405020304" pitchFamily="18" charset="0"/>
                <a:cs typeface="Aparajita" panose="020B0604020202020204" pitchFamily="34" charset="0"/>
              </a:rPr>
              <a:t>(geometric)</a:t>
            </a:r>
            <a:endParaRPr lang="en-US" sz="4000" dirty="0">
              <a:latin typeface="Aparajita" panose="020B0604020202020204" pitchFamily="34" charset="0"/>
              <a:ea typeface="Times New Roman" panose="02020603050405020304" pitchFamily="18" charset="0"/>
              <a:cs typeface="Aparajita" panose="020B0604020202020204" pitchFamily="34" charset="0"/>
            </a:endParaRPr>
          </a:p>
          <a:p>
            <a:pPr marL="0" indent="0">
              <a:buNone/>
            </a:pPr>
            <a:endParaRPr lang="en-US" sz="1800" dirty="0">
              <a:latin typeface="Aparajita" panose="020B0604020202020204" pitchFamily="34" charset="0"/>
              <a:ea typeface="Times New Roman" panose="02020603050405020304" pitchFamily="18" charset="0"/>
              <a:cs typeface="Aparajita" panose="020B0604020202020204" pitchFamily="34" charset="0"/>
            </a:endParaRPr>
          </a:p>
        </p:txBody>
      </p:sp>
      <p:cxnSp>
        <p:nvCxnSpPr>
          <p:cNvPr id="4" name="Straight Connector 3"/>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u="sng" dirty="0">
                <a:solidFill>
                  <a:schemeClr val="bg2">
                    <a:lumMod val="50000"/>
                  </a:schemeClr>
                </a:solidFill>
                <a:latin typeface="Aparajita" panose="020B0604020202020204" pitchFamily="34" charset="0"/>
                <a:cs typeface="Aparajita" panose="020B0604020202020204" pitchFamily="34" charset="0"/>
              </a:rPr>
              <a:t>State of the art </a:t>
            </a:r>
            <a:r>
              <a:rPr lang="en-US" sz="2000" b="1" dirty="0" smtClean="0">
                <a:solidFill>
                  <a:schemeClr val="bg2">
                    <a:lumMod val="75000"/>
                  </a:schemeClr>
                </a:solidFill>
                <a:latin typeface="Aparajita" panose="020B0604020202020204" pitchFamily="34" charset="0"/>
                <a:cs typeface="Aparajita" panose="020B0604020202020204" pitchFamily="34" charset="0"/>
              </a:rPr>
              <a:t>| Research Questions |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8" name="Rectangle 7"/>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9" name="TextBox 8"/>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10"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4</a:t>
            </a:r>
            <a:endParaRPr lang="en-US" sz="2000" dirty="0">
              <a:latin typeface="Aparajita" panose="020B0604020202020204" pitchFamily="34" charset="0"/>
              <a:cs typeface="Aparajita" panose="020B0604020202020204" pitchFamily="34" charset="0"/>
            </a:endParaRPr>
          </a:p>
        </p:txBody>
      </p:sp>
      <p:sp>
        <p:nvSpPr>
          <p:cNvPr id="13" name="Title 1"/>
          <p:cNvSpPr>
            <a:spLocks noGrp="1"/>
          </p:cNvSpPr>
          <p:nvPr>
            <p:ph type="title"/>
          </p:nvPr>
        </p:nvSpPr>
        <p:spPr>
          <a:xfrm>
            <a:off x="152400" y="758573"/>
            <a:ext cx="12192000" cy="707895"/>
          </a:xfrm>
        </p:spPr>
        <p:txBody>
          <a:bodyPr>
            <a:normAutofit/>
          </a:bodyPr>
          <a:lstStyle/>
          <a:p>
            <a:pPr algn="ctr"/>
            <a:r>
              <a:rPr lang="en-US" sz="3800" u="sng" dirty="0" err="1" smtClean="0">
                <a:solidFill>
                  <a:schemeClr val="tx1">
                    <a:lumMod val="95000"/>
                    <a:lumOff val="5000"/>
                  </a:schemeClr>
                </a:solidFill>
                <a:latin typeface="Aparajita" panose="020B0604020202020204" pitchFamily="34" charset="0"/>
                <a:cs typeface="Aparajita" panose="020B0604020202020204" pitchFamily="34" charset="0"/>
              </a:rPr>
              <a:t>Generalising</a:t>
            </a: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 operations adapted to semantic and geometry</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2050673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606173"/>
            <a:ext cx="12192000" cy="707895"/>
          </a:xfrm>
        </p:spPr>
        <p:txBody>
          <a:bodyPr>
            <a:normAutofit/>
          </a:bodyPr>
          <a:lstStyle/>
          <a:p>
            <a:pPr algn="ct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Little research </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cxnSp>
        <p:nvCxnSpPr>
          <p:cNvPr id="6" name="Straight Connector 5"/>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u="sng" dirty="0">
                <a:solidFill>
                  <a:schemeClr val="bg2">
                    <a:lumMod val="50000"/>
                  </a:schemeClr>
                </a:solidFill>
                <a:latin typeface="Aparajita" panose="020B0604020202020204" pitchFamily="34" charset="0"/>
                <a:cs typeface="Aparajita" panose="020B0604020202020204" pitchFamily="34" charset="0"/>
              </a:rPr>
              <a:t>State of </a:t>
            </a:r>
            <a:r>
              <a:rPr lang="en-US" sz="2000" b="1" u="sng" dirty="0" smtClean="0">
                <a:solidFill>
                  <a:schemeClr val="bg2">
                    <a:lumMod val="50000"/>
                  </a:schemeClr>
                </a:solidFill>
                <a:latin typeface="Aparajita" panose="020B0604020202020204" pitchFamily="34" charset="0"/>
                <a:cs typeface="Aparajita" panose="020B0604020202020204" pitchFamily="34" charset="0"/>
              </a:rPr>
              <a:t>the </a:t>
            </a:r>
            <a:r>
              <a:rPr lang="en-US" sz="2000" b="1" u="sng" dirty="0">
                <a:solidFill>
                  <a:schemeClr val="bg2">
                    <a:lumMod val="50000"/>
                  </a:schemeClr>
                </a:solidFill>
                <a:latin typeface="Aparajita" panose="020B0604020202020204" pitchFamily="34" charset="0"/>
                <a:cs typeface="Aparajita" panose="020B0604020202020204" pitchFamily="34" charset="0"/>
              </a:rPr>
              <a:t>art </a:t>
            </a:r>
            <a:r>
              <a:rPr lang="en-US" sz="2000" b="1" dirty="0" smtClean="0">
                <a:solidFill>
                  <a:schemeClr val="bg2">
                    <a:lumMod val="75000"/>
                  </a:schemeClr>
                </a:solidFill>
                <a:latin typeface="Aparajita" panose="020B0604020202020204" pitchFamily="34" charset="0"/>
                <a:cs typeface="Aparajita" panose="020B0604020202020204" pitchFamily="34" charset="0"/>
              </a:rPr>
              <a:t>| Research Questions |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14" name="Slide Number Placeholder 5"/>
          <p:cNvSpPr txBox="1">
            <a:spLocks/>
          </p:cNvSpPr>
          <p:nvPr/>
        </p:nvSpPr>
        <p:spPr>
          <a:xfrm>
            <a:off x="10128419" y="565024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4</a:t>
            </a:r>
            <a:endParaRPr lang="en-US" sz="2000" dirty="0">
              <a:latin typeface="Aparajita" panose="020B0604020202020204" pitchFamily="34" charset="0"/>
              <a:cs typeface="Aparajita" panose="020B0604020202020204" pitchFamily="34" charset="0"/>
            </a:endParaRPr>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19" name="Rectangle 18"/>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20" name="TextBox 19"/>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21"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5</a:t>
            </a:r>
            <a:endParaRPr lang="en-US" sz="2000" dirty="0">
              <a:latin typeface="Aparajita" panose="020B0604020202020204" pitchFamily="34" charset="0"/>
              <a:cs typeface="Aparajita" panose="020B0604020202020204" pitchFamily="34" charset="0"/>
            </a:endParaRPr>
          </a:p>
        </p:txBody>
      </p:sp>
      <p:pic>
        <p:nvPicPr>
          <p:cNvPr id="3" name="Picture 2"/>
          <p:cNvPicPr>
            <a:picLocks noChangeAspect="1"/>
          </p:cNvPicPr>
          <p:nvPr/>
        </p:nvPicPr>
        <p:blipFill>
          <a:blip r:embed="rId5"/>
          <a:stretch>
            <a:fillRect/>
          </a:stretch>
        </p:blipFill>
        <p:spPr>
          <a:xfrm rot="5400000">
            <a:off x="6334125" y="803473"/>
            <a:ext cx="4552950" cy="6667500"/>
          </a:xfrm>
          <a:prstGeom prst="rect">
            <a:avLst/>
          </a:prstGeom>
        </p:spPr>
      </p:pic>
      <p:sp>
        <p:nvSpPr>
          <p:cNvPr id="4" name="Rectangle 3"/>
          <p:cNvSpPr/>
          <p:nvPr/>
        </p:nvSpPr>
        <p:spPr>
          <a:xfrm>
            <a:off x="342061" y="2375198"/>
            <a:ext cx="5645814" cy="1354217"/>
          </a:xfrm>
          <a:prstGeom prst="rect">
            <a:avLst/>
          </a:prstGeom>
        </p:spPr>
        <p:txBody>
          <a:bodyPr wrap="square">
            <a:spAutoFit/>
          </a:bodyPr>
          <a:lstStyle/>
          <a:p>
            <a:pPr marL="168275" lvl="1"/>
            <a:r>
              <a:rPr lang="en-GB" sz="3200" dirty="0" smtClean="0">
                <a:latin typeface="Aparajita" panose="020B0604020202020204" pitchFamily="34" charset="0"/>
                <a:ea typeface="Times New Roman" panose="02020603050405020304" pitchFamily="18" charset="0"/>
                <a:cs typeface="Aparajita" panose="020B0604020202020204" pitchFamily="34" charset="0"/>
              </a:rPr>
              <a:t>computer </a:t>
            </a:r>
            <a:r>
              <a:rPr lang="en-GB" sz="3200" dirty="0">
                <a:latin typeface="Aparajita" panose="020B0604020202020204" pitchFamily="34" charset="0"/>
                <a:ea typeface="Times New Roman" panose="02020603050405020304" pitchFamily="18" charset="0"/>
                <a:cs typeface="Aparajita" panose="020B0604020202020204" pitchFamily="34" charset="0"/>
              </a:rPr>
              <a:t>graphics on the automatic generation of tourist maps </a:t>
            </a:r>
            <a:br>
              <a:rPr lang="en-GB" sz="3200" dirty="0">
                <a:latin typeface="Aparajita" panose="020B0604020202020204" pitchFamily="34" charset="0"/>
                <a:ea typeface="Times New Roman" panose="02020603050405020304" pitchFamily="18" charset="0"/>
                <a:cs typeface="Aparajita" panose="020B0604020202020204" pitchFamily="34" charset="0"/>
              </a:rPr>
            </a:br>
            <a:r>
              <a:rPr lang="en-GB" dirty="0" smtClean="0">
                <a:latin typeface="Aparajita" panose="020B0604020202020204" pitchFamily="34" charset="0"/>
                <a:ea typeface="Times New Roman" panose="02020603050405020304" pitchFamily="18" charset="0"/>
                <a:cs typeface="Aparajita" panose="020B0604020202020204" pitchFamily="34" charset="0"/>
              </a:rPr>
              <a:t>(</a:t>
            </a:r>
            <a:r>
              <a:rPr lang="en-GB" dirty="0" err="1">
                <a:latin typeface="Aparajita" panose="020B0604020202020204" pitchFamily="34" charset="0"/>
                <a:ea typeface="Times New Roman" panose="02020603050405020304" pitchFamily="18" charset="0"/>
                <a:cs typeface="Aparajita" panose="020B0604020202020204" pitchFamily="34" charset="0"/>
              </a:rPr>
              <a:t>Grabler</a:t>
            </a:r>
            <a:r>
              <a:rPr lang="en-GB" dirty="0">
                <a:latin typeface="Aparajita" panose="020B0604020202020204" pitchFamily="34" charset="0"/>
                <a:ea typeface="Times New Roman" panose="02020603050405020304" pitchFamily="18" charset="0"/>
                <a:cs typeface="Aparajita" panose="020B0604020202020204" pitchFamily="34" charset="0"/>
              </a:rPr>
              <a:t> et al., 2008)</a:t>
            </a:r>
          </a:p>
        </p:txBody>
      </p:sp>
    </p:spTree>
    <p:extLst>
      <p:ext uri="{BB962C8B-B14F-4D97-AF65-F5344CB8AC3E}">
        <p14:creationId xmlns:p14="http://schemas.microsoft.com/office/powerpoint/2010/main" val="3564688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606173"/>
            <a:ext cx="12192000" cy="707895"/>
          </a:xfrm>
        </p:spPr>
        <p:txBody>
          <a:bodyPr>
            <a:normAutofit/>
          </a:bodyPr>
          <a:lstStyle/>
          <a:p>
            <a:pPr algn="ctr"/>
            <a:r>
              <a:rPr lang="en-US" sz="3800" u="sng" dirty="0" smtClean="0">
                <a:solidFill>
                  <a:schemeClr val="tx1">
                    <a:lumMod val="95000"/>
                    <a:lumOff val="5000"/>
                  </a:schemeClr>
                </a:solidFill>
                <a:latin typeface="Aparajita" panose="020B0604020202020204" pitchFamily="34" charset="0"/>
                <a:cs typeface="Aparajita" panose="020B0604020202020204" pitchFamily="34" charset="0"/>
              </a:rPr>
              <a:t>What is missing?</a:t>
            </a:r>
            <a:endParaRPr lang="en-US" sz="3800" u="sng" dirty="0">
              <a:solidFill>
                <a:schemeClr val="tx1">
                  <a:lumMod val="95000"/>
                  <a:lumOff val="5000"/>
                </a:schemeClr>
              </a:solidFill>
              <a:latin typeface="Aparajita" panose="020B0604020202020204" pitchFamily="34" charset="0"/>
              <a:cs typeface="Aparajita" panose="020B0604020202020204" pitchFamily="34" charset="0"/>
            </a:endParaRPr>
          </a:p>
        </p:txBody>
      </p:sp>
      <p:cxnSp>
        <p:nvCxnSpPr>
          <p:cNvPr id="6" name="Straight Connector 5"/>
          <p:cNvCxnSpPr/>
          <p:nvPr/>
        </p:nvCxnSpPr>
        <p:spPr>
          <a:xfrm>
            <a:off x="0" y="290477"/>
            <a:ext cx="12192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1627" y="-7573"/>
            <a:ext cx="9648745" cy="400110"/>
          </a:xfrm>
          <a:prstGeom prst="rect">
            <a:avLst/>
          </a:prstGeom>
          <a:noFill/>
        </p:spPr>
        <p:txBody>
          <a:bodyPr wrap="square" rtlCol="0">
            <a:spAutoFit/>
          </a:bodyPr>
          <a:lstStyle/>
          <a:p>
            <a:pPr algn="ctr"/>
            <a:r>
              <a:rPr lang="en-US" sz="2000" b="1" dirty="0">
                <a:solidFill>
                  <a:schemeClr val="bg2">
                    <a:lumMod val="75000"/>
                  </a:schemeClr>
                </a:solidFill>
                <a:latin typeface="Aparajita" panose="020B0604020202020204" pitchFamily="34" charset="0"/>
                <a:cs typeface="Aparajita" panose="020B0604020202020204" pitchFamily="34" charset="0"/>
              </a:rPr>
              <a:t>Introduction</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dirty="0">
                <a:solidFill>
                  <a:schemeClr val="bg2">
                    <a:lumMod val="75000"/>
                  </a:schemeClr>
                </a:solidFill>
                <a:latin typeface="Aparajita" panose="020B0604020202020204" pitchFamily="34" charset="0"/>
                <a:cs typeface="Aparajita" panose="020B0604020202020204" pitchFamily="34" charset="0"/>
              </a:rPr>
              <a:t>|</a:t>
            </a:r>
            <a:r>
              <a:rPr lang="en-US" sz="2000" b="1" dirty="0" smtClean="0">
                <a:solidFill>
                  <a:schemeClr val="bg2">
                    <a:lumMod val="75000"/>
                  </a:schemeClr>
                </a:solidFill>
                <a:latin typeface="Aparajita" panose="020B0604020202020204" pitchFamily="34" charset="0"/>
                <a:cs typeface="Aparajita" panose="020B0604020202020204" pitchFamily="34" charset="0"/>
              </a:rPr>
              <a:t> </a:t>
            </a:r>
            <a:r>
              <a:rPr lang="en-US" sz="2000" b="1" u="sng" dirty="0">
                <a:solidFill>
                  <a:schemeClr val="bg2">
                    <a:lumMod val="50000"/>
                  </a:schemeClr>
                </a:solidFill>
                <a:latin typeface="Aparajita" panose="020B0604020202020204" pitchFamily="34" charset="0"/>
                <a:cs typeface="Aparajita" panose="020B0604020202020204" pitchFamily="34" charset="0"/>
              </a:rPr>
              <a:t>State of </a:t>
            </a:r>
            <a:r>
              <a:rPr lang="en-US" sz="2000" b="1" u="sng" dirty="0" smtClean="0">
                <a:solidFill>
                  <a:schemeClr val="bg2">
                    <a:lumMod val="50000"/>
                  </a:schemeClr>
                </a:solidFill>
                <a:latin typeface="Aparajita" panose="020B0604020202020204" pitchFamily="34" charset="0"/>
                <a:cs typeface="Aparajita" panose="020B0604020202020204" pitchFamily="34" charset="0"/>
              </a:rPr>
              <a:t>the </a:t>
            </a:r>
            <a:r>
              <a:rPr lang="en-US" sz="2000" b="1" u="sng" dirty="0">
                <a:solidFill>
                  <a:schemeClr val="bg2">
                    <a:lumMod val="50000"/>
                  </a:schemeClr>
                </a:solidFill>
                <a:latin typeface="Aparajita" panose="020B0604020202020204" pitchFamily="34" charset="0"/>
                <a:cs typeface="Aparajita" panose="020B0604020202020204" pitchFamily="34" charset="0"/>
              </a:rPr>
              <a:t>art </a:t>
            </a:r>
            <a:r>
              <a:rPr lang="en-US" sz="2000" b="1" dirty="0" smtClean="0">
                <a:solidFill>
                  <a:schemeClr val="bg2">
                    <a:lumMod val="75000"/>
                  </a:schemeClr>
                </a:solidFill>
                <a:latin typeface="Aparajita" panose="020B0604020202020204" pitchFamily="34" charset="0"/>
                <a:cs typeface="Aparajita" panose="020B0604020202020204" pitchFamily="34" charset="0"/>
              </a:rPr>
              <a:t>| Research Questions | </a:t>
            </a:r>
            <a:r>
              <a:rPr lang="en-US" sz="2000" b="1" dirty="0">
                <a:solidFill>
                  <a:schemeClr val="bg2">
                    <a:lumMod val="75000"/>
                  </a:schemeClr>
                </a:solidFill>
                <a:latin typeface="Aparajita" panose="020B0604020202020204" pitchFamily="34" charset="0"/>
                <a:cs typeface="Aparajita" panose="020B0604020202020204" pitchFamily="34" charset="0"/>
              </a:rPr>
              <a:t>Methods </a:t>
            </a:r>
            <a:r>
              <a:rPr lang="en-US" sz="2000" b="1" dirty="0" smtClean="0">
                <a:solidFill>
                  <a:schemeClr val="bg2">
                    <a:lumMod val="75000"/>
                  </a:schemeClr>
                </a:solidFill>
                <a:latin typeface="Aparajita" panose="020B0604020202020204" pitchFamily="34" charset="0"/>
                <a:cs typeface="Aparajita" panose="020B0604020202020204" pitchFamily="34" charset="0"/>
              </a:rPr>
              <a:t>| Result | Conclusion &amp; Future Work</a:t>
            </a:r>
            <a:endParaRPr lang="de-CH" sz="2000" b="1" dirty="0">
              <a:solidFill>
                <a:schemeClr val="bg2">
                  <a:lumMod val="75000"/>
                </a:schemeClr>
              </a:solidFill>
              <a:latin typeface="Aparajita" panose="020B0604020202020204" pitchFamily="34" charset="0"/>
              <a:cs typeface="Aparajita" panose="020B0604020202020204" pitchFamily="34" charset="0"/>
            </a:endParaRPr>
          </a:p>
        </p:txBody>
      </p:sp>
      <p:sp>
        <p:nvSpPr>
          <p:cNvPr id="14" name="Slide Number Placeholder 5"/>
          <p:cNvSpPr txBox="1">
            <a:spLocks/>
          </p:cNvSpPr>
          <p:nvPr/>
        </p:nvSpPr>
        <p:spPr>
          <a:xfrm>
            <a:off x="10128419" y="565024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4</a:t>
            </a:r>
            <a:endParaRPr lang="en-US" sz="2000" dirty="0">
              <a:latin typeface="Aparajita" panose="020B0604020202020204" pitchFamily="34" charset="0"/>
              <a:cs typeface="Aparajita" panose="020B0604020202020204" pitchFamily="34" charset="0"/>
            </a:endParaRPr>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 r="63398" b="-4749"/>
          <a:stretch/>
        </p:blipFill>
        <p:spPr>
          <a:xfrm>
            <a:off x="174946" y="6513470"/>
            <a:ext cx="334231" cy="362626"/>
          </a:xfrm>
          <a:prstGeom prst="rect">
            <a:avLst/>
          </a:prstGeom>
        </p:spPr>
      </p:pic>
      <p:sp>
        <p:nvSpPr>
          <p:cNvPr id="19" name="Rectangle 18"/>
          <p:cNvSpPr/>
          <p:nvPr/>
        </p:nvSpPr>
        <p:spPr>
          <a:xfrm>
            <a:off x="906863" y="6543002"/>
            <a:ext cx="8882231" cy="307777"/>
          </a:xfrm>
          <a:prstGeom prst="rect">
            <a:avLst/>
          </a:prstGeom>
        </p:spPr>
        <p:txBody>
          <a:bodyPr wrap="square">
            <a:spAutoFit/>
          </a:bodyPr>
          <a:lstStyle/>
          <a:p>
            <a:pPr fontAlgn="base"/>
            <a:r>
              <a:rPr lang="en-US" sz="14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a:t>
            </a:r>
            <a:r>
              <a:rPr lang="en-US" sz="1000" dirty="0" smtClean="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rPr>
              <a:t>Link-VGI Workshop, Helsinki, 2016</a:t>
            </a:r>
            <a:endParaRPr lang="en-US" sz="1000" dirty="0">
              <a:solidFill>
                <a:schemeClr val="bg2">
                  <a:lumMod val="50000"/>
                </a:schemeClr>
              </a:solidFill>
              <a:latin typeface="Andalus" panose="02020603050405020304" pitchFamily="18" charset="-78"/>
              <a:ea typeface="Dotum" panose="020B0600000101010101" pitchFamily="34" charset="-127"/>
              <a:cs typeface="Andalus" panose="02020603050405020304" pitchFamily="18" charset="-78"/>
            </a:endParaRPr>
          </a:p>
        </p:txBody>
      </p:sp>
      <p:sp>
        <p:nvSpPr>
          <p:cNvPr id="20" name="TextBox 19"/>
          <p:cNvSpPr txBox="1"/>
          <p:nvPr/>
        </p:nvSpPr>
        <p:spPr>
          <a:xfrm>
            <a:off x="450185" y="6540475"/>
            <a:ext cx="655949" cy="307777"/>
          </a:xfrm>
          <a:prstGeom prst="rect">
            <a:avLst/>
          </a:prstGeom>
          <a:noFill/>
        </p:spPr>
        <p:txBody>
          <a:bodyPr wrap="none" rtlCol="0">
            <a:spAutoFit/>
          </a:bodyPr>
          <a:lstStyle/>
          <a:p>
            <a:r>
              <a:rPr lang="en-US" sz="700" dirty="0" smtClean="0">
                <a:solidFill>
                  <a:schemeClr val="bg2">
                    <a:lumMod val="50000"/>
                  </a:schemeClr>
                </a:solidFill>
                <a:latin typeface="Andalus" panose="02020603050405020304" pitchFamily="18" charset="-78"/>
                <a:cs typeface="Andalus" panose="02020603050405020304" pitchFamily="18" charset="-78"/>
              </a:rPr>
              <a:t>University of</a:t>
            </a:r>
            <a:br>
              <a:rPr lang="en-US" sz="700" dirty="0" smtClean="0">
                <a:solidFill>
                  <a:schemeClr val="bg2">
                    <a:lumMod val="50000"/>
                  </a:schemeClr>
                </a:solidFill>
                <a:latin typeface="Andalus" panose="02020603050405020304" pitchFamily="18" charset="-78"/>
                <a:cs typeface="Andalus" panose="02020603050405020304" pitchFamily="18" charset="-78"/>
              </a:rPr>
            </a:br>
            <a:r>
              <a:rPr lang="en-US" sz="700" dirty="0" smtClean="0">
                <a:solidFill>
                  <a:schemeClr val="bg2">
                    <a:lumMod val="50000"/>
                  </a:schemeClr>
                </a:solidFill>
                <a:latin typeface="Andalus" panose="02020603050405020304" pitchFamily="18" charset="-78"/>
                <a:cs typeface="Andalus" panose="02020603050405020304" pitchFamily="18" charset="-78"/>
              </a:rPr>
              <a:t>Zurich</a:t>
            </a:r>
            <a:endParaRPr lang="en-US" sz="700" dirty="0">
              <a:solidFill>
                <a:schemeClr val="bg2">
                  <a:lumMod val="50000"/>
                </a:schemeClr>
              </a:solidFill>
              <a:latin typeface="Andalus" panose="02020603050405020304" pitchFamily="18" charset="-78"/>
              <a:cs typeface="Andalus" panose="02020603050405020304" pitchFamily="18" charset="-78"/>
            </a:endParaRPr>
          </a:p>
        </p:txBody>
      </p:sp>
      <p:sp>
        <p:nvSpPr>
          <p:cNvPr id="21"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Aparajita" panose="020B0604020202020204" pitchFamily="34" charset="0"/>
                <a:cs typeface="Aparajita" panose="020B0604020202020204" pitchFamily="34" charset="0"/>
              </a:rPr>
              <a:t>4</a:t>
            </a:r>
            <a:endParaRPr lang="en-US" sz="2000" dirty="0">
              <a:latin typeface="Aparajita" panose="020B0604020202020204" pitchFamily="34" charset="0"/>
              <a:cs typeface="Aparajita" panose="020B0604020202020204" pitchFamily="34" charset="0"/>
            </a:endParaRPr>
          </a:p>
        </p:txBody>
      </p:sp>
      <p:sp>
        <p:nvSpPr>
          <p:cNvPr id="13" name="Rectangle 12"/>
          <p:cNvSpPr/>
          <p:nvPr/>
        </p:nvSpPr>
        <p:spPr>
          <a:xfrm>
            <a:off x="2871885" y="2898107"/>
            <a:ext cx="10642600" cy="1261884"/>
          </a:xfrm>
          <a:prstGeom prst="rect">
            <a:avLst/>
          </a:prstGeom>
        </p:spPr>
        <p:txBody>
          <a:bodyPr wrap="square">
            <a:spAutoFit/>
          </a:bodyPr>
          <a:lstStyle/>
          <a:p>
            <a:r>
              <a:rPr lang="en-GB" sz="3800" b="1" i="1" dirty="0" smtClean="0">
                <a:latin typeface="Aparajita" panose="020B0604020202020204" pitchFamily="34" charset="0"/>
                <a:ea typeface="Times New Roman" panose="02020603050405020304" pitchFamily="18" charset="0"/>
                <a:cs typeface="Aparajita" panose="020B0604020202020204" pitchFamily="34" charset="0"/>
              </a:rPr>
              <a:t>automatic production of place-based map</a:t>
            </a:r>
            <a:br>
              <a:rPr lang="en-GB" sz="3800" b="1" i="1" dirty="0" smtClean="0">
                <a:latin typeface="Aparajita" panose="020B0604020202020204" pitchFamily="34" charset="0"/>
                <a:ea typeface="Times New Roman" panose="02020603050405020304" pitchFamily="18" charset="0"/>
                <a:cs typeface="Aparajita" panose="020B0604020202020204" pitchFamily="34" charset="0"/>
              </a:rPr>
            </a:br>
            <a:r>
              <a:rPr lang="en-GB" sz="3800" b="1" i="1" dirty="0" smtClean="0">
                <a:latin typeface="Aparajita" panose="020B0604020202020204" pitchFamily="34" charset="0"/>
                <a:ea typeface="Times New Roman" panose="02020603050405020304" pitchFamily="18" charset="0"/>
                <a:cs typeface="Aparajita" panose="020B0604020202020204" pitchFamily="34" charset="0"/>
              </a:rPr>
              <a:t>by using platial </a:t>
            </a:r>
            <a:r>
              <a:rPr lang="en-GB" sz="3800" b="1" i="1" smtClean="0">
                <a:latin typeface="Aparajita" panose="020B0604020202020204" pitchFamily="34" charset="0"/>
                <a:ea typeface="Times New Roman" panose="02020603050405020304" pitchFamily="18" charset="0"/>
                <a:cs typeface="Aparajita" panose="020B0604020202020204" pitchFamily="34" charset="0"/>
              </a:rPr>
              <a:t>information in VGI</a:t>
            </a:r>
            <a:endParaRPr lang="en-GB" sz="3800" b="1" i="1" dirty="0">
              <a:latin typeface="Aparajita" panose="020B0604020202020204" pitchFamily="34" charset="0"/>
              <a:ea typeface="Times New Roman" panose="02020603050405020304" pitchFamily="18" charset="0"/>
              <a:cs typeface="Aparajita" panose="020B0604020202020204" pitchFamily="34" charset="0"/>
            </a:endParaRPr>
          </a:p>
        </p:txBody>
      </p:sp>
    </p:spTree>
    <p:extLst>
      <p:ext uri="{BB962C8B-B14F-4D97-AF65-F5344CB8AC3E}">
        <p14:creationId xmlns:p14="http://schemas.microsoft.com/office/powerpoint/2010/main" val="2546792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5A5FE61-B824-4045-9E4A-C837C2DBEAC7}">
  <ds:schemaRefs>
    <ds:schemaRef ds:uri="ESRI.ArcGIS.Mapping.OfficeIntegration.PowerPointInfo"/>
  </ds:schemaRefs>
</ds:datastoreItem>
</file>

<file path=customXml/itemProps10.xml><?xml version="1.0" encoding="utf-8"?>
<ds:datastoreItem xmlns:ds="http://schemas.openxmlformats.org/officeDocument/2006/customXml" ds:itemID="{CD8E28E2-165B-4664-BFD5-79F4ECF8A13C}">
  <ds:schemaRefs>
    <ds:schemaRef ds:uri="ESRI.ArcGIS.Mapping.OfficeIntegration.PowerPointInfo"/>
  </ds:schemaRefs>
</ds:datastoreItem>
</file>

<file path=customXml/itemProps100.xml><?xml version="1.0" encoding="utf-8"?>
<ds:datastoreItem xmlns:ds="http://schemas.openxmlformats.org/officeDocument/2006/customXml" ds:itemID="{ED894085-D37A-4108-BF6F-220F30912093}">
  <ds:schemaRefs>
    <ds:schemaRef ds:uri="ESRI.ArcGIS.Mapping.OfficeIntegration.PowerPointInfo"/>
  </ds:schemaRefs>
</ds:datastoreItem>
</file>

<file path=customXml/itemProps101.xml><?xml version="1.0" encoding="utf-8"?>
<ds:datastoreItem xmlns:ds="http://schemas.openxmlformats.org/officeDocument/2006/customXml" ds:itemID="{1EE9136F-83EC-4568-85B4-1D67C761FB8D}">
  <ds:schemaRefs>
    <ds:schemaRef ds:uri="ESRI.ArcGIS.Mapping.OfficeIntegration.PowerPointInfo"/>
  </ds:schemaRefs>
</ds:datastoreItem>
</file>

<file path=customXml/itemProps102.xml><?xml version="1.0" encoding="utf-8"?>
<ds:datastoreItem xmlns:ds="http://schemas.openxmlformats.org/officeDocument/2006/customXml" ds:itemID="{D4AE1606-49DE-4D82-A617-6AF9E75F4C23}">
  <ds:schemaRefs>
    <ds:schemaRef ds:uri="ESRI.ArcGIS.Mapping.OfficeIntegration.PowerPointInfo"/>
  </ds:schemaRefs>
</ds:datastoreItem>
</file>

<file path=customXml/itemProps103.xml><?xml version="1.0" encoding="utf-8"?>
<ds:datastoreItem xmlns:ds="http://schemas.openxmlformats.org/officeDocument/2006/customXml" ds:itemID="{5F8ABAB1-8883-4377-B167-C9DC3857C0F7}">
  <ds:schemaRefs>
    <ds:schemaRef ds:uri="ESRI.ArcGIS.Mapping.OfficeIntegration.PowerPointInfo"/>
  </ds:schemaRefs>
</ds:datastoreItem>
</file>

<file path=customXml/itemProps104.xml><?xml version="1.0" encoding="utf-8"?>
<ds:datastoreItem xmlns:ds="http://schemas.openxmlformats.org/officeDocument/2006/customXml" ds:itemID="{7DC688F1-E88E-4B09-8C6A-9934E5AD4000}">
  <ds:schemaRefs>
    <ds:schemaRef ds:uri="ESRI.ArcGIS.Mapping.OfficeIntegration.PowerPointInfo"/>
  </ds:schemaRefs>
</ds:datastoreItem>
</file>

<file path=customXml/itemProps105.xml><?xml version="1.0" encoding="utf-8"?>
<ds:datastoreItem xmlns:ds="http://schemas.openxmlformats.org/officeDocument/2006/customXml" ds:itemID="{7866EAD5-7760-454E-B284-DB2D4044BD00}">
  <ds:schemaRefs>
    <ds:schemaRef ds:uri="ESRI.ArcGIS.Mapping.OfficeIntegration.PowerPointInfo"/>
  </ds:schemaRefs>
</ds:datastoreItem>
</file>

<file path=customXml/itemProps106.xml><?xml version="1.0" encoding="utf-8"?>
<ds:datastoreItem xmlns:ds="http://schemas.openxmlformats.org/officeDocument/2006/customXml" ds:itemID="{0B43813D-3B44-4026-850D-4DE1DE887D83}">
  <ds:schemaRefs>
    <ds:schemaRef ds:uri="ESRI.ArcGIS.Mapping.OfficeIntegration.PowerPointInfo"/>
  </ds:schemaRefs>
</ds:datastoreItem>
</file>

<file path=customXml/itemProps107.xml><?xml version="1.0" encoding="utf-8"?>
<ds:datastoreItem xmlns:ds="http://schemas.openxmlformats.org/officeDocument/2006/customXml" ds:itemID="{693F9E29-8D39-4B07-8D6A-C827DAF98DD3}">
  <ds:schemaRefs>
    <ds:schemaRef ds:uri="ESRI.ArcGIS.Mapping.OfficeIntegration.PowerPointInfo"/>
  </ds:schemaRefs>
</ds:datastoreItem>
</file>

<file path=customXml/itemProps108.xml><?xml version="1.0" encoding="utf-8"?>
<ds:datastoreItem xmlns:ds="http://schemas.openxmlformats.org/officeDocument/2006/customXml" ds:itemID="{2CE59ACC-2801-4FE6-BFB0-342E390600DB}">
  <ds:schemaRefs>
    <ds:schemaRef ds:uri="ESRI.ArcGIS.Mapping.OfficeIntegration.PowerPointInfo"/>
  </ds:schemaRefs>
</ds:datastoreItem>
</file>

<file path=customXml/itemProps109.xml><?xml version="1.0" encoding="utf-8"?>
<ds:datastoreItem xmlns:ds="http://schemas.openxmlformats.org/officeDocument/2006/customXml" ds:itemID="{D84238D6-7B5D-40D0-B2A6-2D27922D5DD7}">
  <ds:schemaRefs>
    <ds:schemaRef ds:uri="ESRI.ArcGIS.Mapping.OfficeIntegration.PowerPointInfo"/>
  </ds:schemaRefs>
</ds:datastoreItem>
</file>

<file path=customXml/itemProps11.xml><?xml version="1.0" encoding="utf-8"?>
<ds:datastoreItem xmlns:ds="http://schemas.openxmlformats.org/officeDocument/2006/customXml" ds:itemID="{74407FCB-C5D6-4A69-A05F-3E874789ED12}">
  <ds:schemaRefs>
    <ds:schemaRef ds:uri="ESRI.ArcGIS.Mapping.OfficeIntegration.PowerPointInfo"/>
  </ds:schemaRefs>
</ds:datastoreItem>
</file>

<file path=customXml/itemProps110.xml><?xml version="1.0" encoding="utf-8"?>
<ds:datastoreItem xmlns:ds="http://schemas.openxmlformats.org/officeDocument/2006/customXml" ds:itemID="{7A18EBF0-5305-4142-B5FD-BEC30E785F60}">
  <ds:schemaRefs>
    <ds:schemaRef ds:uri="ESRI.ArcGIS.Mapping.OfficeIntegration.PowerPointInfo"/>
  </ds:schemaRefs>
</ds:datastoreItem>
</file>

<file path=customXml/itemProps111.xml><?xml version="1.0" encoding="utf-8"?>
<ds:datastoreItem xmlns:ds="http://schemas.openxmlformats.org/officeDocument/2006/customXml" ds:itemID="{8FE79A0B-0115-46DB-8D86-B21B02E2D127}">
  <ds:schemaRefs>
    <ds:schemaRef ds:uri="ESRI.ArcGIS.Mapping.OfficeIntegration.PowerPointInfo"/>
  </ds:schemaRefs>
</ds:datastoreItem>
</file>

<file path=customXml/itemProps112.xml><?xml version="1.0" encoding="utf-8"?>
<ds:datastoreItem xmlns:ds="http://schemas.openxmlformats.org/officeDocument/2006/customXml" ds:itemID="{93E1A348-C4E9-4498-ADEA-04700BF2A795}">
  <ds:schemaRefs>
    <ds:schemaRef ds:uri="ESRI.ArcGIS.Mapping.OfficeIntegration.PowerPointInfo"/>
  </ds:schemaRefs>
</ds:datastoreItem>
</file>

<file path=customXml/itemProps113.xml><?xml version="1.0" encoding="utf-8"?>
<ds:datastoreItem xmlns:ds="http://schemas.openxmlformats.org/officeDocument/2006/customXml" ds:itemID="{7E4C921D-23DC-40AC-932B-E48B7E098B78}">
  <ds:schemaRefs>
    <ds:schemaRef ds:uri="ESRI.ArcGIS.Mapping.OfficeIntegration.PowerPointInfo"/>
  </ds:schemaRefs>
</ds:datastoreItem>
</file>

<file path=customXml/itemProps114.xml><?xml version="1.0" encoding="utf-8"?>
<ds:datastoreItem xmlns:ds="http://schemas.openxmlformats.org/officeDocument/2006/customXml" ds:itemID="{DEBA8EB1-9444-42BF-B484-BEE0102F9B8A}">
  <ds:schemaRefs>
    <ds:schemaRef ds:uri="ESRI.ArcGIS.Mapping.OfficeIntegration.PowerPointInfo"/>
  </ds:schemaRefs>
</ds:datastoreItem>
</file>

<file path=customXml/itemProps115.xml><?xml version="1.0" encoding="utf-8"?>
<ds:datastoreItem xmlns:ds="http://schemas.openxmlformats.org/officeDocument/2006/customXml" ds:itemID="{3EE2F080-7F6F-455E-90F7-D53FDA164448}">
  <ds:schemaRefs>
    <ds:schemaRef ds:uri="ESRI.ArcGIS.Mapping.OfficeIntegration.PowerPointInfo"/>
  </ds:schemaRefs>
</ds:datastoreItem>
</file>

<file path=customXml/itemProps116.xml><?xml version="1.0" encoding="utf-8"?>
<ds:datastoreItem xmlns:ds="http://schemas.openxmlformats.org/officeDocument/2006/customXml" ds:itemID="{5149E896-2FC3-4850-948E-1BC3FF17AE81}">
  <ds:schemaRefs>
    <ds:schemaRef ds:uri="ESRI.ArcGIS.Mapping.OfficeIntegration.PowerPointInfo"/>
  </ds:schemaRefs>
</ds:datastoreItem>
</file>

<file path=customXml/itemProps117.xml><?xml version="1.0" encoding="utf-8"?>
<ds:datastoreItem xmlns:ds="http://schemas.openxmlformats.org/officeDocument/2006/customXml" ds:itemID="{E6F37B21-CF74-40A3-A5CE-4983DB828AA7}">
  <ds:schemaRefs>
    <ds:schemaRef ds:uri="ESRI.ArcGIS.Mapping.OfficeIntegration.PowerPointInfo"/>
  </ds:schemaRefs>
</ds:datastoreItem>
</file>

<file path=customXml/itemProps118.xml><?xml version="1.0" encoding="utf-8"?>
<ds:datastoreItem xmlns:ds="http://schemas.openxmlformats.org/officeDocument/2006/customXml" ds:itemID="{83A586A8-8133-421F-9231-8127877EEA0E}">
  <ds:schemaRefs>
    <ds:schemaRef ds:uri="ESRI.ArcGIS.Mapping.OfficeIntegration.PowerPointInfo"/>
  </ds:schemaRefs>
</ds:datastoreItem>
</file>

<file path=customXml/itemProps119.xml><?xml version="1.0" encoding="utf-8"?>
<ds:datastoreItem xmlns:ds="http://schemas.openxmlformats.org/officeDocument/2006/customXml" ds:itemID="{57876D4D-62EC-45F0-97A9-ECBA7B3A8099}">
  <ds:schemaRefs>
    <ds:schemaRef ds:uri="ESRI.ArcGIS.Mapping.OfficeIntegration.PowerPointInfo"/>
  </ds:schemaRefs>
</ds:datastoreItem>
</file>

<file path=customXml/itemProps12.xml><?xml version="1.0" encoding="utf-8"?>
<ds:datastoreItem xmlns:ds="http://schemas.openxmlformats.org/officeDocument/2006/customXml" ds:itemID="{E0A36B76-1814-4A55-968D-957844BEA3A7}">
  <ds:schemaRefs>
    <ds:schemaRef ds:uri="ESRI.ArcGIS.Mapping.OfficeIntegration.PowerPointInfo"/>
  </ds:schemaRefs>
</ds:datastoreItem>
</file>

<file path=customXml/itemProps120.xml><?xml version="1.0" encoding="utf-8"?>
<ds:datastoreItem xmlns:ds="http://schemas.openxmlformats.org/officeDocument/2006/customXml" ds:itemID="{40A404D8-AFEF-4D55-8AE5-E85D480A407F}">
  <ds:schemaRefs>
    <ds:schemaRef ds:uri="ESRI.ArcGIS.Mapping.OfficeIntegration.PowerPointInfo"/>
  </ds:schemaRefs>
</ds:datastoreItem>
</file>

<file path=customXml/itemProps121.xml><?xml version="1.0" encoding="utf-8"?>
<ds:datastoreItem xmlns:ds="http://schemas.openxmlformats.org/officeDocument/2006/customXml" ds:itemID="{4C16B680-5705-4429-B490-02DDD9A70241}">
  <ds:schemaRefs>
    <ds:schemaRef ds:uri="ESRI.ArcGIS.Mapping.OfficeIntegration.PowerPointInfo"/>
  </ds:schemaRefs>
</ds:datastoreItem>
</file>

<file path=customXml/itemProps122.xml><?xml version="1.0" encoding="utf-8"?>
<ds:datastoreItem xmlns:ds="http://schemas.openxmlformats.org/officeDocument/2006/customXml" ds:itemID="{EAECC558-E7CA-400F-A298-211F0B36D6FE}">
  <ds:schemaRefs>
    <ds:schemaRef ds:uri="ESRI.ArcGIS.Mapping.OfficeIntegration.PowerPointInfo"/>
  </ds:schemaRefs>
</ds:datastoreItem>
</file>

<file path=customXml/itemProps123.xml><?xml version="1.0" encoding="utf-8"?>
<ds:datastoreItem xmlns:ds="http://schemas.openxmlformats.org/officeDocument/2006/customXml" ds:itemID="{E0765291-0A11-4A5A-864B-0DC4D792D834}">
  <ds:schemaRefs>
    <ds:schemaRef ds:uri="ESRI.ArcGIS.Mapping.OfficeIntegration.PowerPointInfo"/>
  </ds:schemaRefs>
</ds:datastoreItem>
</file>

<file path=customXml/itemProps124.xml><?xml version="1.0" encoding="utf-8"?>
<ds:datastoreItem xmlns:ds="http://schemas.openxmlformats.org/officeDocument/2006/customXml" ds:itemID="{AC605AD5-C185-425C-AC77-117EDA19B6B3}">
  <ds:schemaRefs>
    <ds:schemaRef ds:uri="ESRI.ArcGIS.Mapping.OfficeIntegration.PowerPointInfo"/>
  </ds:schemaRefs>
</ds:datastoreItem>
</file>

<file path=customXml/itemProps125.xml><?xml version="1.0" encoding="utf-8"?>
<ds:datastoreItem xmlns:ds="http://schemas.openxmlformats.org/officeDocument/2006/customXml" ds:itemID="{FDB7D7EE-9969-4C6A-BF75-8F5A315F88A0}">
  <ds:schemaRefs>
    <ds:schemaRef ds:uri="ESRI.ArcGIS.Mapping.OfficeIntegration.PowerPointInfo"/>
  </ds:schemaRefs>
</ds:datastoreItem>
</file>

<file path=customXml/itemProps126.xml><?xml version="1.0" encoding="utf-8"?>
<ds:datastoreItem xmlns:ds="http://schemas.openxmlformats.org/officeDocument/2006/customXml" ds:itemID="{7BEE8627-BBAA-499B-991E-B3FBDC88ED8E}">
  <ds:schemaRefs>
    <ds:schemaRef ds:uri="ESRI.ArcGIS.Mapping.OfficeIntegration.PowerPointInfo"/>
  </ds:schemaRefs>
</ds:datastoreItem>
</file>

<file path=customXml/itemProps127.xml><?xml version="1.0" encoding="utf-8"?>
<ds:datastoreItem xmlns:ds="http://schemas.openxmlformats.org/officeDocument/2006/customXml" ds:itemID="{3B1A8561-0B6E-439F-B071-5029A197A443}">
  <ds:schemaRefs>
    <ds:schemaRef ds:uri="ESRI.ArcGIS.Mapping.OfficeIntegration.PowerPointInfo"/>
  </ds:schemaRefs>
</ds:datastoreItem>
</file>

<file path=customXml/itemProps128.xml><?xml version="1.0" encoding="utf-8"?>
<ds:datastoreItem xmlns:ds="http://schemas.openxmlformats.org/officeDocument/2006/customXml" ds:itemID="{98C3AEBC-B064-4C45-A392-524B4366E305}">
  <ds:schemaRefs>
    <ds:schemaRef ds:uri="ESRI.ArcGIS.Mapping.OfficeIntegration.PowerPointInfo"/>
  </ds:schemaRefs>
</ds:datastoreItem>
</file>

<file path=customXml/itemProps129.xml><?xml version="1.0" encoding="utf-8"?>
<ds:datastoreItem xmlns:ds="http://schemas.openxmlformats.org/officeDocument/2006/customXml" ds:itemID="{E8F56E79-9F8B-4081-B252-E80CB6CB2FA5}">
  <ds:schemaRefs>
    <ds:schemaRef ds:uri="ESRI.ArcGIS.Mapping.OfficeIntegration.PowerPointInfo"/>
  </ds:schemaRefs>
</ds:datastoreItem>
</file>

<file path=customXml/itemProps13.xml><?xml version="1.0" encoding="utf-8"?>
<ds:datastoreItem xmlns:ds="http://schemas.openxmlformats.org/officeDocument/2006/customXml" ds:itemID="{909AB543-0553-4703-AB68-0C616A71DB68}">
  <ds:schemaRefs>
    <ds:schemaRef ds:uri="ESRI.ArcGIS.Mapping.OfficeIntegration.PowerPointInfo"/>
  </ds:schemaRefs>
</ds:datastoreItem>
</file>

<file path=customXml/itemProps130.xml><?xml version="1.0" encoding="utf-8"?>
<ds:datastoreItem xmlns:ds="http://schemas.openxmlformats.org/officeDocument/2006/customXml" ds:itemID="{19853307-56F6-4DAA-932D-41F34DAFEC37}">
  <ds:schemaRefs>
    <ds:schemaRef ds:uri="ESRI.ArcGIS.Mapping.OfficeIntegration.PowerPointInfo"/>
  </ds:schemaRefs>
</ds:datastoreItem>
</file>

<file path=customXml/itemProps131.xml><?xml version="1.0" encoding="utf-8"?>
<ds:datastoreItem xmlns:ds="http://schemas.openxmlformats.org/officeDocument/2006/customXml" ds:itemID="{723C2E3C-AF06-46FF-A691-3D25D1C1724B}">
  <ds:schemaRefs>
    <ds:schemaRef ds:uri="ESRI.ArcGIS.Mapping.OfficeIntegration.PowerPointInfo"/>
  </ds:schemaRefs>
</ds:datastoreItem>
</file>

<file path=customXml/itemProps132.xml><?xml version="1.0" encoding="utf-8"?>
<ds:datastoreItem xmlns:ds="http://schemas.openxmlformats.org/officeDocument/2006/customXml" ds:itemID="{505A20D2-2310-41AA-A094-480E1B3A2B88}">
  <ds:schemaRefs>
    <ds:schemaRef ds:uri="ESRI.ArcGIS.Mapping.OfficeIntegration.PowerPointInfo"/>
  </ds:schemaRefs>
</ds:datastoreItem>
</file>

<file path=customXml/itemProps133.xml><?xml version="1.0" encoding="utf-8"?>
<ds:datastoreItem xmlns:ds="http://schemas.openxmlformats.org/officeDocument/2006/customXml" ds:itemID="{BA89CDB8-D58C-4F63-881B-0051FEBEBD6A}">
  <ds:schemaRefs>
    <ds:schemaRef ds:uri="ESRI.ArcGIS.Mapping.OfficeIntegration.PowerPointInfo"/>
  </ds:schemaRefs>
</ds:datastoreItem>
</file>

<file path=customXml/itemProps134.xml><?xml version="1.0" encoding="utf-8"?>
<ds:datastoreItem xmlns:ds="http://schemas.openxmlformats.org/officeDocument/2006/customXml" ds:itemID="{6543CF6E-3509-4982-8C46-3E948CFCC55D}">
  <ds:schemaRefs>
    <ds:schemaRef ds:uri="ESRI.ArcGIS.Mapping.OfficeIntegration.PowerPointInfo"/>
  </ds:schemaRefs>
</ds:datastoreItem>
</file>

<file path=customXml/itemProps135.xml><?xml version="1.0" encoding="utf-8"?>
<ds:datastoreItem xmlns:ds="http://schemas.openxmlformats.org/officeDocument/2006/customXml" ds:itemID="{10912F58-C746-4E02-83A1-9077FF06F228}">
  <ds:schemaRefs>
    <ds:schemaRef ds:uri="ESRI.ArcGIS.Mapping.OfficeIntegration.PowerPointInfo"/>
  </ds:schemaRefs>
</ds:datastoreItem>
</file>

<file path=customXml/itemProps136.xml><?xml version="1.0" encoding="utf-8"?>
<ds:datastoreItem xmlns:ds="http://schemas.openxmlformats.org/officeDocument/2006/customXml" ds:itemID="{B78BDC4E-AF28-4091-9FD4-F61BBB28CFDA}">
  <ds:schemaRefs>
    <ds:schemaRef ds:uri="ESRI.ArcGIS.Mapping.OfficeIntegration.PowerPointInfo"/>
  </ds:schemaRefs>
</ds:datastoreItem>
</file>

<file path=customXml/itemProps137.xml><?xml version="1.0" encoding="utf-8"?>
<ds:datastoreItem xmlns:ds="http://schemas.openxmlformats.org/officeDocument/2006/customXml" ds:itemID="{B88AB3D5-436B-4640-9195-7B3C59016A94}">
  <ds:schemaRefs>
    <ds:schemaRef ds:uri="ESRI.ArcGIS.Mapping.OfficeIntegration.PowerPointInfo"/>
  </ds:schemaRefs>
</ds:datastoreItem>
</file>

<file path=customXml/itemProps138.xml><?xml version="1.0" encoding="utf-8"?>
<ds:datastoreItem xmlns:ds="http://schemas.openxmlformats.org/officeDocument/2006/customXml" ds:itemID="{9E8F24A9-D4AC-4E92-ACA7-6A0635E8E9CB}">
  <ds:schemaRefs>
    <ds:schemaRef ds:uri="ESRI.ArcGIS.Mapping.OfficeIntegration.PowerPointInfo"/>
  </ds:schemaRefs>
</ds:datastoreItem>
</file>

<file path=customXml/itemProps139.xml><?xml version="1.0" encoding="utf-8"?>
<ds:datastoreItem xmlns:ds="http://schemas.openxmlformats.org/officeDocument/2006/customXml" ds:itemID="{EE42249D-A8EE-4F67-A070-4DB4ED058B8E}">
  <ds:schemaRefs>
    <ds:schemaRef ds:uri="ESRI.ArcGIS.Mapping.OfficeIntegration.PowerPointInfo"/>
  </ds:schemaRefs>
</ds:datastoreItem>
</file>

<file path=customXml/itemProps14.xml><?xml version="1.0" encoding="utf-8"?>
<ds:datastoreItem xmlns:ds="http://schemas.openxmlformats.org/officeDocument/2006/customXml" ds:itemID="{E611E48D-6C05-4684-B0AD-93F874BDA846}">
  <ds:schemaRefs>
    <ds:schemaRef ds:uri="ESRI.ArcGIS.Mapping.OfficeIntegration.PowerPointInfo"/>
  </ds:schemaRefs>
</ds:datastoreItem>
</file>

<file path=customXml/itemProps140.xml><?xml version="1.0" encoding="utf-8"?>
<ds:datastoreItem xmlns:ds="http://schemas.openxmlformats.org/officeDocument/2006/customXml" ds:itemID="{6B80BCDC-5E9C-4409-9C21-36B9CA6B6F23}">
  <ds:schemaRefs>
    <ds:schemaRef ds:uri="ESRI.ArcGIS.Mapping.OfficeIntegration.PowerPointInfo"/>
  </ds:schemaRefs>
</ds:datastoreItem>
</file>

<file path=customXml/itemProps141.xml><?xml version="1.0" encoding="utf-8"?>
<ds:datastoreItem xmlns:ds="http://schemas.openxmlformats.org/officeDocument/2006/customXml" ds:itemID="{E42F24C6-56F7-48D9-9024-608C38F2D473}">
  <ds:schemaRefs>
    <ds:schemaRef ds:uri="ESRI.ArcGIS.Mapping.OfficeIntegration.PowerPointInfo"/>
  </ds:schemaRefs>
</ds:datastoreItem>
</file>

<file path=customXml/itemProps142.xml><?xml version="1.0" encoding="utf-8"?>
<ds:datastoreItem xmlns:ds="http://schemas.openxmlformats.org/officeDocument/2006/customXml" ds:itemID="{584C273A-4CBD-4990-BDA8-C0A07BC5A2FD}">
  <ds:schemaRefs>
    <ds:schemaRef ds:uri="ESRI.ArcGIS.Mapping.OfficeIntegration.PowerPointInfo"/>
  </ds:schemaRefs>
</ds:datastoreItem>
</file>

<file path=customXml/itemProps143.xml><?xml version="1.0" encoding="utf-8"?>
<ds:datastoreItem xmlns:ds="http://schemas.openxmlformats.org/officeDocument/2006/customXml" ds:itemID="{FC6DBD09-1499-4E0F-9441-567CFE5E05B9}">
  <ds:schemaRefs>
    <ds:schemaRef ds:uri="ESRI.ArcGIS.Mapping.OfficeIntegration.PowerPointInfo"/>
  </ds:schemaRefs>
</ds:datastoreItem>
</file>

<file path=customXml/itemProps144.xml><?xml version="1.0" encoding="utf-8"?>
<ds:datastoreItem xmlns:ds="http://schemas.openxmlformats.org/officeDocument/2006/customXml" ds:itemID="{1F7E2B9D-35EB-42AE-B9CE-6B0382D0B27C}">
  <ds:schemaRefs>
    <ds:schemaRef ds:uri="ESRI.ArcGIS.Mapping.OfficeIntegration.PowerPointInfo"/>
  </ds:schemaRefs>
</ds:datastoreItem>
</file>

<file path=customXml/itemProps145.xml><?xml version="1.0" encoding="utf-8"?>
<ds:datastoreItem xmlns:ds="http://schemas.openxmlformats.org/officeDocument/2006/customXml" ds:itemID="{3BD180C1-23AD-4D34-BE44-DD68B9E7D8C8}">
  <ds:schemaRefs>
    <ds:schemaRef ds:uri="ESRI.ArcGIS.Mapping.OfficeIntegration.PowerPointInfo"/>
  </ds:schemaRefs>
</ds:datastoreItem>
</file>

<file path=customXml/itemProps146.xml><?xml version="1.0" encoding="utf-8"?>
<ds:datastoreItem xmlns:ds="http://schemas.openxmlformats.org/officeDocument/2006/customXml" ds:itemID="{EE5056DA-A4EE-45A2-921A-9CB525C0C396}">
  <ds:schemaRefs>
    <ds:schemaRef ds:uri="ESRI.ArcGIS.Mapping.OfficeIntegration.PowerPointInfo"/>
  </ds:schemaRefs>
</ds:datastoreItem>
</file>

<file path=customXml/itemProps147.xml><?xml version="1.0" encoding="utf-8"?>
<ds:datastoreItem xmlns:ds="http://schemas.openxmlformats.org/officeDocument/2006/customXml" ds:itemID="{A48E87DD-03BA-4879-A142-AFEB9765E588}">
  <ds:schemaRefs>
    <ds:schemaRef ds:uri="ESRI.ArcGIS.Mapping.OfficeIntegration.PowerPointInfo"/>
  </ds:schemaRefs>
</ds:datastoreItem>
</file>

<file path=customXml/itemProps148.xml><?xml version="1.0" encoding="utf-8"?>
<ds:datastoreItem xmlns:ds="http://schemas.openxmlformats.org/officeDocument/2006/customXml" ds:itemID="{78F56EFF-2BDF-48E4-B7B8-251E9E57984D}">
  <ds:schemaRefs>
    <ds:schemaRef ds:uri="ESRI.ArcGIS.Mapping.OfficeIntegration.PowerPointInfo"/>
  </ds:schemaRefs>
</ds:datastoreItem>
</file>

<file path=customXml/itemProps15.xml><?xml version="1.0" encoding="utf-8"?>
<ds:datastoreItem xmlns:ds="http://schemas.openxmlformats.org/officeDocument/2006/customXml" ds:itemID="{36814327-BCAA-45CF-9768-079F1EF0408C}">
  <ds:schemaRefs>
    <ds:schemaRef ds:uri="ESRI.ArcGIS.Mapping.OfficeIntegration.PowerPointInfo"/>
  </ds:schemaRefs>
</ds:datastoreItem>
</file>

<file path=customXml/itemProps16.xml><?xml version="1.0" encoding="utf-8"?>
<ds:datastoreItem xmlns:ds="http://schemas.openxmlformats.org/officeDocument/2006/customXml" ds:itemID="{A4C3F7F9-684D-42E6-9A7C-4AA046B7BFFE}">
  <ds:schemaRefs>
    <ds:schemaRef ds:uri="ESRI.ArcGIS.Mapping.OfficeIntegration.PowerPointInfo"/>
  </ds:schemaRefs>
</ds:datastoreItem>
</file>

<file path=customXml/itemProps17.xml><?xml version="1.0" encoding="utf-8"?>
<ds:datastoreItem xmlns:ds="http://schemas.openxmlformats.org/officeDocument/2006/customXml" ds:itemID="{944BFF54-A221-4A41-860F-799DB60A9C29}">
  <ds:schemaRefs>
    <ds:schemaRef ds:uri="ESRI.ArcGIS.Mapping.OfficeIntegration.PowerPointInfo"/>
  </ds:schemaRefs>
</ds:datastoreItem>
</file>

<file path=customXml/itemProps18.xml><?xml version="1.0" encoding="utf-8"?>
<ds:datastoreItem xmlns:ds="http://schemas.openxmlformats.org/officeDocument/2006/customXml" ds:itemID="{25B9B2F3-7B93-44A6-BDC3-ACB3ADC194A0}">
  <ds:schemaRefs>
    <ds:schemaRef ds:uri="ESRI.ArcGIS.Mapping.OfficeIntegration.PowerPointInfo"/>
  </ds:schemaRefs>
</ds:datastoreItem>
</file>

<file path=customXml/itemProps19.xml><?xml version="1.0" encoding="utf-8"?>
<ds:datastoreItem xmlns:ds="http://schemas.openxmlformats.org/officeDocument/2006/customXml" ds:itemID="{0EC56DD3-E478-4BFC-9971-8C09C3B8DC1C}">
  <ds:schemaRefs>
    <ds:schemaRef ds:uri="ESRI.ArcGIS.Mapping.OfficeIntegration.PowerPointInfo"/>
  </ds:schemaRefs>
</ds:datastoreItem>
</file>

<file path=customXml/itemProps2.xml><?xml version="1.0" encoding="utf-8"?>
<ds:datastoreItem xmlns:ds="http://schemas.openxmlformats.org/officeDocument/2006/customXml" ds:itemID="{8DE42DD2-9DD7-4652-890E-8E33D4281224}">
  <ds:schemaRefs>
    <ds:schemaRef ds:uri="ESRI.ArcGIS.Mapping.OfficeIntegration.PowerPointInfo"/>
  </ds:schemaRefs>
</ds:datastoreItem>
</file>

<file path=customXml/itemProps20.xml><?xml version="1.0" encoding="utf-8"?>
<ds:datastoreItem xmlns:ds="http://schemas.openxmlformats.org/officeDocument/2006/customXml" ds:itemID="{B53BC117-F8FD-48D5-9EC6-2CC9DE40D2B6}">
  <ds:schemaRefs>
    <ds:schemaRef ds:uri="ESRI.ArcGIS.Mapping.OfficeIntegration.PowerPointInfo"/>
  </ds:schemaRefs>
</ds:datastoreItem>
</file>

<file path=customXml/itemProps21.xml><?xml version="1.0" encoding="utf-8"?>
<ds:datastoreItem xmlns:ds="http://schemas.openxmlformats.org/officeDocument/2006/customXml" ds:itemID="{D2624D40-CF94-48A4-9A6D-F99503FC2C42}">
  <ds:schemaRefs>
    <ds:schemaRef ds:uri="ESRI.ArcGIS.Mapping.OfficeIntegration.PowerPointInfo"/>
  </ds:schemaRefs>
</ds:datastoreItem>
</file>

<file path=customXml/itemProps22.xml><?xml version="1.0" encoding="utf-8"?>
<ds:datastoreItem xmlns:ds="http://schemas.openxmlformats.org/officeDocument/2006/customXml" ds:itemID="{8BD5BF7F-FAAB-4C9D-BFC7-9AFE64DA3004}">
  <ds:schemaRefs>
    <ds:schemaRef ds:uri="ESRI.ArcGIS.Mapping.OfficeIntegration.PowerPointInfo"/>
  </ds:schemaRefs>
</ds:datastoreItem>
</file>

<file path=customXml/itemProps23.xml><?xml version="1.0" encoding="utf-8"?>
<ds:datastoreItem xmlns:ds="http://schemas.openxmlformats.org/officeDocument/2006/customXml" ds:itemID="{823DC131-049C-47E3-83F5-154F0D4A6CCB}">
  <ds:schemaRefs>
    <ds:schemaRef ds:uri="ESRI.ArcGIS.Mapping.OfficeIntegration.PowerPointInfo"/>
  </ds:schemaRefs>
</ds:datastoreItem>
</file>

<file path=customXml/itemProps24.xml><?xml version="1.0" encoding="utf-8"?>
<ds:datastoreItem xmlns:ds="http://schemas.openxmlformats.org/officeDocument/2006/customXml" ds:itemID="{A99C1B5F-52BF-48DD-B356-D692F825E1ED}">
  <ds:schemaRefs>
    <ds:schemaRef ds:uri="ESRI.ArcGIS.Mapping.OfficeIntegration.PowerPointInfo"/>
  </ds:schemaRefs>
</ds:datastoreItem>
</file>

<file path=customXml/itemProps25.xml><?xml version="1.0" encoding="utf-8"?>
<ds:datastoreItem xmlns:ds="http://schemas.openxmlformats.org/officeDocument/2006/customXml" ds:itemID="{CDA51249-0215-465D-8A61-874638C9B2B6}">
  <ds:schemaRefs>
    <ds:schemaRef ds:uri="ESRI.ArcGIS.Mapping.OfficeIntegration.PowerPointInfo"/>
  </ds:schemaRefs>
</ds:datastoreItem>
</file>

<file path=customXml/itemProps26.xml><?xml version="1.0" encoding="utf-8"?>
<ds:datastoreItem xmlns:ds="http://schemas.openxmlformats.org/officeDocument/2006/customXml" ds:itemID="{FBC8F6C9-A953-4E79-8B09-708721FCACD9}">
  <ds:schemaRefs>
    <ds:schemaRef ds:uri="ESRI.ArcGIS.Mapping.OfficeIntegration.PowerPointInfo"/>
  </ds:schemaRefs>
</ds:datastoreItem>
</file>

<file path=customXml/itemProps27.xml><?xml version="1.0" encoding="utf-8"?>
<ds:datastoreItem xmlns:ds="http://schemas.openxmlformats.org/officeDocument/2006/customXml" ds:itemID="{12813883-5DED-4182-AADA-95C4F1737FCC}">
  <ds:schemaRefs>
    <ds:schemaRef ds:uri="ESRI.ArcGIS.Mapping.OfficeIntegration.PowerPointInfo"/>
  </ds:schemaRefs>
</ds:datastoreItem>
</file>

<file path=customXml/itemProps28.xml><?xml version="1.0" encoding="utf-8"?>
<ds:datastoreItem xmlns:ds="http://schemas.openxmlformats.org/officeDocument/2006/customXml" ds:itemID="{9518B65F-F8DF-4D1F-8F05-4B297B348660}">
  <ds:schemaRefs>
    <ds:schemaRef ds:uri="ESRI.ArcGIS.Mapping.OfficeIntegration.PowerPointInfo"/>
  </ds:schemaRefs>
</ds:datastoreItem>
</file>

<file path=customXml/itemProps29.xml><?xml version="1.0" encoding="utf-8"?>
<ds:datastoreItem xmlns:ds="http://schemas.openxmlformats.org/officeDocument/2006/customXml" ds:itemID="{A23347D7-E90D-44B3-94DE-4A955E7907EC}">
  <ds:schemaRefs>
    <ds:schemaRef ds:uri="ESRI.ArcGIS.Mapping.OfficeIntegration.PowerPointInfo"/>
  </ds:schemaRefs>
</ds:datastoreItem>
</file>

<file path=customXml/itemProps3.xml><?xml version="1.0" encoding="utf-8"?>
<ds:datastoreItem xmlns:ds="http://schemas.openxmlformats.org/officeDocument/2006/customXml" ds:itemID="{640AFDFD-166A-4AB2-AAA6-BC15C27A903C}">
  <ds:schemaRefs>
    <ds:schemaRef ds:uri="ESRI.ArcGIS.Mapping.OfficeIntegration.PowerPointInfo"/>
  </ds:schemaRefs>
</ds:datastoreItem>
</file>

<file path=customXml/itemProps30.xml><?xml version="1.0" encoding="utf-8"?>
<ds:datastoreItem xmlns:ds="http://schemas.openxmlformats.org/officeDocument/2006/customXml" ds:itemID="{CE38B9DF-5D78-4A9F-8815-70759B3D2B97}">
  <ds:schemaRefs>
    <ds:schemaRef ds:uri="ESRI.ArcGIS.Mapping.OfficeIntegration.PowerPointInfo"/>
  </ds:schemaRefs>
</ds:datastoreItem>
</file>

<file path=customXml/itemProps31.xml><?xml version="1.0" encoding="utf-8"?>
<ds:datastoreItem xmlns:ds="http://schemas.openxmlformats.org/officeDocument/2006/customXml" ds:itemID="{3F505972-C83C-4429-A0FB-62D9B06AA985}">
  <ds:schemaRefs>
    <ds:schemaRef ds:uri="ESRI.ArcGIS.Mapping.OfficeIntegration.PowerPointInfo"/>
  </ds:schemaRefs>
</ds:datastoreItem>
</file>

<file path=customXml/itemProps32.xml><?xml version="1.0" encoding="utf-8"?>
<ds:datastoreItem xmlns:ds="http://schemas.openxmlformats.org/officeDocument/2006/customXml" ds:itemID="{BF313FAB-023C-4B0D-A9DC-95B5A4AB4AFF}">
  <ds:schemaRefs>
    <ds:schemaRef ds:uri="ESRI.ArcGIS.Mapping.OfficeIntegration.PowerPointInfo"/>
  </ds:schemaRefs>
</ds:datastoreItem>
</file>

<file path=customXml/itemProps33.xml><?xml version="1.0" encoding="utf-8"?>
<ds:datastoreItem xmlns:ds="http://schemas.openxmlformats.org/officeDocument/2006/customXml" ds:itemID="{023D515C-7FF4-488B-9CDA-B526C408B7C7}">
  <ds:schemaRefs>
    <ds:schemaRef ds:uri="ESRI.ArcGIS.Mapping.OfficeIntegration.PowerPointInfo"/>
  </ds:schemaRefs>
</ds:datastoreItem>
</file>

<file path=customXml/itemProps34.xml><?xml version="1.0" encoding="utf-8"?>
<ds:datastoreItem xmlns:ds="http://schemas.openxmlformats.org/officeDocument/2006/customXml" ds:itemID="{F8611DEB-9CD9-4228-842D-643F234D7ACB}">
  <ds:schemaRefs>
    <ds:schemaRef ds:uri="ESRI.ArcGIS.Mapping.OfficeIntegration.PowerPointInfo"/>
  </ds:schemaRefs>
</ds:datastoreItem>
</file>

<file path=customXml/itemProps35.xml><?xml version="1.0" encoding="utf-8"?>
<ds:datastoreItem xmlns:ds="http://schemas.openxmlformats.org/officeDocument/2006/customXml" ds:itemID="{7ED79683-54E0-4C34-B4A1-F1B8A67208B0}">
  <ds:schemaRefs>
    <ds:schemaRef ds:uri="ESRI.ArcGIS.Mapping.OfficeIntegration.PowerPointInfo"/>
  </ds:schemaRefs>
</ds:datastoreItem>
</file>

<file path=customXml/itemProps36.xml><?xml version="1.0" encoding="utf-8"?>
<ds:datastoreItem xmlns:ds="http://schemas.openxmlformats.org/officeDocument/2006/customXml" ds:itemID="{F8F79FBF-D30E-4F7D-8CE1-A87EC23A86FA}">
  <ds:schemaRefs>
    <ds:schemaRef ds:uri="ESRI.ArcGIS.Mapping.OfficeIntegration.PowerPointInfo"/>
  </ds:schemaRefs>
</ds:datastoreItem>
</file>

<file path=customXml/itemProps37.xml><?xml version="1.0" encoding="utf-8"?>
<ds:datastoreItem xmlns:ds="http://schemas.openxmlformats.org/officeDocument/2006/customXml" ds:itemID="{22F32DE2-D9A5-4D65-8AD3-3DF0B4CEB095}">
  <ds:schemaRefs>
    <ds:schemaRef ds:uri="ESRI.ArcGIS.Mapping.OfficeIntegration.PowerPointInfo"/>
  </ds:schemaRefs>
</ds:datastoreItem>
</file>

<file path=customXml/itemProps38.xml><?xml version="1.0" encoding="utf-8"?>
<ds:datastoreItem xmlns:ds="http://schemas.openxmlformats.org/officeDocument/2006/customXml" ds:itemID="{80A4FEB5-F54B-4B3B-A398-F86F8315615A}">
  <ds:schemaRefs>
    <ds:schemaRef ds:uri="ESRI.ArcGIS.Mapping.OfficeIntegration.PowerPointInfo"/>
  </ds:schemaRefs>
</ds:datastoreItem>
</file>

<file path=customXml/itemProps39.xml><?xml version="1.0" encoding="utf-8"?>
<ds:datastoreItem xmlns:ds="http://schemas.openxmlformats.org/officeDocument/2006/customXml" ds:itemID="{00E63195-9AE8-4F32-9131-C9A99028A1C8}">
  <ds:schemaRefs>
    <ds:schemaRef ds:uri="ESRI.ArcGIS.Mapping.OfficeIntegration.PowerPointInfo"/>
  </ds:schemaRefs>
</ds:datastoreItem>
</file>

<file path=customXml/itemProps4.xml><?xml version="1.0" encoding="utf-8"?>
<ds:datastoreItem xmlns:ds="http://schemas.openxmlformats.org/officeDocument/2006/customXml" ds:itemID="{339E5204-EB23-47CE-B1CA-ED72687FA559}">
  <ds:schemaRefs>
    <ds:schemaRef ds:uri="ESRI.ArcGIS.Mapping.OfficeIntegration.PowerPointInfo"/>
  </ds:schemaRefs>
</ds:datastoreItem>
</file>

<file path=customXml/itemProps40.xml><?xml version="1.0" encoding="utf-8"?>
<ds:datastoreItem xmlns:ds="http://schemas.openxmlformats.org/officeDocument/2006/customXml" ds:itemID="{447E6C95-8574-4EBC-9B26-5E50C24C48E6}">
  <ds:schemaRefs>
    <ds:schemaRef ds:uri="ESRI.ArcGIS.Mapping.OfficeIntegration.PowerPointInfo"/>
  </ds:schemaRefs>
</ds:datastoreItem>
</file>

<file path=customXml/itemProps41.xml><?xml version="1.0" encoding="utf-8"?>
<ds:datastoreItem xmlns:ds="http://schemas.openxmlformats.org/officeDocument/2006/customXml" ds:itemID="{9334B4C8-5F75-4F8B-A7BE-A77A30CA41A1}">
  <ds:schemaRefs>
    <ds:schemaRef ds:uri="ESRI.ArcGIS.Mapping.OfficeIntegration.PowerPointInfo"/>
  </ds:schemaRefs>
</ds:datastoreItem>
</file>

<file path=customXml/itemProps42.xml><?xml version="1.0" encoding="utf-8"?>
<ds:datastoreItem xmlns:ds="http://schemas.openxmlformats.org/officeDocument/2006/customXml" ds:itemID="{4FDDA80A-54CA-4255-8080-F0C0CC1F2E75}">
  <ds:schemaRefs>
    <ds:schemaRef ds:uri="ESRI.ArcGIS.Mapping.OfficeIntegration.PowerPointInfo"/>
  </ds:schemaRefs>
</ds:datastoreItem>
</file>

<file path=customXml/itemProps43.xml><?xml version="1.0" encoding="utf-8"?>
<ds:datastoreItem xmlns:ds="http://schemas.openxmlformats.org/officeDocument/2006/customXml" ds:itemID="{1718AFEB-CEE2-476E-BE43-8A13F62C8828}">
  <ds:schemaRefs>
    <ds:schemaRef ds:uri="ESRI.ArcGIS.Mapping.OfficeIntegration.PowerPointInfo"/>
  </ds:schemaRefs>
</ds:datastoreItem>
</file>

<file path=customXml/itemProps44.xml><?xml version="1.0" encoding="utf-8"?>
<ds:datastoreItem xmlns:ds="http://schemas.openxmlformats.org/officeDocument/2006/customXml" ds:itemID="{8A06ECB0-4CF1-4F80-8992-84D432A1F49F}">
  <ds:schemaRefs>
    <ds:schemaRef ds:uri="ESRI.ArcGIS.Mapping.OfficeIntegration.PowerPointInfo"/>
  </ds:schemaRefs>
</ds:datastoreItem>
</file>

<file path=customXml/itemProps45.xml><?xml version="1.0" encoding="utf-8"?>
<ds:datastoreItem xmlns:ds="http://schemas.openxmlformats.org/officeDocument/2006/customXml" ds:itemID="{3FE759F7-6096-4EB7-8735-858B2E2887D4}">
  <ds:schemaRefs>
    <ds:schemaRef ds:uri="ESRI.ArcGIS.Mapping.OfficeIntegration.PowerPointInfo"/>
  </ds:schemaRefs>
</ds:datastoreItem>
</file>

<file path=customXml/itemProps46.xml><?xml version="1.0" encoding="utf-8"?>
<ds:datastoreItem xmlns:ds="http://schemas.openxmlformats.org/officeDocument/2006/customXml" ds:itemID="{C8BC5A67-B255-4730-B4CD-739D36AA63D8}">
  <ds:schemaRefs>
    <ds:schemaRef ds:uri="ESRI.ArcGIS.Mapping.OfficeIntegration.PowerPointInfo"/>
  </ds:schemaRefs>
</ds:datastoreItem>
</file>

<file path=customXml/itemProps47.xml><?xml version="1.0" encoding="utf-8"?>
<ds:datastoreItem xmlns:ds="http://schemas.openxmlformats.org/officeDocument/2006/customXml" ds:itemID="{23F05CC9-9844-405E-8255-C37D375FE604}">
  <ds:schemaRefs>
    <ds:schemaRef ds:uri="ESRI.ArcGIS.Mapping.OfficeIntegration.PowerPointInfo"/>
  </ds:schemaRefs>
</ds:datastoreItem>
</file>

<file path=customXml/itemProps48.xml><?xml version="1.0" encoding="utf-8"?>
<ds:datastoreItem xmlns:ds="http://schemas.openxmlformats.org/officeDocument/2006/customXml" ds:itemID="{C58EA29F-4DB6-4B82-81F6-3E4ACFAFA134}">
  <ds:schemaRefs>
    <ds:schemaRef ds:uri="ESRI.ArcGIS.Mapping.OfficeIntegration.PowerPointInfo"/>
  </ds:schemaRefs>
</ds:datastoreItem>
</file>

<file path=customXml/itemProps49.xml><?xml version="1.0" encoding="utf-8"?>
<ds:datastoreItem xmlns:ds="http://schemas.openxmlformats.org/officeDocument/2006/customXml" ds:itemID="{BABD3838-7C48-419A-8DC0-0FF5A7AB9E7C}">
  <ds:schemaRefs>
    <ds:schemaRef ds:uri="ESRI.ArcGIS.Mapping.OfficeIntegration.PowerPointInfo"/>
  </ds:schemaRefs>
</ds:datastoreItem>
</file>

<file path=customXml/itemProps5.xml><?xml version="1.0" encoding="utf-8"?>
<ds:datastoreItem xmlns:ds="http://schemas.openxmlformats.org/officeDocument/2006/customXml" ds:itemID="{E2883FBF-D533-4EBE-88F5-7782E0424AE0}">
  <ds:schemaRefs>
    <ds:schemaRef ds:uri="ESRI.ArcGIS.Mapping.OfficeIntegration.PowerPointInfo"/>
  </ds:schemaRefs>
</ds:datastoreItem>
</file>

<file path=customXml/itemProps50.xml><?xml version="1.0" encoding="utf-8"?>
<ds:datastoreItem xmlns:ds="http://schemas.openxmlformats.org/officeDocument/2006/customXml" ds:itemID="{B8390F6F-465D-4A37-8C15-63116C9F4ABA}">
  <ds:schemaRefs>
    <ds:schemaRef ds:uri="ESRI.ArcGIS.Mapping.OfficeIntegration.PowerPointInfo"/>
  </ds:schemaRefs>
</ds:datastoreItem>
</file>

<file path=customXml/itemProps51.xml><?xml version="1.0" encoding="utf-8"?>
<ds:datastoreItem xmlns:ds="http://schemas.openxmlformats.org/officeDocument/2006/customXml" ds:itemID="{A4332360-677C-4432-8A55-F6D70CABFECA}">
  <ds:schemaRefs>
    <ds:schemaRef ds:uri="ESRI.ArcGIS.Mapping.OfficeIntegration.PowerPointInfo"/>
  </ds:schemaRefs>
</ds:datastoreItem>
</file>

<file path=customXml/itemProps52.xml><?xml version="1.0" encoding="utf-8"?>
<ds:datastoreItem xmlns:ds="http://schemas.openxmlformats.org/officeDocument/2006/customXml" ds:itemID="{FFD7F164-9474-4628-B374-AD881C937414}">
  <ds:schemaRefs>
    <ds:schemaRef ds:uri="ESRI.ArcGIS.Mapping.OfficeIntegration.PowerPointInfo"/>
  </ds:schemaRefs>
</ds:datastoreItem>
</file>

<file path=customXml/itemProps53.xml><?xml version="1.0" encoding="utf-8"?>
<ds:datastoreItem xmlns:ds="http://schemas.openxmlformats.org/officeDocument/2006/customXml" ds:itemID="{E2848AC0-4613-40E5-A291-A2983B144B44}">
  <ds:schemaRefs>
    <ds:schemaRef ds:uri="ESRI.ArcGIS.Mapping.OfficeIntegration.PowerPointInfo"/>
  </ds:schemaRefs>
</ds:datastoreItem>
</file>

<file path=customXml/itemProps54.xml><?xml version="1.0" encoding="utf-8"?>
<ds:datastoreItem xmlns:ds="http://schemas.openxmlformats.org/officeDocument/2006/customXml" ds:itemID="{04B0D13B-EA33-495E-AF57-89B105A96C30}">
  <ds:schemaRefs>
    <ds:schemaRef ds:uri="ESRI.ArcGIS.Mapping.OfficeIntegration.PowerPointInfo"/>
  </ds:schemaRefs>
</ds:datastoreItem>
</file>

<file path=customXml/itemProps55.xml><?xml version="1.0" encoding="utf-8"?>
<ds:datastoreItem xmlns:ds="http://schemas.openxmlformats.org/officeDocument/2006/customXml" ds:itemID="{FC8485D4-5FD7-4A9E-9914-E0A4EBAFCA4C}">
  <ds:schemaRefs>
    <ds:schemaRef ds:uri="ESRI.ArcGIS.Mapping.OfficeIntegration.PowerPointInfo"/>
  </ds:schemaRefs>
</ds:datastoreItem>
</file>

<file path=customXml/itemProps56.xml><?xml version="1.0" encoding="utf-8"?>
<ds:datastoreItem xmlns:ds="http://schemas.openxmlformats.org/officeDocument/2006/customXml" ds:itemID="{12EF8D84-FDE5-42C1-AAFA-C0B7ACBA66F0}">
  <ds:schemaRefs>
    <ds:schemaRef ds:uri="ESRI.ArcGIS.Mapping.OfficeIntegration.PowerPointInfo"/>
  </ds:schemaRefs>
</ds:datastoreItem>
</file>

<file path=customXml/itemProps57.xml><?xml version="1.0" encoding="utf-8"?>
<ds:datastoreItem xmlns:ds="http://schemas.openxmlformats.org/officeDocument/2006/customXml" ds:itemID="{91486F85-8A3B-4A2E-9EF6-019EBFA3C1A6}">
  <ds:schemaRefs>
    <ds:schemaRef ds:uri="ESRI.ArcGIS.Mapping.OfficeIntegration.PowerPointInfo"/>
  </ds:schemaRefs>
</ds:datastoreItem>
</file>

<file path=customXml/itemProps58.xml><?xml version="1.0" encoding="utf-8"?>
<ds:datastoreItem xmlns:ds="http://schemas.openxmlformats.org/officeDocument/2006/customXml" ds:itemID="{39DC97EA-9765-464D-9256-5FC992778FC0}">
  <ds:schemaRefs>
    <ds:schemaRef ds:uri="ESRI.ArcGIS.Mapping.OfficeIntegration.PowerPointInfo"/>
  </ds:schemaRefs>
</ds:datastoreItem>
</file>

<file path=customXml/itemProps59.xml><?xml version="1.0" encoding="utf-8"?>
<ds:datastoreItem xmlns:ds="http://schemas.openxmlformats.org/officeDocument/2006/customXml" ds:itemID="{6DA542EB-7E95-4129-8018-EAF80F3A6A82}">
  <ds:schemaRefs>
    <ds:schemaRef ds:uri="ESRI.ArcGIS.Mapping.OfficeIntegration.PowerPointInfo"/>
  </ds:schemaRefs>
</ds:datastoreItem>
</file>

<file path=customXml/itemProps6.xml><?xml version="1.0" encoding="utf-8"?>
<ds:datastoreItem xmlns:ds="http://schemas.openxmlformats.org/officeDocument/2006/customXml" ds:itemID="{669068E6-7EBC-4886-846A-39532ADE36F7}">
  <ds:schemaRefs>
    <ds:schemaRef ds:uri="ESRI.ArcGIS.Mapping.OfficeIntegration.PowerPointInfo"/>
  </ds:schemaRefs>
</ds:datastoreItem>
</file>

<file path=customXml/itemProps60.xml><?xml version="1.0" encoding="utf-8"?>
<ds:datastoreItem xmlns:ds="http://schemas.openxmlformats.org/officeDocument/2006/customXml" ds:itemID="{6BE5C4E4-2665-4619-B3B7-84624515AC3D}">
  <ds:schemaRefs>
    <ds:schemaRef ds:uri="ESRI.ArcGIS.Mapping.OfficeIntegration.PowerPointInfo"/>
  </ds:schemaRefs>
</ds:datastoreItem>
</file>

<file path=customXml/itemProps61.xml><?xml version="1.0" encoding="utf-8"?>
<ds:datastoreItem xmlns:ds="http://schemas.openxmlformats.org/officeDocument/2006/customXml" ds:itemID="{8653D2B1-868F-491E-83E6-C2C31877BDC5}">
  <ds:schemaRefs>
    <ds:schemaRef ds:uri="ESRI.ArcGIS.Mapping.OfficeIntegration.PowerPointInfo"/>
  </ds:schemaRefs>
</ds:datastoreItem>
</file>

<file path=customXml/itemProps62.xml><?xml version="1.0" encoding="utf-8"?>
<ds:datastoreItem xmlns:ds="http://schemas.openxmlformats.org/officeDocument/2006/customXml" ds:itemID="{B1DBF28D-1953-4867-A4E0-2B1B7F838148}">
  <ds:schemaRefs>
    <ds:schemaRef ds:uri="ESRI.ArcGIS.Mapping.OfficeIntegration.PowerPointInfo"/>
  </ds:schemaRefs>
</ds:datastoreItem>
</file>

<file path=customXml/itemProps63.xml><?xml version="1.0" encoding="utf-8"?>
<ds:datastoreItem xmlns:ds="http://schemas.openxmlformats.org/officeDocument/2006/customXml" ds:itemID="{3095C59D-4C79-49DD-9B5F-9E99D1E24930}">
  <ds:schemaRefs>
    <ds:schemaRef ds:uri="ESRI.ArcGIS.Mapping.OfficeIntegration.PowerPointInfo"/>
  </ds:schemaRefs>
</ds:datastoreItem>
</file>

<file path=customXml/itemProps64.xml><?xml version="1.0" encoding="utf-8"?>
<ds:datastoreItem xmlns:ds="http://schemas.openxmlformats.org/officeDocument/2006/customXml" ds:itemID="{74CD9AFA-9C30-4E31-A24C-7C28FDB5DBA8}">
  <ds:schemaRefs>
    <ds:schemaRef ds:uri="ESRI.ArcGIS.Mapping.OfficeIntegration.PowerPointInfo"/>
  </ds:schemaRefs>
</ds:datastoreItem>
</file>

<file path=customXml/itemProps65.xml><?xml version="1.0" encoding="utf-8"?>
<ds:datastoreItem xmlns:ds="http://schemas.openxmlformats.org/officeDocument/2006/customXml" ds:itemID="{FC2B1A38-A793-41FC-811D-7F2F08A8813E}">
  <ds:schemaRefs>
    <ds:schemaRef ds:uri="ESRI.ArcGIS.Mapping.OfficeIntegration.PowerPointInfo"/>
  </ds:schemaRefs>
</ds:datastoreItem>
</file>

<file path=customXml/itemProps66.xml><?xml version="1.0" encoding="utf-8"?>
<ds:datastoreItem xmlns:ds="http://schemas.openxmlformats.org/officeDocument/2006/customXml" ds:itemID="{83B60A11-BF6C-49A8-9297-5B6C63143E37}">
  <ds:schemaRefs>
    <ds:schemaRef ds:uri="ESRI.ArcGIS.Mapping.OfficeIntegration.PowerPointInfo"/>
  </ds:schemaRefs>
</ds:datastoreItem>
</file>

<file path=customXml/itemProps67.xml><?xml version="1.0" encoding="utf-8"?>
<ds:datastoreItem xmlns:ds="http://schemas.openxmlformats.org/officeDocument/2006/customXml" ds:itemID="{A72582B0-1AA1-4F2E-9978-3D2075B605F7}">
  <ds:schemaRefs>
    <ds:schemaRef ds:uri="ESRI.ArcGIS.Mapping.OfficeIntegration.PowerPointInfo"/>
  </ds:schemaRefs>
</ds:datastoreItem>
</file>

<file path=customXml/itemProps68.xml><?xml version="1.0" encoding="utf-8"?>
<ds:datastoreItem xmlns:ds="http://schemas.openxmlformats.org/officeDocument/2006/customXml" ds:itemID="{52A55C7A-3C36-4F56-B545-6F7864C71B6F}">
  <ds:schemaRefs>
    <ds:schemaRef ds:uri="ESRI.ArcGIS.Mapping.OfficeIntegration.PowerPointInfo"/>
  </ds:schemaRefs>
</ds:datastoreItem>
</file>

<file path=customXml/itemProps69.xml><?xml version="1.0" encoding="utf-8"?>
<ds:datastoreItem xmlns:ds="http://schemas.openxmlformats.org/officeDocument/2006/customXml" ds:itemID="{DD4EA26C-02C1-45C8-B262-E4CF89467BFA}">
  <ds:schemaRefs>
    <ds:schemaRef ds:uri="ESRI.ArcGIS.Mapping.OfficeIntegration.PowerPointInfo"/>
  </ds:schemaRefs>
</ds:datastoreItem>
</file>

<file path=customXml/itemProps7.xml><?xml version="1.0" encoding="utf-8"?>
<ds:datastoreItem xmlns:ds="http://schemas.openxmlformats.org/officeDocument/2006/customXml" ds:itemID="{1A87112E-F9BF-4DCA-B153-844B0970D8AF}">
  <ds:schemaRefs>
    <ds:schemaRef ds:uri="ESRI.ArcGIS.Mapping.OfficeIntegration.PowerPointInfo"/>
  </ds:schemaRefs>
</ds:datastoreItem>
</file>

<file path=customXml/itemProps70.xml><?xml version="1.0" encoding="utf-8"?>
<ds:datastoreItem xmlns:ds="http://schemas.openxmlformats.org/officeDocument/2006/customXml" ds:itemID="{1F93A469-9602-47EA-B9E9-BB4C90F3AADE}">
  <ds:schemaRefs>
    <ds:schemaRef ds:uri="ESRI.ArcGIS.Mapping.OfficeIntegration.PowerPointInfo"/>
  </ds:schemaRefs>
</ds:datastoreItem>
</file>

<file path=customXml/itemProps71.xml><?xml version="1.0" encoding="utf-8"?>
<ds:datastoreItem xmlns:ds="http://schemas.openxmlformats.org/officeDocument/2006/customXml" ds:itemID="{90184255-ECCC-4800-8D30-EBB75B52BD42}">
  <ds:schemaRefs>
    <ds:schemaRef ds:uri="ESRI.ArcGIS.Mapping.OfficeIntegration.PowerPointInfo"/>
  </ds:schemaRefs>
</ds:datastoreItem>
</file>

<file path=customXml/itemProps72.xml><?xml version="1.0" encoding="utf-8"?>
<ds:datastoreItem xmlns:ds="http://schemas.openxmlformats.org/officeDocument/2006/customXml" ds:itemID="{A71482D8-65B0-4FF8-B431-39C0FBDBE0C0}">
  <ds:schemaRefs>
    <ds:schemaRef ds:uri="ESRI.ArcGIS.Mapping.OfficeIntegration.PowerPointInfo"/>
  </ds:schemaRefs>
</ds:datastoreItem>
</file>

<file path=customXml/itemProps73.xml><?xml version="1.0" encoding="utf-8"?>
<ds:datastoreItem xmlns:ds="http://schemas.openxmlformats.org/officeDocument/2006/customXml" ds:itemID="{97C50055-5A2E-4C1B-A8E3-7380D3FF85E4}">
  <ds:schemaRefs>
    <ds:schemaRef ds:uri="ESRI.ArcGIS.Mapping.OfficeIntegration.PowerPointInfo"/>
  </ds:schemaRefs>
</ds:datastoreItem>
</file>

<file path=customXml/itemProps74.xml><?xml version="1.0" encoding="utf-8"?>
<ds:datastoreItem xmlns:ds="http://schemas.openxmlformats.org/officeDocument/2006/customXml" ds:itemID="{6BA800FB-241C-4331-A6F8-CE54ACA3E269}">
  <ds:schemaRefs>
    <ds:schemaRef ds:uri="ESRI.ArcGIS.Mapping.OfficeIntegration.PowerPointInfo"/>
  </ds:schemaRefs>
</ds:datastoreItem>
</file>

<file path=customXml/itemProps75.xml><?xml version="1.0" encoding="utf-8"?>
<ds:datastoreItem xmlns:ds="http://schemas.openxmlformats.org/officeDocument/2006/customXml" ds:itemID="{105CF75C-C88A-4241-A044-95B613E85D58}">
  <ds:schemaRefs>
    <ds:schemaRef ds:uri="ESRI.ArcGIS.Mapping.OfficeIntegration.PowerPointInfo"/>
  </ds:schemaRefs>
</ds:datastoreItem>
</file>

<file path=customXml/itemProps76.xml><?xml version="1.0" encoding="utf-8"?>
<ds:datastoreItem xmlns:ds="http://schemas.openxmlformats.org/officeDocument/2006/customXml" ds:itemID="{A25995ED-2BB9-4E9A-BBD1-E57412F9E3AC}">
  <ds:schemaRefs>
    <ds:schemaRef ds:uri="ESRI.ArcGIS.Mapping.OfficeIntegration.PowerPointInfo"/>
  </ds:schemaRefs>
</ds:datastoreItem>
</file>

<file path=customXml/itemProps77.xml><?xml version="1.0" encoding="utf-8"?>
<ds:datastoreItem xmlns:ds="http://schemas.openxmlformats.org/officeDocument/2006/customXml" ds:itemID="{9096551F-20F9-4A14-93F3-14E299E76D61}">
  <ds:schemaRefs>
    <ds:schemaRef ds:uri="ESRI.ArcGIS.Mapping.OfficeIntegration.PowerPointInfo"/>
  </ds:schemaRefs>
</ds:datastoreItem>
</file>

<file path=customXml/itemProps78.xml><?xml version="1.0" encoding="utf-8"?>
<ds:datastoreItem xmlns:ds="http://schemas.openxmlformats.org/officeDocument/2006/customXml" ds:itemID="{B598DF5D-AFF7-4060-91AA-8B4C39B20A82}">
  <ds:schemaRefs>
    <ds:schemaRef ds:uri="ESRI.ArcGIS.Mapping.OfficeIntegration.PowerPointInfo"/>
  </ds:schemaRefs>
</ds:datastoreItem>
</file>

<file path=customXml/itemProps79.xml><?xml version="1.0" encoding="utf-8"?>
<ds:datastoreItem xmlns:ds="http://schemas.openxmlformats.org/officeDocument/2006/customXml" ds:itemID="{180DAB0C-601C-4A94-8D74-13D6BF36B7C4}">
  <ds:schemaRefs>
    <ds:schemaRef ds:uri="ESRI.ArcGIS.Mapping.OfficeIntegration.PowerPointInfo"/>
  </ds:schemaRefs>
</ds:datastoreItem>
</file>

<file path=customXml/itemProps8.xml><?xml version="1.0" encoding="utf-8"?>
<ds:datastoreItem xmlns:ds="http://schemas.openxmlformats.org/officeDocument/2006/customXml" ds:itemID="{7F68AE80-E873-4437-A367-C5498AA6FE45}">
  <ds:schemaRefs>
    <ds:schemaRef ds:uri="ESRI.ArcGIS.Mapping.OfficeIntegration.PowerPointInfo"/>
  </ds:schemaRefs>
</ds:datastoreItem>
</file>

<file path=customXml/itemProps80.xml><?xml version="1.0" encoding="utf-8"?>
<ds:datastoreItem xmlns:ds="http://schemas.openxmlformats.org/officeDocument/2006/customXml" ds:itemID="{21EA3909-729A-45B1-88A7-708932A7B1C8}">
  <ds:schemaRefs>
    <ds:schemaRef ds:uri="ESRI.ArcGIS.Mapping.OfficeIntegration.PowerPointInfo"/>
  </ds:schemaRefs>
</ds:datastoreItem>
</file>

<file path=customXml/itemProps81.xml><?xml version="1.0" encoding="utf-8"?>
<ds:datastoreItem xmlns:ds="http://schemas.openxmlformats.org/officeDocument/2006/customXml" ds:itemID="{B3530AA1-B920-4CA9-BECA-664EAABFF7BB}">
  <ds:schemaRefs>
    <ds:schemaRef ds:uri="ESRI.ArcGIS.Mapping.OfficeIntegration.PowerPointInfo"/>
  </ds:schemaRefs>
</ds:datastoreItem>
</file>

<file path=customXml/itemProps82.xml><?xml version="1.0" encoding="utf-8"?>
<ds:datastoreItem xmlns:ds="http://schemas.openxmlformats.org/officeDocument/2006/customXml" ds:itemID="{0C1BA789-2532-45CD-9A73-1D11277D1406}">
  <ds:schemaRefs>
    <ds:schemaRef ds:uri="ESRI.ArcGIS.Mapping.OfficeIntegration.PowerPointInfo"/>
  </ds:schemaRefs>
</ds:datastoreItem>
</file>

<file path=customXml/itemProps83.xml><?xml version="1.0" encoding="utf-8"?>
<ds:datastoreItem xmlns:ds="http://schemas.openxmlformats.org/officeDocument/2006/customXml" ds:itemID="{D872B7B8-553E-46C1-A676-A0D5169B243B}">
  <ds:schemaRefs>
    <ds:schemaRef ds:uri="ESRI.ArcGIS.Mapping.OfficeIntegration.PowerPointInfo"/>
  </ds:schemaRefs>
</ds:datastoreItem>
</file>

<file path=customXml/itemProps84.xml><?xml version="1.0" encoding="utf-8"?>
<ds:datastoreItem xmlns:ds="http://schemas.openxmlformats.org/officeDocument/2006/customXml" ds:itemID="{845AB682-06B0-468C-B12F-FE7436F92000}">
  <ds:schemaRefs>
    <ds:schemaRef ds:uri="ESRI.ArcGIS.Mapping.OfficeIntegration.PowerPointInfo"/>
  </ds:schemaRefs>
</ds:datastoreItem>
</file>

<file path=customXml/itemProps85.xml><?xml version="1.0" encoding="utf-8"?>
<ds:datastoreItem xmlns:ds="http://schemas.openxmlformats.org/officeDocument/2006/customXml" ds:itemID="{C5A7EDA4-60C3-4E5A-A31D-8F93371F85B8}">
  <ds:schemaRefs>
    <ds:schemaRef ds:uri="ESRI.ArcGIS.Mapping.OfficeIntegration.PowerPointInfo"/>
  </ds:schemaRefs>
</ds:datastoreItem>
</file>

<file path=customXml/itemProps86.xml><?xml version="1.0" encoding="utf-8"?>
<ds:datastoreItem xmlns:ds="http://schemas.openxmlformats.org/officeDocument/2006/customXml" ds:itemID="{5A83DFDA-C1B6-400C-A954-4F76B1A3C872}">
  <ds:schemaRefs>
    <ds:schemaRef ds:uri="ESRI.ArcGIS.Mapping.OfficeIntegration.PowerPointInfo"/>
  </ds:schemaRefs>
</ds:datastoreItem>
</file>

<file path=customXml/itemProps87.xml><?xml version="1.0" encoding="utf-8"?>
<ds:datastoreItem xmlns:ds="http://schemas.openxmlformats.org/officeDocument/2006/customXml" ds:itemID="{6E404584-687B-4E76-980E-EC9B9C583139}">
  <ds:schemaRefs>
    <ds:schemaRef ds:uri="ESRI.ArcGIS.Mapping.OfficeIntegration.PowerPointInfo"/>
  </ds:schemaRefs>
</ds:datastoreItem>
</file>

<file path=customXml/itemProps88.xml><?xml version="1.0" encoding="utf-8"?>
<ds:datastoreItem xmlns:ds="http://schemas.openxmlformats.org/officeDocument/2006/customXml" ds:itemID="{D3AFE4E2-AC71-49C7-8F8F-F151A623B835}">
  <ds:schemaRefs>
    <ds:schemaRef ds:uri="ESRI.ArcGIS.Mapping.OfficeIntegration.PowerPointInfo"/>
  </ds:schemaRefs>
</ds:datastoreItem>
</file>

<file path=customXml/itemProps89.xml><?xml version="1.0" encoding="utf-8"?>
<ds:datastoreItem xmlns:ds="http://schemas.openxmlformats.org/officeDocument/2006/customXml" ds:itemID="{1D06CF0A-A3D7-464E-9B7E-ECCBFB27E59F}">
  <ds:schemaRefs>
    <ds:schemaRef ds:uri="ESRI.ArcGIS.Mapping.OfficeIntegration.PowerPointInfo"/>
  </ds:schemaRefs>
</ds:datastoreItem>
</file>

<file path=customXml/itemProps9.xml><?xml version="1.0" encoding="utf-8"?>
<ds:datastoreItem xmlns:ds="http://schemas.openxmlformats.org/officeDocument/2006/customXml" ds:itemID="{6E4E7C52-7165-4806-9CA3-98417B1BC643}">
  <ds:schemaRefs>
    <ds:schemaRef ds:uri="ESRI.ArcGIS.Mapping.OfficeIntegration.PowerPointInfo"/>
  </ds:schemaRefs>
</ds:datastoreItem>
</file>

<file path=customXml/itemProps90.xml><?xml version="1.0" encoding="utf-8"?>
<ds:datastoreItem xmlns:ds="http://schemas.openxmlformats.org/officeDocument/2006/customXml" ds:itemID="{7918E89E-5E83-4142-A32F-41117E4D0F4A}">
  <ds:schemaRefs>
    <ds:schemaRef ds:uri="ESRI.ArcGIS.Mapping.OfficeIntegration.PowerPointInfo"/>
  </ds:schemaRefs>
</ds:datastoreItem>
</file>

<file path=customXml/itemProps91.xml><?xml version="1.0" encoding="utf-8"?>
<ds:datastoreItem xmlns:ds="http://schemas.openxmlformats.org/officeDocument/2006/customXml" ds:itemID="{446FC0D6-F15A-47B5-8FA9-8CD2EC61FF37}">
  <ds:schemaRefs>
    <ds:schemaRef ds:uri="ESRI.ArcGIS.Mapping.OfficeIntegration.PowerPointInfo"/>
  </ds:schemaRefs>
</ds:datastoreItem>
</file>

<file path=customXml/itemProps92.xml><?xml version="1.0" encoding="utf-8"?>
<ds:datastoreItem xmlns:ds="http://schemas.openxmlformats.org/officeDocument/2006/customXml" ds:itemID="{5841DB69-6CE6-47AE-896F-58197B812F8E}">
  <ds:schemaRefs>
    <ds:schemaRef ds:uri="ESRI.ArcGIS.Mapping.OfficeIntegration.PowerPointInfo"/>
  </ds:schemaRefs>
</ds:datastoreItem>
</file>

<file path=customXml/itemProps93.xml><?xml version="1.0" encoding="utf-8"?>
<ds:datastoreItem xmlns:ds="http://schemas.openxmlformats.org/officeDocument/2006/customXml" ds:itemID="{320BFD28-7444-40A6-9CFD-69267064F691}">
  <ds:schemaRefs>
    <ds:schemaRef ds:uri="ESRI.ArcGIS.Mapping.OfficeIntegration.PowerPointInfo"/>
  </ds:schemaRefs>
</ds:datastoreItem>
</file>

<file path=customXml/itemProps94.xml><?xml version="1.0" encoding="utf-8"?>
<ds:datastoreItem xmlns:ds="http://schemas.openxmlformats.org/officeDocument/2006/customXml" ds:itemID="{281F71DD-D2E4-436C-8708-9B1CDAA90B0A}">
  <ds:schemaRefs>
    <ds:schemaRef ds:uri="ESRI.ArcGIS.Mapping.OfficeIntegration.PowerPointInfo"/>
  </ds:schemaRefs>
</ds:datastoreItem>
</file>

<file path=customXml/itemProps95.xml><?xml version="1.0" encoding="utf-8"?>
<ds:datastoreItem xmlns:ds="http://schemas.openxmlformats.org/officeDocument/2006/customXml" ds:itemID="{EB0C750E-502D-45BA-B56E-20D5C63EE01F}">
  <ds:schemaRefs>
    <ds:schemaRef ds:uri="ESRI.ArcGIS.Mapping.OfficeIntegration.PowerPointInfo"/>
  </ds:schemaRefs>
</ds:datastoreItem>
</file>

<file path=customXml/itemProps96.xml><?xml version="1.0" encoding="utf-8"?>
<ds:datastoreItem xmlns:ds="http://schemas.openxmlformats.org/officeDocument/2006/customXml" ds:itemID="{B78B7E12-2132-4569-95C0-47FD124A6251}">
  <ds:schemaRefs>
    <ds:schemaRef ds:uri="ESRI.ArcGIS.Mapping.OfficeIntegration.PowerPointInfo"/>
  </ds:schemaRefs>
</ds:datastoreItem>
</file>

<file path=customXml/itemProps97.xml><?xml version="1.0" encoding="utf-8"?>
<ds:datastoreItem xmlns:ds="http://schemas.openxmlformats.org/officeDocument/2006/customXml" ds:itemID="{077E0562-097B-4DB9-BE92-6E40B26B3D0C}">
  <ds:schemaRefs>
    <ds:schemaRef ds:uri="ESRI.ArcGIS.Mapping.OfficeIntegration.PowerPointInfo"/>
  </ds:schemaRefs>
</ds:datastoreItem>
</file>

<file path=customXml/itemProps98.xml><?xml version="1.0" encoding="utf-8"?>
<ds:datastoreItem xmlns:ds="http://schemas.openxmlformats.org/officeDocument/2006/customXml" ds:itemID="{5E907B17-5C65-4E76-B258-32396964E8F2}">
  <ds:schemaRefs>
    <ds:schemaRef ds:uri="ESRI.ArcGIS.Mapping.OfficeIntegration.PowerPointInfo"/>
  </ds:schemaRefs>
</ds:datastoreItem>
</file>

<file path=customXml/itemProps99.xml><?xml version="1.0" encoding="utf-8"?>
<ds:datastoreItem xmlns:ds="http://schemas.openxmlformats.org/officeDocument/2006/customXml" ds:itemID="{8BBB85CD-DBEF-44FF-97BA-8FD7CD4B8D8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5125</TotalTime>
  <Words>2852</Words>
  <Application>Microsoft Office PowerPoint</Application>
  <PresentationFormat>Widescreen</PresentationFormat>
  <Paragraphs>451</Paragraphs>
  <Slides>39</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Dotum</vt:lpstr>
      <vt:lpstr>Andalus</vt:lpstr>
      <vt:lpstr>Aparajita</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Richness of VGI data sources </vt:lpstr>
      <vt:lpstr>PowerPoint Presentation</vt:lpstr>
      <vt:lpstr>Generalising operations adapted to semantic and geometry</vt:lpstr>
      <vt:lpstr>Little research </vt:lpstr>
      <vt:lpstr>What is missing?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Extracting place description</vt:lpstr>
      <vt:lpstr>PowerPoint Presentation</vt:lpstr>
      <vt:lpstr>Tag Profile</vt:lpstr>
      <vt:lpstr>PowerPoint Presentation</vt:lpstr>
      <vt:lpstr>Most representative tags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 </vt:lpstr>
    </vt:vector>
  </TitlesOfParts>
  <Company>University of Zurich, Department of Geography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Linking VGI for place-based map generalization</dc:title>
  <dc:creator>Raha Bahrehdar</dc:creator>
  <cp:lastModifiedBy>Raha Bahrehdar</cp:lastModifiedBy>
  <cp:revision>362</cp:revision>
  <dcterms:created xsi:type="dcterms:W3CDTF">2016-05-24T09:06:57Z</dcterms:created>
  <dcterms:modified xsi:type="dcterms:W3CDTF">2016-06-14T07:21:19Z</dcterms:modified>
</cp:coreProperties>
</file>